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80" r:id="rId12"/>
    <p:sldId id="268" r:id="rId13"/>
    <p:sldId id="269" r:id="rId14"/>
    <p:sldId id="281" r:id="rId15"/>
    <p:sldId id="264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Geographer’s Toolkit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Geography, Tools &amp; Technology, &amp; 6 Essential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9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Maps Made?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38125" y="1905000"/>
            <a:ext cx="8667750" cy="4114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Cartographers</a:t>
            </a:r>
            <a:r>
              <a:rPr lang="en-US" dirty="0" smtClean="0"/>
              <a:t>, a person who </a:t>
            </a:r>
            <a:r>
              <a:rPr lang="en-US" dirty="0" smtClean="0">
                <a:solidFill>
                  <a:srgbClr val="0000FF"/>
                </a:solidFill>
              </a:rPr>
              <a:t>creates maps</a:t>
            </a:r>
            <a:r>
              <a:rPr lang="en-US" dirty="0" smtClean="0"/>
              <a:t>, decides what type of map they want to create.</a:t>
            </a:r>
          </a:p>
          <a:p>
            <a:pPr lvl="1"/>
            <a:r>
              <a:rPr lang="en-US" dirty="0" smtClean="0"/>
              <a:t>Field surveys are conducted, in which observations, measurements, and records are made of the specific area.</a:t>
            </a:r>
          </a:p>
          <a:p>
            <a:pPr lvl="1"/>
            <a:r>
              <a:rPr lang="en-US" dirty="0" smtClean="0"/>
              <a:t>Remote Sensing- use of satellite and/or aerial photos of the area.</a:t>
            </a:r>
          </a:p>
          <a:p>
            <a:r>
              <a:rPr lang="en-US" dirty="0" smtClean="0"/>
              <a:t>Information is stored in a database, like GIS.</a:t>
            </a:r>
          </a:p>
          <a:p>
            <a:r>
              <a:rPr lang="en-US" dirty="0" smtClean="0"/>
              <a:t>Computers transform measurements into a map.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Map Projection</a:t>
            </a:r>
            <a:r>
              <a:rPr lang="en-US" dirty="0" smtClean="0"/>
              <a:t>- the </a:t>
            </a:r>
            <a:r>
              <a:rPr lang="en-US" dirty="0" smtClean="0">
                <a:solidFill>
                  <a:srgbClr val="0000FF"/>
                </a:solidFill>
              </a:rPr>
              <a:t>representation of a globe on a flat map, using </a:t>
            </a:r>
            <a:r>
              <a:rPr lang="en-US" dirty="0" smtClean="0"/>
              <a:t>a grid of </a:t>
            </a:r>
            <a:r>
              <a:rPr lang="en-US" dirty="0" smtClean="0">
                <a:solidFill>
                  <a:srgbClr val="0000FF"/>
                </a:solidFill>
              </a:rPr>
              <a:t>lines of latitude and longitude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Technology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Global Positioning System</a:t>
            </a:r>
          </a:p>
          <a:p>
            <a:r>
              <a:rPr lang="en-US" dirty="0" smtClean="0"/>
              <a:t>System of </a:t>
            </a:r>
            <a:r>
              <a:rPr lang="en-US" dirty="0" smtClean="0">
                <a:solidFill>
                  <a:srgbClr val="0000FF"/>
                </a:solidFill>
              </a:rPr>
              <a:t>satellites and radio-signal devices that </a:t>
            </a:r>
            <a:r>
              <a:rPr lang="en-US" dirty="0" smtClean="0"/>
              <a:t>make it possible to </a:t>
            </a:r>
            <a:r>
              <a:rPr lang="en-US" dirty="0" smtClean="0">
                <a:solidFill>
                  <a:srgbClr val="0000FF"/>
                </a:solidFill>
              </a:rPr>
              <a:t>accurately pinpoint your geographic location</a:t>
            </a:r>
          </a:p>
          <a:p>
            <a:r>
              <a:rPr lang="en-US" dirty="0" smtClean="0"/>
              <a:t>Can also be used to generates routes for travel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Geographic Information System</a:t>
            </a:r>
          </a:p>
          <a:p>
            <a:r>
              <a:rPr lang="en-US" dirty="0" smtClean="0"/>
              <a:t>Computerized system that </a:t>
            </a:r>
            <a:r>
              <a:rPr lang="en-US" dirty="0" smtClean="0">
                <a:solidFill>
                  <a:srgbClr val="0000FF"/>
                </a:solidFill>
              </a:rPr>
              <a:t>gathers information about Earth’s surface in order to better understand patterns, data, and trends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Makes it possible to digitally layer maps on top of each other to fully understand information about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Grid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6" y="1714499"/>
            <a:ext cx="6149026" cy="481012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Grid System-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parallels and meridians that form an imaginary grid over Earth’s surface</a:t>
            </a:r>
            <a:r>
              <a:rPr lang="en-US" dirty="0" smtClean="0"/>
              <a:t>, making it possible to </a:t>
            </a:r>
            <a:r>
              <a:rPr lang="en-US" dirty="0" smtClean="0">
                <a:solidFill>
                  <a:srgbClr val="0000FF"/>
                </a:solidFill>
              </a:rPr>
              <a:t>locate a specific point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Hemispheres</a:t>
            </a:r>
            <a:r>
              <a:rPr lang="en-US" dirty="0" smtClean="0"/>
              <a:t>- one of the </a:t>
            </a:r>
            <a:r>
              <a:rPr lang="en-US" dirty="0" smtClean="0">
                <a:solidFill>
                  <a:srgbClr val="0000FF"/>
                </a:solidFill>
              </a:rPr>
              <a:t>halves into which the Earth is divided.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Prime Meridian- </a:t>
            </a:r>
            <a:r>
              <a:rPr lang="en-US" dirty="0" smtClean="0">
                <a:solidFill>
                  <a:srgbClr val="0000FF"/>
                </a:solidFill>
              </a:rPr>
              <a:t>0˚, divides the Earth between Eastern and Western Hemispheres.</a:t>
            </a:r>
          </a:p>
          <a:p>
            <a:pPr lvl="1"/>
            <a:r>
              <a:rPr lang="en-US" dirty="0" smtClean="0"/>
              <a:t>Runs directly through Greenwich, England, UK</a:t>
            </a:r>
            <a:endParaRPr lang="en-US" dirty="0"/>
          </a:p>
        </p:txBody>
      </p:sp>
      <p:pic>
        <p:nvPicPr>
          <p:cNvPr id="4" name="Picture 3" descr="http://media.maps.com/magellan/Images/k3hemispheres.gif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982" y="4053385"/>
            <a:ext cx="2731258" cy="2369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92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Grid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Latitude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aka </a:t>
            </a:r>
            <a:r>
              <a:rPr lang="en-US" dirty="0" smtClean="0">
                <a:solidFill>
                  <a:srgbClr val="0000FF"/>
                </a:solidFill>
              </a:rPr>
              <a:t>Parallels, lines that never intersect.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geographic coordinate that </a:t>
            </a:r>
            <a:r>
              <a:rPr lang="en-US" dirty="0">
                <a:solidFill>
                  <a:srgbClr val="0000FF"/>
                </a:solidFill>
              </a:rPr>
              <a:t>specifies the North-South positions of a point </a:t>
            </a:r>
            <a:r>
              <a:rPr lang="en-US" dirty="0"/>
              <a:t>on Earth’s surface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Longitude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aka </a:t>
            </a:r>
            <a:r>
              <a:rPr lang="en-US" dirty="0" smtClean="0">
                <a:solidFill>
                  <a:srgbClr val="0000FF"/>
                </a:solidFill>
              </a:rPr>
              <a:t>Meridians, intersect at North and South Poles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</a:t>
            </a:r>
            <a:r>
              <a:rPr lang="en-US" dirty="0"/>
              <a:t>geographic coordinate that </a:t>
            </a:r>
            <a:r>
              <a:rPr lang="en-US" dirty="0">
                <a:solidFill>
                  <a:srgbClr val="0000FF"/>
                </a:solidFill>
              </a:rPr>
              <a:t>specifies the East-West positions of a point </a:t>
            </a:r>
            <a:r>
              <a:rPr lang="en-US" dirty="0"/>
              <a:t>on Earth’s surface</a:t>
            </a:r>
          </a:p>
          <a:p>
            <a:endParaRPr lang="en-US" dirty="0"/>
          </a:p>
        </p:txBody>
      </p:sp>
      <p:pic>
        <p:nvPicPr>
          <p:cNvPr id="9" name="Picture 8" descr="http://www.literacynet.org/sciencelincs/showcase/drifters/images/latitud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957" y="4517409"/>
            <a:ext cx="2148571" cy="2161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www.literacynet.org/sciencelincs/showcase/drifters/images/longitud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17409"/>
            <a:ext cx="2171700" cy="2161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646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Geographer’s Playlist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638007" y="1864605"/>
            <a:ext cx="5867986" cy="639762"/>
          </a:xfrm>
        </p:spPr>
        <p:txBody>
          <a:bodyPr/>
          <a:lstStyle/>
          <a:p>
            <a:r>
              <a:rPr lang="en-US" dirty="0" smtClean="0"/>
              <a:t>What Do These Songs Have In Common?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799"/>
            <a:ext cx="3749040" cy="40210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“It’s a Small </a:t>
            </a:r>
            <a:r>
              <a:rPr lang="en-US" b="1" dirty="0" smtClean="0"/>
              <a:t>World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From that one ride at Disneyland</a:t>
            </a:r>
          </a:p>
          <a:p>
            <a:r>
              <a:rPr lang="en-US" dirty="0" smtClean="0"/>
              <a:t>“We Know </a:t>
            </a:r>
            <a:r>
              <a:rPr lang="en-US" b="1" dirty="0" smtClean="0"/>
              <a:t>the Way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From “Moana”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Go the Distance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From “Hercules”</a:t>
            </a:r>
          </a:p>
          <a:p>
            <a:r>
              <a:rPr lang="en-US" dirty="0" smtClean="0"/>
              <a:t>“Good </a:t>
            </a:r>
            <a:r>
              <a:rPr lang="en-US" b="1" dirty="0" smtClean="0"/>
              <a:t>Directions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By Billy </a:t>
            </a:r>
            <a:r>
              <a:rPr lang="en-US" i="1" dirty="0" err="1" smtClean="0"/>
              <a:t>Currington</a:t>
            </a:r>
            <a:endParaRPr lang="en-US" i="1" dirty="0" smtClean="0"/>
          </a:p>
          <a:p>
            <a:r>
              <a:rPr lang="en-US" dirty="0" smtClean="0"/>
              <a:t>“</a:t>
            </a:r>
            <a:r>
              <a:rPr lang="en-US" b="1" dirty="0" smtClean="0"/>
              <a:t>Maps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By Maroon 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23459" y="2590800"/>
            <a:ext cx="3911107" cy="40210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East</a:t>
            </a:r>
            <a:r>
              <a:rPr lang="en-US" dirty="0" smtClean="0"/>
              <a:t> Bound &amp; </a:t>
            </a:r>
            <a:r>
              <a:rPr lang="en-US" b="1" dirty="0" smtClean="0"/>
              <a:t>Down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By Jerry Reed</a:t>
            </a:r>
          </a:p>
          <a:p>
            <a:r>
              <a:rPr lang="en-US" dirty="0" smtClean="0"/>
              <a:t>“Take Me Home, </a:t>
            </a:r>
            <a:r>
              <a:rPr lang="en-US" b="1" dirty="0" smtClean="0"/>
              <a:t>Country Roads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By </a:t>
            </a:r>
            <a:r>
              <a:rPr lang="en-US" i="1" smtClean="0"/>
              <a:t>John Denver</a:t>
            </a:r>
            <a:endParaRPr lang="en-US" i="1" dirty="0" smtClean="0"/>
          </a:p>
          <a:p>
            <a:r>
              <a:rPr lang="en-US" dirty="0" smtClean="0"/>
              <a:t>“</a:t>
            </a:r>
            <a:r>
              <a:rPr lang="en-US" b="1" dirty="0" smtClean="0"/>
              <a:t>Uptown</a:t>
            </a:r>
            <a:r>
              <a:rPr lang="en-US" dirty="0" smtClean="0"/>
              <a:t> Girl”</a:t>
            </a:r>
          </a:p>
          <a:p>
            <a:pPr lvl="1"/>
            <a:r>
              <a:rPr lang="en-US" i="1" dirty="0" smtClean="0"/>
              <a:t>By Billy Joel</a:t>
            </a:r>
          </a:p>
          <a:p>
            <a:r>
              <a:rPr lang="en-US" dirty="0" smtClean="0"/>
              <a:t>“A Thousand </a:t>
            </a:r>
            <a:r>
              <a:rPr lang="en-US" b="1" dirty="0" smtClean="0"/>
              <a:t>Miles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By Vanessa Carlton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Highway</a:t>
            </a:r>
            <a:r>
              <a:rPr lang="en-US" dirty="0" smtClean="0"/>
              <a:t> 20 Ride”</a:t>
            </a:r>
          </a:p>
          <a:p>
            <a:pPr lvl="1"/>
            <a:r>
              <a:rPr lang="en-US" i="1" dirty="0" smtClean="0"/>
              <a:t>By Zac Brown Band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62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Essential Elements of Geography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6 Essential Elements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2012" y="1904999"/>
            <a:ext cx="8679976" cy="46459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by geographers in order to </a:t>
            </a:r>
            <a:r>
              <a:rPr lang="en-US" dirty="0" smtClean="0">
                <a:solidFill>
                  <a:srgbClr val="0000FF"/>
                </a:solidFill>
              </a:rPr>
              <a:t>categorize information about the changes taking place on Earth’s surface</a:t>
            </a:r>
            <a:r>
              <a:rPr lang="en-US" dirty="0" smtClean="0"/>
              <a:t>. (aka 5 Themes of Geography)</a:t>
            </a:r>
          </a:p>
          <a:p>
            <a:r>
              <a:rPr lang="en-US" dirty="0" smtClean="0"/>
              <a:t>Spatial Terms</a:t>
            </a:r>
          </a:p>
          <a:p>
            <a:r>
              <a:rPr lang="en-US" dirty="0" smtClean="0"/>
              <a:t>Places &amp; Region</a:t>
            </a:r>
          </a:p>
          <a:p>
            <a:r>
              <a:rPr lang="en-US" dirty="0" smtClean="0"/>
              <a:t>Physical Systems</a:t>
            </a:r>
          </a:p>
          <a:p>
            <a:r>
              <a:rPr lang="en-US" dirty="0" smtClean="0"/>
              <a:t>Human Systems</a:t>
            </a:r>
          </a:p>
          <a:p>
            <a:r>
              <a:rPr lang="en-US" dirty="0" smtClean="0"/>
              <a:t>Environment &amp; Society</a:t>
            </a:r>
          </a:p>
          <a:p>
            <a:r>
              <a:rPr lang="en-US" dirty="0" smtClean="0"/>
              <a:t>Uses of 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Spatial Terms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Location- </a:t>
            </a:r>
            <a:r>
              <a:rPr lang="en-US" dirty="0" smtClean="0"/>
              <a:t>WHERE IS IT?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Absolute </a:t>
            </a:r>
            <a:r>
              <a:rPr lang="en-US" dirty="0">
                <a:solidFill>
                  <a:srgbClr val="FF0000"/>
                </a:solidFill>
              </a:rPr>
              <a:t>Location- </a:t>
            </a:r>
            <a:r>
              <a:rPr lang="en-US" dirty="0"/>
              <a:t>exactly where it is </a:t>
            </a:r>
            <a:r>
              <a:rPr lang="en-US" dirty="0">
                <a:solidFill>
                  <a:srgbClr val="0000FF"/>
                </a:solidFill>
              </a:rPr>
              <a:t>using latitude and longitude or an address</a:t>
            </a:r>
            <a:r>
              <a:rPr lang="en-US" dirty="0"/>
              <a:t> ( 37N, 63 W or I live at 123 North Ave.)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Relative Location- </a:t>
            </a:r>
            <a:r>
              <a:rPr lang="en-US" dirty="0">
                <a:solidFill>
                  <a:srgbClr val="0000FF"/>
                </a:solidFill>
              </a:rPr>
              <a:t>Where something is located according to something you already know </a:t>
            </a:r>
            <a:r>
              <a:rPr lang="en-US" dirty="0"/>
              <a:t>( I live Near the Baptist Church or Tampa is about an hour west of Orlando.)</a:t>
            </a:r>
          </a:p>
        </p:txBody>
      </p:sp>
    </p:spTree>
    <p:extLst>
      <p:ext uri="{BB962C8B-B14F-4D97-AF65-F5344CB8AC3E}">
        <p14:creationId xmlns:p14="http://schemas.microsoft.com/office/powerpoint/2010/main" val="7840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Places &amp; Regions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Place</a:t>
            </a:r>
            <a:r>
              <a:rPr lang="en-US" dirty="0"/>
              <a:t> ( what it is like, makes it </a:t>
            </a:r>
            <a:r>
              <a:rPr lang="en-US" dirty="0">
                <a:solidFill>
                  <a:srgbClr val="0000FF"/>
                </a:solidFill>
              </a:rPr>
              <a:t>unique or special</a:t>
            </a:r>
            <a:r>
              <a:rPr lang="en-US" dirty="0"/>
              <a:t>) –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Physical </a:t>
            </a:r>
            <a:r>
              <a:rPr lang="en-US" dirty="0">
                <a:solidFill>
                  <a:srgbClr val="0000FF"/>
                </a:solidFill>
              </a:rPr>
              <a:t>Characteristics- </a:t>
            </a:r>
            <a:r>
              <a:rPr lang="en-US" dirty="0"/>
              <a:t>Mother Nature put it on the earth, natural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Human </a:t>
            </a:r>
            <a:r>
              <a:rPr lang="en-US" dirty="0">
                <a:solidFill>
                  <a:srgbClr val="0000FF"/>
                </a:solidFill>
              </a:rPr>
              <a:t>Characteristics- </a:t>
            </a:r>
            <a:r>
              <a:rPr lang="en-US" dirty="0"/>
              <a:t>people put it on the earth, man-made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Region-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share </a:t>
            </a:r>
            <a:r>
              <a:rPr lang="en-US" dirty="0">
                <a:solidFill>
                  <a:srgbClr val="0000FF"/>
                </a:solidFill>
              </a:rPr>
              <a:t>more than one characteristic with another </a:t>
            </a:r>
            <a:r>
              <a:rPr lang="en-US" dirty="0" smtClean="0">
                <a:solidFill>
                  <a:srgbClr val="0000FF"/>
                </a:solidFill>
              </a:rPr>
              <a:t>place</a:t>
            </a:r>
            <a:r>
              <a:rPr lang="en-US" dirty="0" smtClean="0"/>
              <a:t>, like natural characteristics (climate</a:t>
            </a:r>
            <a:r>
              <a:rPr lang="en-US" dirty="0"/>
              <a:t>, </a:t>
            </a:r>
            <a:r>
              <a:rPr lang="en-US" dirty="0" smtClean="0"/>
              <a:t>landscape) or cultural </a:t>
            </a:r>
            <a:r>
              <a:rPr lang="en-US" dirty="0"/>
              <a:t>c</a:t>
            </a:r>
            <a:r>
              <a:rPr lang="en-US" dirty="0" smtClean="0"/>
              <a:t>haracteristics (language</a:t>
            </a:r>
            <a:r>
              <a:rPr lang="en-US" dirty="0"/>
              <a:t>, religion, </a:t>
            </a:r>
            <a:r>
              <a:rPr lang="en-US" dirty="0" smtClean="0"/>
              <a:t>government)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Formal Region- </a:t>
            </a:r>
            <a:r>
              <a:rPr lang="en-US" dirty="0" smtClean="0">
                <a:solidFill>
                  <a:srgbClr val="0000FF"/>
                </a:solidFill>
              </a:rPr>
              <a:t>countries</a:t>
            </a:r>
            <a:r>
              <a:rPr lang="en-US" dirty="0">
                <a:solidFill>
                  <a:srgbClr val="0000FF"/>
                </a:solidFill>
              </a:rPr>
              <a:t>, states, </a:t>
            </a:r>
            <a:r>
              <a:rPr lang="en-US" dirty="0" smtClean="0">
                <a:solidFill>
                  <a:srgbClr val="0000FF"/>
                </a:solidFill>
              </a:rPr>
              <a:t>and cities </a:t>
            </a:r>
            <a:r>
              <a:rPr lang="en-US" dirty="0" smtClean="0"/>
              <a:t>that </a:t>
            </a:r>
            <a:r>
              <a:rPr lang="en-US" dirty="0"/>
              <a:t>share </a:t>
            </a:r>
            <a:r>
              <a:rPr lang="en-US" dirty="0" smtClean="0"/>
              <a:t>certain characteristics like the same language, laws</a:t>
            </a:r>
            <a:r>
              <a:rPr lang="en-US" dirty="0"/>
              <a:t>, </a:t>
            </a:r>
            <a:r>
              <a:rPr lang="en-US" dirty="0" smtClean="0"/>
              <a:t>government, etc.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Functional Region- </a:t>
            </a:r>
            <a:r>
              <a:rPr lang="en-US" dirty="0"/>
              <a:t>A </a:t>
            </a:r>
            <a:r>
              <a:rPr lang="en-US" dirty="0" smtClean="0">
                <a:solidFill>
                  <a:srgbClr val="0000FF"/>
                </a:solidFill>
              </a:rPr>
              <a:t>central place </a:t>
            </a:r>
            <a:r>
              <a:rPr lang="en-US" dirty="0">
                <a:solidFill>
                  <a:srgbClr val="0000FF"/>
                </a:solidFill>
              </a:rPr>
              <a:t>and the </a:t>
            </a:r>
            <a:r>
              <a:rPr lang="en-US" dirty="0" smtClean="0">
                <a:solidFill>
                  <a:srgbClr val="0000FF"/>
                </a:solidFill>
              </a:rPr>
              <a:t>surrounding places </a:t>
            </a:r>
            <a:r>
              <a:rPr lang="en-US" dirty="0">
                <a:solidFill>
                  <a:srgbClr val="0000FF"/>
                </a:solidFill>
              </a:rPr>
              <a:t>affected by </a:t>
            </a:r>
            <a:r>
              <a:rPr lang="en-US" dirty="0" smtClean="0">
                <a:solidFill>
                  <a:srgbClr val="0000FF"/>
                </a:solidFill>
              </a:rPr>
              <a:t>it</a:t>
            </a:r>
            <a:r>
              <a:rPr lang="en-US" dirty="0" smtClean="0"/>
              <a:t>; ex. RGV, DFW, Houston Metro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Perceptual Region- </a:t>
            </a:r>
            <a:r>
              <a:rPr lang="en-US" dirty="0" smtClean="0"/>
              <a:t>Area defined </a:t>
            </a:r>
            <a:r>
              <a:rPr lang="en-US" dirty="0"/>
              <a:t>by </a:t>
            </a:r>
            <a:r>
              <a:rPr lang="en-US" dirty="0">
                <a:solidFill>
                  <a:srgbClr val="0000FF"/>
                </a:solidFill>
              </a:rPr>
              <a:t>people’s </a:t>
            </a:r>
            <a:r>
              <a:rPr lang="en-US" dirty="0" smtClean="0">
                <a:solidFill>
                  <a:srgbClr val="0000FF"/>
                </a:solidFill>
              </a:rPr>
              <a:t>feelings and attitudes </a:t>
            </a:r>
            <a:r>
              <a:rPr lang="en-US" dirty="0" smtClean="0"/>
              <a:t>about the area; ex. The Valley, Cowboy Country,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Physical Systems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Natural changes </a:t>
            </a:r>
            <a:r>
              <a:rPr lang="en-US" dirty="0"/>
              <a:t>– How </a:t>
            </a:r>
            <a:r>
              <a:rPr lang="en-US" dirty="0" smtClean="0">
                <a:solidFill>
                  <a:srgbClr val="0000FF"/>
                </a:solidFill>
              </a:rPr>
              <a:t>physical processes or disasters </a:t>
            </a:r>
            <a:r>
              <a:rPr lang="en-US" dirty="0"/>
              <a:t>like hurricanes, volcanoes, and glaciers </a:t>
            </a:r>
            <a:r>
              <a:rPr lang="en-US" dirty="0">
                <a:solidFill>
                  <a:srgbClr val="0000FF"/>
                </a:solidFill>
              </a:rPr>
              <a:t>shape and change the earth’s </a:t>
            </a:r>
            <a:r>
              <a:rPr lang="en-US" dirty="0" smtClean="0">
                <a:solidFill>
                  <a:srgbClr val="0000FF"/>
                </a:solidFill>
              </a:rPr>
              <a:t>surface </a:t>
            </a:r>
          </a:p>
          <a:p>
            <a:r>
              <a:rPr lang="en-US" dirty="0" smtClean="0"/>
              <a:t>Communities </a:t>
            </a:r>
            <a:r>
              <a:rPr lang="en-US" dirty="0"/>
              <a:t>of </a:t>
            </a:r>
            <a:r>
              <a:rPr lang="en-US" dirty="0" smtClean="0">
                <a:solidFill>
                  <a:srgbClr val="FF0000"/>
                </a:solidFill>
              </a:rPr>
              <a:t>Plants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Animals </a:t>
            </a:r>
            <a:r>
              <a:rPr lang="en-US" dirty="0"/>
              <a:t>– </a:t>
            </a:r>
            <a:r>
              <a:rPr lang="en-US" dirty="0" smtClean="0"/>
              <a:t>how they </a:t>
            </a:r>
            <a:r>
              <a:rPr lang="en-US" dirty="0" smtClean="0">
                <a:solidFill>
                  <a:srgbClr val="0000FF"/>
                </a:solidFill>
              </a:rPr>
              <a:t>depend </a:t>
            </a:r>
            <a:r>
              <a:rPr lang="en-US" dirty="0">
                <a:solidFill>
                  <a:srgbClr val="0000FF"/>
                </a:solidFill>
              </a:rPr>
              <a:t>on the one another and their surroundings for </a:t>
            </a:r>
            <a:r>
              <a:rPr lang="en-US" dirty="0" smtClean="0">
                <a:solidFill>
                  <a:srgbClr val="0000FF"/>
                </a:solidFill>
              </a:rPr>
              <a:t>survival </a:t>
            </a:r>
            <a:r>
              <a:rPr lang="en-US" dirty="0" smtClean="0"/>
              <a:t>(biomes and natural habitats)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Cornell Note-Taking Method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079750" cy="4102100"/>
          </a:xfrm>
        </p:spPr>
        <p:txBody>
          <a:bodyPr>
            <a:normAutofit/>
          </a:bodyPr>
          <a:lstStyle/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Big Concepts</a:t>
            </a:r>
          </a:p>
          <a:p>
            <a:pPr lvl="1"/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94125" y="1936751"/>
            <a:ext cx="4778375" cy="4102100"/>
          </a:xfrm>
        </p:spPr>
        <p:txBody>
          <a:bodyPr>
            <a:normAutofit/>
          </a:bodyPr>
          <a:lstStyle/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go on this side of the line.</a:t>
            </a:r>
          </a:p>
          <a:p>
            <a:r>
              <a:rPr lang="en-US" dirty="0"/>
              <a:t>These items will include:</a:t>
            </a:r>
          </a:p>
          <a:p>
            <a:pPr lvl="1"/>
            <a:r>
              <a:rPr lang="en-US" dirty="0"/>
              <a:t>Supporting details</a:t>
            </a:r>
          </a:p>
          <a:p>
            <a:pPr lvl="1"/>
            <a:r>
              <a:rPr lang="en-US" dirty="0"/>
              <a:t>Dates, Times, and Biographic details</a:t>
            </a:r>
          </a:p>
          <a:p>
            <a:pPr lvl="1"/>
            <a:r>
              <a:rPr lang="en-US" dirty="0"/>
              <a:t>Vocabulary Definitions</a:t>
            </a:r>
          </a:p>
          <a:p>
            <a:r>
              <a:rPr lang="en-US" dirty="0" smtClean="0"/>
              <a:t>Any items in BLACK text are optional. Remember: the more thorough your notes, the more prepared you will be for exams.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56000" y="1714501"/>
            <a:ext cx="15875" cy="41021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3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Human Systems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Movement</a:t>
            </a:r>
            <a:r>
              <a:rPr lang="en-US" dirty="0" smtClean="0"/>
              <a:t> is </a:t>
            </a:r>
            <a:r>
              <a:rPr lang="en-US" dirty="0"/>
              <a:t>how things move from place to place. (This can be </a:t>
            </a:r>
            <a:r>
              <a:rPr lang="en-US" dirty="0" smtClean="0">
                <a:solidFill>
                  <a:srgbClr val="0000FF"/>
                </a:solidFill>
              </a:rPr>
              <a:t>the exchange </a:t>
            </a:r>
            <a:r>
              <a:rPr lang="en-US" dirty="0">
                <a:solidFill>
                  <a:srgbClr val="0000FF"/>
                </a:solidFill>
              </a:rPr>
              <a:t>of people, ideas and/or beliefs, and goods</a:t>
            </a:r>
            <a:r>
              <a:rPr lang="en-US" dirty="0"/>
              <a:t>.) </a:t>
            </a:r>
            <a:endParaRPr lang="en-US" dirty="0" smtClean="0"/>
          </a:p>
          <a:p>
            <a:r>
              <a:rPr lang="en-US" dirty="0" smtClean="0"/>
              <a:t>Describes </a:t>
            </a:r>
            <a:r>
              <a:rPr lang="en-US" dirty="0"/>
              <a:t>how people have shaped our world.</a:t>
            </a:r>
          </a:p>
        </p:txBody>
      </p:sp>
    </p:spTree>
    <p:extLst>
      <p:ext uri="{BB962C8B-B14F-4D97-AF65-F5344CB8AC3E}">
        <p14:creationId xmlns:p14="http://schemas.microsoft.com/office/powerpoint/2010/main" val="37672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&amp;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Human-Environment Interactions- </a:t>
            </a:r>
            <a:r>
              <a:rPr lang="en-US" dirty="0" smtClean="0"/>
              <a:t>studying the </a:t>
            </a:r>
            <a:r>
              <a:rPr lang="en-US" dirty="0" smtClean="0">
                <a:solidFill>
                  <a:srgbClr val="0000FF"/>
                </a:solidFill>
              </a:rPr>
              <a:t>social factors that causes changes in the environment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impact people have on those changes</a:t>
            </a:r>
            <a:r>
              <a:rPr lang="en-US" dirty="0" smtClean="0"/>
              <a:t>, and the </a:t>
            </a:r>
            <a:r>
              <a:rPr lang="en-US" dirty="0" smtClean="0">
                <a:solidFill>
                  <a:srgbClr val="0000FF"/>
                </a:solidFill>
              </a:rPr>
              <a:t>efforts to solve or limit those changes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How humans effect the </a:t>
            </a:r>
            <a:r>
              <a:rPr lang="en-US" dirty="0" smtClean="0"/>
              <a:t>environment: </a:t>
            </a:r>
          </a:p>
          <a:p>
            <a:pPr lvl="1"/>
            <a:r>
              <a:rPr lang="en-US" dirty="0" smtClean="0"/>
              <a:t>Good </a:t>
            </a:r>
            <a:r>
              <a:rPr lang="en-US" dirty="0"/>
              <a:t>effects- planting trees for oxygen </a:t>
            </a:r>
          </a:p>
          <a:p>
            <a:pPr lvl="1"/>
            <a:r>
              <a:rPr lang="en-US" dirty="0" smtClean="0"/>
              <a:t>Bad </a:t>
            </a:r>
            <a:r>
              <a:rPr lang="en-US" dirty="0"/>
              <a:t>effects-pollution from industries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the environment effects </a:t>
            </a:r>
            <a:r>
              <a:rPr lang="en-US" dirty="0" smtClean="0"/>
              <a:t>human:</a:t>
            </a:r>
          </a:p>
          <a:p>
            <a:pPr lvl="1"/>
            <a:r>
              <a:rPr lang="en-US" dirty="0" smtClean="0"/>
              <a:t>Good </a:t>
            </a:r>
            <a:r>
              <a:rPr lang="en-US" dirty="0"/>
              <a:t>effects- growing crops on the side of the </a:t>
            </a:r>
            <a:r>
              <a:rPr lang="en-US" dirty="0" smtClean="0"/>
              <a:t>mountain </a:t>
            </a:r>
          </a:p>
          <a:p>
            <a:pPr lvl="1"/>
            <a:r>
              <a:rPr lang="en-US" dirty="0" smtClean="0"/>
              <a:t>Bad </a:t>
            </a:r>
            <a:r>
              <a:rPr lang="en-US" dirty="0"/>
              <a:t>effects- the weather effects the clothing and shelter</a:t>
            </a:r>
          </a:p>
        </p:txBody>
      </p:sp>
    </p:spTree>
    <p:extLst>
      <p:ext uri="{BB962C8B-B14F-4D97-AF65-F5344CB8AC3E}">
        <p14:creationId xmlns:p14="http://schemas.microsoft.com/office/powerpoint/2010/main" val="40315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Uses of Geography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</a:t>
            </a:r>
            <a:r>
              <a:rPr lang="en-US" dirty="0">
                <a:solidFill>
                  <a:srgbClr val="0000FF"/>
                </a:solidFill>
              </a:rPr>
              <a:t>the relationships among people, places, and environments over time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Understand </a:t>
            </a:r>
            <a:r>
              <a:rPr lang="en-US" dirty="0"/>
              <a:t>the past and </a:t>
            </a:r>
            <a:r>
              <a:rPr lang="en-US" u="sng" dirty="0">
                <a:solidFill>
                  <a:srgbClr val="0000FF"/>
                </a:solidFill>
              </a:rPr>
              <a:t>prepare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15123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History of Geography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Ancient Era, Age of Discovery, Modern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1714500"/>
            <a:ext cx="8175625" cy="473075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Geography</a:t>
            </a:r>
            <a:r>
              <a:rPr lang="en-US" dirty="0" smtClean="0"/>
              <a:t>- the study of the </a:t>
            </a:r>
            <a:r>
              <a:rPr lang="en-US" dirty="0" smtClean="0">
                <a:solidFill>
                  <a:srgbClr val="0000FF"/>
                </a:solidFill>
              </a:rPr>
              <a:t>distribution and interaction between physical and human features on Earth’s surface</a:t>
            </a:r>
          </a:p>
          <a:p>
            <a:pPr lvl="1"/>
            <a:r>
              <a:rPr lang="en-US" dirty="0" smtClean="0"/>
              <a:t>“Geo” (the Earth), “</a:t>
            </a:r>
            <a:r>
              <a:rPr lang="en-US" dirty="0" err="1" smtClean="0"/>
              <a:t>Graphia</a:t>
            </a:r>
            <a:r>
              <a:rPr lang="en-US" dirty="0" smtClean="0"/>
              <a:t>” (to describe)= To describe the Earth</a:t>
            </a:r>
          </a:p>
          <a:p>
            <a:r>
              <a:rPr lang="en-US" dirty="0" smtClean="0"/>
              <a:t>Notable Greek Geographers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Eratosthenes</a:t>
            </a:r>
            <a:r>
              <a:rPr lang="en-US" dirty="0" smtClean="0"/>
              <a:t>- Chief Librarian in Alexandria, 1</a:t>
            </a:r>
            <a:r>
              <a:rPr lang="en-US" baseline="30000" dirty="0" smtClean="0"/>
              <a:t>st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calculate circumference of the Earth</a:t>
            </a:r>
            <a:r>
              <a:rPr lang="en-US" dirty="0" smtClean="0"/>
              <a:t>, 1</a:t>
            </a:r>
            <a:r>
              <a:rPr lang="en-US" baseline="30000" dirty="0" smtClean="0"/>
              <a:t>st</a:t>
            </a:r>
            <a:r>
              <a:rPr lang="en-US" dirty="0" smtClean="0"/>
              <a:t> to calculate </a:t>
            </a:r>
            <a:r>
              <a:rPr lang="en-US" dirty="0" smtClean="0">
                <a:solidFill>
                  <a:srgbClr val="0000FF"/>
                </a:solidFill>
              </a:rPr>
              <a:t>tilt at Earth’s axis</a:t>
            </a:r>
          </a:p>
          <a:p>
            <a:pPr lvl="1"/>
            <a:r>
              <a:rPr lang="en-US" dirty="0" smtClean="0"/>
              <a:t>Pythagoras- asserted the Earth was round</a:t>
            </a:r>
          </a:p>
          <a:p>
            <a:pPr lvl="1"/>
            <a:r>
              <a:rPr lang="en-US" dirty="0" smtClean="0"/>
              <a:t>Hipparchus- developed the grid system, lines of latitude and longitude that run across the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9" y="1730374"/>
            <a:ext cx="8524875" cy="46831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Chinese</a:t>
            </a:r>
            <a:r>
              <a:rPr lang="en-US" dirty="0" smtClean="0"/>
              <a:t> Geographers</a:t>
            </a:r>
          </a:p>
          <a:p>
            <a:pPr lvl="1"/>
            <a:r>
              <a:rPr lang="en-US" dirty="0" smtClean="0"/>
              <a:t>The Chinese </a:t>
            </a:r>
            <a:r>
              <a:rPr lang="en-US" dirty="0" smtClean="0">
                <a:solidFill>
                  <a:srgbClr val="0000FF"/>
                </a:solidFill>
              </a:rPr>
              <a:t>studied and developed geographic theories simultaneously as the Greeks</a:t>
            </a:r>
            <a:r>
              <a:rPr lang="en-US" dirty="0" smtClean="0"/>
              <a:t>, but not many records were left behind.</a:t>
            </a:r>
          </a:p>
          <a:p>
            <a:pPr lvl="1"/>
            <a:r>
              <a:rPr lang="en-US" dirty="0" smtClean="0"/>
              <a:t>Liu An, Pei </a:t>
            </a:r>
            <a:r>
              <a:rPr lang="en-US" dirty="0" err="1" smtClean="0"/>
              <a:t>Xu</a:t>
            </a:r>
            <a:r>
              <a:rPr lang="en-US" dirty="0" smtClean="0"/>
              <a:t>, </a:t>
            </a:r>
            <a:r>
              <a:rPr lang="en-US" dirty="0" err="1" smtClean="0"/>
              <a:t>Jia</a:t>
            </a:r>
            <a:r>
              <a:rPr lang="en-US" dirty="0" smtClean="0"/>
              <a:t> Dan</a:t>
            </a:r>
            <a:r>
              <a:rPr lang="is-IS" dirty="0" smtClean="0"/>
              <a:t>…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Islamic</a:t>
            </a:r>
            <a:r>
              <a:rPr lang="is-IS" dirty="0" smtClean="0"/>
              <a:t> Geographers</a:t>
            </a:r>
          </a:p>
          <a:p>
            <a:pPr lvl="1"/>
            <a:r>
              <a:rPr lang="en-US" dirty="0" smtClean="0"/>
              <a:t>Developed and </a:t>
            </a:r>
            <a:r>
              <a:rPr lang="en-US" dirty="0" smtClean="0">
                <a:solidFill>
                  <a:srgbClr val="0000FF"/>
                </a:solidFill>
              </a:rPr>
              <a:t>studied maps before the Greeks </a:t>
            </a:r>
            <a:r>
              <a:rPr lang="en-US" dirty="0" smtClean="0"/>
              <a:t>(Babylon, </a:t>
            </a:r>
            <a:r>
              <a:rPr lang="en-US" dirty="0" smtClean="0">
                <a:solidFill>
                  <a:srgbClr val="0000FF"/>
                </a:solidFill>
              </a:rPr>
              <a:t>9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Century BCE</a:t>
            </a:r>
            <a:r>
              <a:rPr lang="en-US" dirty="0" smtClean="0"/>
              <a:t>), and became more advanced as time went on.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Abu </a:t>
            </a:r>
            <a:r>
              <a:rPr lang="en-US" dirty="0" err="1" smtClean="0">
                <a:solidFill>
                  <a:srgbClr val="FF0000"/>
                </a:solidFill>
              </a:rPr>
              <a:t>Rayhan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Biruni</a:t>
            </a:r>
            <a:r>
              <a:rPr lang="en-US" dirty="0" smtClean="0"/>
              <a:t>- mapped cities, measured distances, </a:t>
            </a:r>
            <a:r>
              <a:rPr lang="en-US" dirty="0" smtClean="0">
                <a:solidFill>
                  <a:srgbClr val="0000FF"/>
                </a:solidFill>
              </a:rPr>
              <a:t>used trigonometry to calculate Earth’s circumference (off by 17km)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4999"/>
            <a:ext cx="8001000" cy="465137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European Age of Discovery</a:t>
            </a:r>
          </a:p>
          <a:p>
            <a:pPr lvl="1"/>
            <a:r>
              <a:rPr lang="en-US" dirty="0" smtClean="0"/>
              <a:t>Christopher Columbus,  Marco Polo, John Cook </a:t>
            </a:r>
            <a:r>
              <a:rPr lang="en-US" dirty="0" smtClean="0">
                <a:solidFill>
                  <a:srgbClr val="0000FF"/>
                </a:solidFill>
              </a:rPr>
              <a:t>revived need for accurate mapping details.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John Harrison </a:t>
            </a:r>
            <a:r>
              <a:rPr lang="en-US" dirty="0" smtClean="0">
                <a:solidFill>
                  <a:srgbClr val="0000FF"/>
                </a:solidFill>
              </a:rPr>
              <a:t>invented the chronometer </a:t>
            </a:r>
            <a:r>
              <a:rPr lang="en-US" dirty="0" smtClean="0"/>
              <a:t>to establish the </a:t>
            </a:r>
            <a:r>
              <a:rPr lang="en-US" dirty="0" smtClean="0">
                <a:solidFill>
                  <a:srgbClr val="0000FF"/>
                </a:solidFill>
              </a:rPr>
              <a:t>distance between meridians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/19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pPr lvl="1"/>
            <a:r>
              <a:rPr lang="en-US" dirty="0" smtClean="0"/>
              <a:t>Geography became an actual academic subject</a:t>
            </a:r>
          </a:p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Century- new methods and tools come into use, including study of </a:t>
            </a:r>
            <a:r>
              <a:rPr lang="en-US" dirty="0" smtClean="0">
                <a:solidFill>
                  <a:srgbClr val="FF0000"/>
                </a:solidFill>
              </a:rPr>
              <a:t>geometrics</a:t>
            </a:r>
            <a:r>
              <a:rPr lang="en-US" dirty="0" smtClean="0"/>
              <a:t> (the </a:t>
            </a:r>
            <a:r>
              <a:rPr lang="en-US" dirty="0" smtClean="0">
                <a:solidFill>
                  <a:srgbClr val="0000FF"/>
                </a:solidFill>
              </a:rPr>
              <a:t>storage, processing, and delivery of geography information</a:t>
            </a:r>
            <a:r>
              <a:rPr lang="en-US" dirty="0" smtClean="0"/>
              <a:t>) and statistics</a:t>
            </a:r>
          </a:p>
        </p:txBody>
      </p:sp>
    </p:spTree>
    <p:extLst>
      <p:ext uri="{BB962C8B-B14F-4D97-AF65-F5344CB8AC3E}">
        <p14:creationId xmlns:p14="http://schemas.microsoft.com/office/powerpoint/2010/main" val="10498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Physical Geography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Examines the natural environment and </a:t>
            </a:r>
            <a:r>
              <a:rPr lang="en-US" dirty="0" smtClean="0">
                <a:solidFill>
                  <a:srgbClr val="0000FF"/>
                </a:solidFill>
              </a:rPr>
              <a:t>how climate, vegetation, water, soil, and landforms are produced and interact.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Human Geography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Examines </a:t>
            </a:r>
            <a:r>
              <a:rPr lang="en-US" dirty="0" smtClean="0">
                <a:solidFill>
                  <a:srgbClr val="0000FF"/>
                </a:solidFill>
              </a:rPr>
              <a:t>the human use of and understanding of the world and their interactions with it.</a:t>
            </a:r>
          </a:p>
          <a:p>
            <a:r>
              <a:rPr lang="en-US" dirty="0" smtClean="0"/>
              <a:t>Focus on </a:t>
            </a:r>
            <a:r>
              <a:rPr lang="en-US" dirty="0" smtClean="0"/>
              <a:t>SUSTAINING the development of the built world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Geographer’s Toolkit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Two- Dimensional (2D)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Show a specific area of the Earth at one time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Drawn to scale</a:t>
            </a:r>
          </a:p>
          <a:p>
            <a:r>
              <a:rPr lang="en-US" dirty="0" smtClean="0"/>
              <a:t>Portable &amp; easy to use</a:t>
            </a:r>
          </a:p>
          <a:p>
            <a:r>
              <a:rPr lang="en-US" dirty="0" smtClean="0"/>
              <a:t>Maps are distorted due to spherical Earth being flattened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Globes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Three- Dimensional (3D)</a:t>
            </a:r>
          </a:p>
          <a:p>
            <a:r>
              <a:rPr lang="en-US" dirty="0" smtClean="0"/>
              <a:t>View the way the Earth travels in space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Only half of the Earth can be viewed at one time</a:t>
            </a:r>
          </a:p>
          <a:p>
            <a:r>
              <a:rPr lang="en-US" dirty="0" smtClean="0"/>
              <a:t>Not practical or portable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6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30823</TotalTime>
  <Words>1253</Words>
  <Application>Microsoft Office PowerPoint</Application>
  <PresentationFormat>On-screen Show (4:3)</PresentationFormat>
  <Paragraphs>144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Calisto MT</vt:lpstr>
      <vt:lpstr>Mistral</vt:lpstr>
      <vt:lpstr>Wingdings 2</vt:lpstr>
      <vt:lpstr>Travelogue</vt:lpstr>
      <vt:lpstr>A Geographer’s Toolkit</vt:lpstr>
      <vt:lpstr>Cornell Note-Taking Method</vt:lpstr>
      <vt:lpstr>History of Geography</vt:lpstr>
      <vt:lpstr>Ancient Era</vt:lpstr>
      <vt:lpstr>Ancient Era</vt:lpstr>
      <vt:lpstr>Age of Discovery</vt:lpstr>
      <vt:lpstr>Modern Age</vt:lpstr>
      <vt:lpstr>A Geographer’s Toolkit</vt:lpstr>
      <vt:lpstr>Tools</vt:lpstr>
      <vt:lpstr>How Are Maps Made?</vt:lpstr>
      <vt:lpstr>Geography Technology</vt:lpstr>
      <vt:lpstr>The Grid System</vt:lpstr>
      <vt:lpstr>The Grid System</vt:lpstr>
      <vt:lpstr>A Geographer’s Playlist</vt:lpstr>
      <vt:lpstr>6 Essential Elements of Geography</vt:lpstr>
      <vt:lpstr>6 Essential Elements</vt:lpstr>
      <vt:lpstr>Spatial Terms</vt:lpstr>
      <vt:lpstr>Places &amp; Regions</vt:lpstr>
      <vt:lpstr>Physical Systems</vt:lpstr>
      <vt:lpstr>Human Systems</vt:lpstr>
      <vt:lpstr>Environment &amp; Society</vt:lpstr>
      <vt:lpstr>Uses of Geography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Geography</dc:title>
  <dc:creator>Ana Armendariz</dc:creator>
  <cp:lastModifiedBy>Aguilar, Ana</cp:lastModifiedBy>
  <cp:revision>58</cp:revision>
  <dcterms:created xsi:type="dcterms:W3CDTF">2016-08-21T21:45:33Z</dcterms:created>
  <dcterms:modified xsi:type="dcterms:W3CDTF">2020-01-13T16:43:14Z</dcterms:modified>
</cp:coreProperties>
</file>