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6" r:id="rId10"/>
    <p:sldId id="267" r:id="rId11"/>
    <p:sldId id="268" r:id="rId12"/>
    <p:sldId id="269" r:id="rId13"/>
    <p:sldId id="260" r:id="rId14"/>
    <p:sldId id="265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Between the World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International Economics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 Nation-States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Global Depression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81" y="543624"/>
            <a:ext cx="2277037" cy="33425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012338"/>
            <a:ext cx="2964758" cy="240514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3677"/>
            <a:ext cx="3137284" cy="32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8" y="2002141"/>
            <a:ext cx="2705299" cy="17719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238865"/>
            <a:ext cx="5676654" cy="50704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Poland</a:t>
            </a:r>
            <a:r>
              <a:rPr lang="en-US" dirty="0" smtClean="0"/>
              <a:t> established </a:t>
            </a:r>
            <a:r>
              <a:rPr lang="en-US" dirty="0"/>
              <a:t>democratic government in 1922, but due to social and economic distress, </a:t>
            </a:r>
            <a:r>
              <a:rPr lang="en-US" dirty="0" smtClean="0">
                <a:solidFill>
                  <a:srgbClr val="0000FF"/>
                </a:solidFill>
              </a:rPr>
              <a:t>became a dictatorship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 smtClean="0">
                <a:solidFill>
                  <a:srgbClr val="0000FF"/>
                </a:solidFill>
              </a:rPr>
              <a:t>1926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lite </a:t>
            </a:r>
            <a:r>
              <a:rPr lang="en-US" dirty="0"/>
              <a:t>p</a:t>
            </a:r>
            <a:r>
              <a:rPr lang="en-US" dirty="0" smtClean="0"/>
              <a:t>oliticians consolidated power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instituted a </a:t>
            </a:r>
            <a:r>
              <a:rPr lang="en-US" dirty="0" smtClean="0">
                <a:solidFill>
                  <a:srgbClr val="0000FF"/>
                </a:solidFill>
              </a:rPr>
              <a:t>“non-party” system after the 1935 elections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Camp of National Unity (OZN), </a:t>
            </a:r>
            <a:r>
              <a:rPr lang="en-US" dirty="0" smtClean="0"/>
              <a:t>group based on principles of nationalism and social justice, </a:t>
            </a:r>
            <a:r>
              <a:rPr lang="en-US" dirty="0" smtClean="0">
                <a:solidFill>
                  <a:srgbClr val="0000FF"/>
                </a:solidFill>
              </a:rPr>
              <a:t>took power in 1937.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Hungary</a:t>
            </a:r>
            <a:r>
              <a:rPr lang="en-US" dirty="0" smtClean="0"/>
              <a:t>, tied to </a:t>
            </a:r>
            <a:r>
              <a:rPr lang="en-US" dirty="0"/>
              <a:t>Austria since before World </a:t>
            </a:r>
            <a:r>
              <a:rPr lang="en-US" dirty="0" smtClean="0"/>
              <a:t>War I, declared itself a democracy but was </a:t>
            </a:r>
            <a:r>
              <a:rPr lang="en-US" dirty="0">
                <a:solidFill>
                  <a:srgbClr val="0000FF"/>
                </a:solidFill>
              </a:rPr>
              <a:t>overthrown by communist forces in </a:t>
            </a:r>
            <a:r>
              <a:rPr lang="en-US" dirty="0" smtClean="0">
                <a:solidFill>
                  <a:srgbClr val="0000FF"/>
                </a:solidFill>
              </a:rPr>
              <a:t>1919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>
                <a:solidFill>
                  <a:srgbClr val="0000FF"/>
                </a:solidFill>
              </a:rPr>
              <a:t>January 1920</a:t>
            </a:r>
            <a:r>
              <a:rPr lang="en-US" dirty="0"/>
              <a:t>, </a:t>
            </a:r>
            <a:r>
              <a:rPr lang="en-US" dirty="0" smtClean="0"/>
              <a:t>National </a:t>
            </a:r>
            <a:r>
              <a:rPr lang="en-US" dirty="0"/>
              <a:t>Constituent Assembly was elected to determine the future of Hungarian government. It decided on monarchy, </a:t>
            </a:r>
            <a:r>
              <a:rPr lang="en-US" dirty="0" smtClean="0"/>
              <a:t>but instead essentially </a:t>
            </a:r>
            <a:r>
              <a:rPr lang="en-US" dirty="0" smtClean="0">
                <a:solidFill>
                  <a:srgbClr val="0000FF"/>
                </a:solidFill>
              </a:rPr>
              <a:t>became a </a:t>
            </a:r>
            <a:r>
              <a:rPr lang="en-US" dirty="0">
                <a:solidFill>
                  <a:srgbClr val="0000FF"/>
                </a:solidFill>
              </a:rPr>
              <a:t>dictatorship run by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aristocracy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1932, General </a:t>
            </a:r>
            <a:r>
              <a:rPr lang="en-US" dirty="0" err="1"/>
              <a:t>Gyula</a:t>
            </a:r>
            <a:r>
              <a:rPr lang="en-US" dirty="0"/>
              <a:t> </a:t>
            </a:r>
            <a:r>
              <a:rPr lang="en-US" dirty="0" err="1"/>
              <a:t>Gombos</a:t>
            </a:r>
            <a:r>
              <a:rPr lang="en-US" dirty="0"/>
              <a:t> came to power as prime minister, an office he used as a dictatorship. </a:t>
            </a:r>
            <a:r>
              <a:rPr lang="en-US" dirty="0" smtClean="0">
                <a:solidFill>
                  <a:srgbClr val="0000FF"/>
                </a:solidFill>
              </a:rPr>
              <a:t>Hungary </a:t>
            </a:r>
            <a:r>
              <a:rPr lang="en-US" dirty="0">
                <a:solidFill>
                  <a:srgbClr val="0000FF"/>
                </a:solidFill>
              </a:rPr>
              <a:t>floundered economically, and was unstable politically</a:t>
            </a:r>
            <a:r>
              <a:rPr lang="en-US" dirty="0"/>
              <a:t> for most of the </a:t>
            </a:r>
            <a:r>
              <a:rPr lang="en-US" dirty="0" smtClean="0"/>
              <a:t>interwar </a:t>
            </a:r>
            <a:r>
              <a:rPr lang="en-US" dirty="0"/>
              <a:t>period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5" y="1784560"/>
            <a:ext cx="2715178" cy="198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8" y="4011561"/>
            <a:ext cx="2600325" cy="2297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77" y="4011561"/>
            <a:ext cx="2123768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 yourself before you wreck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946787"/>
            <a:ext cx="6548284" cy="46752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Czechoslovakia</a:t>
            </a:r>
            <a:r>
              <a:rPr lang="en-US" dirty="0"/>
              <a:t> proved the </a:t>
            </a:r>
            <a:r>
              <a:rPr lang="en-US" dirty="0">
                <a:solidFill>
                  <a:srgbClr val="0000FF"/>
                </a:solidFill>
              </a:rPr>
              <a:t>only nation in Eastern Europe able to function </a:t>
            </a:r>
            <a:r>
              <a:rPr lang="en-US" dirty="0" smtClean="0">
                <a:solidFill>
                  <a:srgbClr val="0000FF"/>
                </a:solidFill>
              </a:rPr>
              <a:t>as </a:t>
            </a:r>
            <a:r>
              <a:rPr lang="en-US" dirty="0">
                <a:solidFill>
                  <a:srgbClr val="0000FF"/>
                </a:solidFill>
              </a:rPr>
              <a:t>a democracy</a:t>
            </a:r>
            <a:r>
              <a:rPr lang="en-US" dirty="0"/>
              <a:t> during the </a:t>
            </a:r>
            <a:r>
              <a:rPr lang="en-US" dirty="0" smtClean="0"/>
              <a:t>interwar </a:t>
            </a:r>
            <a:r>
              <a:rPr lang="en-US" dirty="0"/>
              <a:t>period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October </a:t>
            </a:r>
            <a:r>
              <a:rPr lang="en-US" dirty="0"/>
              <a:t>18, </a:t>
            </a:r>
            <a:r>
              <a:rPr lang="en-US" dirty="0" smtClean="0"/>
              <a:t>1918- </a:t>
            </a:r>
            <a:r>
              <a:rPr lang="en-US" dirty="0"/>
              <a:t>Czechoslovakia </a:t>
            </a:r>
            <a:r>
              <a:rPr lang="en-US" dirty="0">
                <a:solidFill>
                  <a:srgbClr val="0000FF"/>
                </a:solidFill>
              </a:rPr>
              <a:t>declared its independence from Hungary</a:t>
            </a:r>
            <a:r>
              <a:rPr lang="en-US" dirty="0"/>
              <a:t> and established the National Assembly in Prague.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</a:t>
            </a:r>
            <a:r>
              <a:rPr lang="en-US" dirty="0" smtClean="0"/>
              <a:t>overnment worked to </a:t>
            </a:r>
            <a:r>
              <a:rPr lang="en-US" dirty="0" smtClean="0">
                <a:solidFill>
                  <a:srgbClr val="0000FF"/>
                </a:solidFill>
              </a:rPr>
              <a:t>fix </a:t>
            </a:r>
            <a:r>
              <a:rPr lang="en-US" dirty="0">
                <a:solidFill>
                  <a:srgbClr val="0000FF"/>
                </a:solidFill>
              </a:rPr>
              <a:t>economic </a:t>
            </a:r>
            <a:r>
              <a:rPr lang="en-US" dirty="0" smtClean="0">
                <a:solidFill>
                  <a:srgbClr val="0000FF"/>
                </a:solidFill>
              </a:rPr>
              <a:t>problems, establish </a:t>
            </a:r>
            <a:r>
              <a:rPr lang="en-US" dirty="0">
                <a:solidFill>
                  <a:srgbClr val="0000FF"/>
                </a:solidFill>
              </a:rPr>
              <a:t>reforms and land redistribution.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</a:t>
            </a:r>
            <a:r>
              <a:rPr lang="en-US" dirty="0" smtClean="0"/>
              <a:t>arties </a:t>
            </a:r>
            <a:r>
              <a:rPr lang="en-US" dirty="0"/>
              <a:t>within the </a:t>
            </a:r>
            <a:r>
              <a:rPr lang="en-US" dirty="0" smtClean="0"/>
              <a:t>Czech government worked together and created stability between </a:t>
            </a:r>
            <a:r>
              <a:rPr lang="en-US" dirty="0"/>
              <a:t>1922 </a:t>
            </a:r>
            <a:r>
              <a:rPr lang="en-US" dirty="0" smtClean="0"/>
              <a:t>to1929, </a:t>
            </a:r>
            <a:r>
              <a:rPr lang="en-US" dirty="0"/>
              <a:t>ruled by Antonin </a:t>
            </a:r>
            <a:r>
              <a:rPr lang="en-US" dirty="0" err="1" smtClean="0"/>
              <a:t>Svehla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thnic tensions </a:t>
            </a:r>
            <a:r>
              <a:rPr lang="en-US" dirty="0" smtClean="0"/>
              <a:t>grew stronger during depression,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nation's </a:t>
            </a:r>
            <a:r>
              <a:rPr lang="en-US" dirty="0">
                <a:solidFill>
                  <a:srgbClr val="0000FF"/>
                </a:solidFill>
              </a:rPr>
              <a:t>3 million ethnic Germans</a:t>
            </a:r>
            <a:r>
              <a:rPr lang="en-US" dirty="0"/>
              <a:t>, most of who lived near the German border, </a:t>
            </a:r>
            <a:r>
              <a:rPr lang="en-US" dirty="0" smtClean="0"/>
              <a:t>became </a:t>
            </a:r>
            <a:r>
              <a:rPr lang="en-US" dirty="0" smtClean="0">
                <a:solidFill>
                  <a:srgbClr val="0000FF"/>
                </a:solidFill>
              </a:rPr>
              <a:t>convinced it would be better to follow </a:t>
            </a:r>
            <a:r>
              <a:rPr lang="en-US" dirty="0">
                <a:solidFill>
                  <a:srgbClr val="0000FF"/>
                </a:solidFill>
              </a:rPr>
              <a:t>the German Nazi Party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Czechoslovakia </a:t>
            </a:r>
            <a:r>
              <a:rPr lang="en-US" dirty="0"/>
              <a:t>was not able to fend off German expansionism, and on </a:t>
            </a:r>
            <a:r>
              <a:rPr lang="en-US" dirty="0">
                <a:solidFill>
                  <a:srgbClr val="FF0000"/>
                </a:solidFill>
              </a:rPr>
              <a:t>September 18, 1938</a:t>
            </a:r>
            <a:r>
              <a:rPr lang="en-US" dirty="0"/>
              <a:t>, under the </a:t>
            </a:r>
            <a:r>
              <a:rPr lang="en-US" dirty="0">
                <a:solidFill>
                  <a:srgbClr val="0000FF"/>
                </a:solidFill>
              </a:rPr>
              <a:t>Munich Pact</a:t>
            </a:r>
            <a:r>
              <a:rPr lang="en-US" dirty="0"/>
              <a:t>, Britain and France </a:t>
            </a:r>
            <a:r>
              <a:rPr lang="en-US" dirty="0">
                <a:solidFill>
                  <a:srgbClr val="0000FF"/>
                </a:solidFill>
              </a:rPr>
              <a:t>officially recognized German Control of the Czechoslovakian Sudetenland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49" y="1749425"/>
            <a:ext cx="4251683" cy="18786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49" y="3848714"/>
            <a:ext cx="1790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7" y="3972539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democracy failed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1" y="1957438"/>
            <a:ext cx="2979764" cy="2143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547" y="1312604"/>
            <a:ext cx="5794641" cy="52917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Democracy was </a:t>
            </a:r>
            <a:r>
              <a:rPr lang="en-US" dirty="0"/>
              <a:t>hailed as the best system by which to </a:t>
            </a:r>
            <a:r>
              <a:rPr lang="en-US" dirty="0" smtClean="0"/>
              <a:t>introduce </a:t>
            </a:r>
            <a:r>
              <a:rPr lang="en-US" dirty="0"/>
              <a:t>self- determination to a </a:t>
            </a:r>
            <a:r>
              <a:rPr lang="en-US" dirty="0" smtClean="0"/>
              <a:t>new </a:t>
            </a:r>
            <a:r>
              <a:rPr lang="en-US" dirty="0"/>
              <a:t>nation.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Newly defined geographic regions under newly formed governments in Europe were </a:t>
            </a:r>
            <a:r>
              <a:rPr lang="en-US" dirty="0">
                <a:solidFill>
                  <a:srgbClr val="0000FF"/>
                </a:solidFill>
              </a:rPr>
              <a:t>unaccustomed to deciding their own fate.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region where </a:t>
            </a:r>
            <a:r>
              <a:rPr lang="en-US" dirty="0">
                <a:solidFill>
                  <a:srgbClr val="0000FF"/>
                </a:solidFill>
              </a:rPr>
              <a:t>democracy was unfamiliar</a:t>
            </a:r>
            <a:r>
              <a:rPr lang="en-US" dirty="0"/>
              <a:t>, the </a:t>
            </a:r>
            <a:r>
              <a:rPr lang="en-US" dirty="0" smtClean="0"/>
              <a:t>system </a:t>
            </a:r>
            <a:r>
              <a:rPr lang="en-US" dirty="0"/>
              <a:t>had many </a:t>
            </a:r>
            <a:r>
              <a:rPr lang="en-US" dirty="0" smtClean="0"/>
              <a:t>problems,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general public had no experience with democracy, </a:t>
            </a:r>
            <a:r>
              <a:rPr lang="en-US" dirty="0" smtClean="0"/>
              <a:t>and </a:t>
            </a:r>
            <a:r>
              <a:rPr lang="en-US" dirty="0"/>
              <a:t>was a</a:t>
            </a:r>
            <a:r>
              <a:rPr lang="en-US" dirty="0" smtClean="0"/>
              <a:t>ccustomed </a:t>
            </a:r>
            <a:r>
              <a:rPr lang="en-US" dirty="0"/>
              <a:t>to following orders and </a:t>
            </a:r>
            <a:r>
              <a:rPr lang="en-US" dirty="0" smtClean="0">
                <a:solidFill>
                  <a:srgbClr val="0000FF"/>
                </a:solidFill>
              </a:rPr>
              <a:t>having no political impact</a:t>
            </a:r>
            <a:r>
              <a:rPr lang="en-US" dirty="0" smtClean="0"/>
              <a:t>; could be easily manipulated.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oliticians</a:t>
            </a:r>
            <a:r>
              <a:rPr lang="en-US" dirty="0" smtClean="0"/>
              <a:t> </a:t>
            </a:r>
            <a:r>
              <a:rPr lang="en-US" dirty="0"/>
              <a:t>were not used to democratic deliberation and </a:t>
            </a:r>
            <a:r>
              <a:rPr lang="en-US" dirty="0" smtClean="0">
                <a:solidFill>
                  <a:srgbClr val="0000FF"/>
                </a:solidFill>
              </a:rPr>
              <a:t>proceeded cautiously</a:t>
            </a:r>
            <a:r>
              <a:rPr lang="en-US" dirty="0"/>
              <a:t>, afraid that a wrong move would put them out of favor with the population or lead the government down a dangerous path.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Indecision </a:t>
            </a:r>
            <a:r>
              <a:rPr lang="en-US" dirty="0">
                <a:solidFill>
                  <a:srgbClr val="0000FF"/>
                </a:solidFill>
              </a:rPr>
              <a:t>on many issues led to chaos </a:t>
            </a:r>
            <a:r>
              <a:rPr lang="en-US" dirty="0"/>
              <a:t>and </a:t>
            </a:r>
            <a:r>
              <a:rPr lang="en-US" dirty="0" smtClean="0"/>
              <a:t>allowed </a:t>
            </a:r>
            <a:r>
              <a:rPr lang="en-US" dirty="0"/>
              <a:t>others to usurp and abuse power, </a:t>
            </a:r>
            <a:r>
              <a:rPr lang="en-US" dirty="0">
                <a:solidFill>
                  <a:srgbClr val="0000FF"/>
                </a:solidFill>
              </a:rPr>
              <a:t>forming oppressive, fascistic dictatorships</a:t>
            </a:r>
            <a:r>
              <a:rPr lang="en-US" dirty="0"/>
              <a:t>. </a:t>
            </a:r>
            <a:r>
              <a:rPr lang="en-US" dirty="0" smtClean="0"/>
              <a:t>To </a:t>
            </a:r>
            <a:r>
              <a:rPr lang="en-US" dirty="0"/>
              <a:t>many it seemed </a:t>
            </a:r>
            <a:r>
              <a:rPr lang="en-US" dirty="0" smtClean="0"/>
              <a:t>better than </a:t>
            </a:r>
            <a:r>
              <a:rPr lang="en-US" dirty="0"/>
              <a:t>aimlessly drifting government.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4425284"/>
            <a:ext cx="3347884" cy="217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3" y="2949678"/>
            <a:ext cx="2434953" cy="25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6189"/>
            <a:ext cx="3406877" cy="24353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2" y="1156396"/>
            <a:ext cx="2964758" cy="240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02" y="1126189"/>
            <a:ext cx="2456374" cy="28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Great Depression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206" y="2144635"/>
            <a:ext cx="5380802" cy="435940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October 29, </a:t>
            </a:r>
            <a:r>
              <a:rPr lang="en-US" dirty="0" smtClean="0">
                <a:solidFill>
                  <a:srgbClr val="0000FF"/>
                </a:solidFill>
              </a:rPr>
              <a:t>1929- New York Stock Market crashes </a:t>
            </a:r>
            <a:r>
              <a:rPr lang="en-US" dirty="0" smtClean="0"/>
              <a:t>after nearly a decade of </a:t>
            </a:r>
            <a:r>
              <a:rPr lang="en-US" dirty="0" smtClean="0">
                <a:solidFill>
                  <a:srgbClr val="0000FF"/>
                </a:solidFill>
              </a:rPr>
              <a:t>over speculation, production decline, and rising unemployment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Leads to </a:t>
            </a:r>
            <a:r>
              <a:rPr lang="en-US" dirty="0"/>
              <a:t>Great Depression that </a:t>
            </a:r>
            <a:r>
              <a:rPr lang="en-US" dirty="0" smtClean="0"/>
              <a:t>in </a:t>
            </a:r>
            <a:r>
              <a:rPr lang="en-US" dirty="0"/>
              <a:t>the United </a:t>
            </a:r>
            <a:r>
              <a:rPr lang="en-US" dirty="0" smtClean="0"/>
              <a:t>States, and </a:t>
            </a:r>
            <a:r>
              <a:rPr lang="en-US" dirty="0" smtClean="0">
                <a:solidFill>
                  <a:srgbClr val="0000FF"/>
                </a:solidFill>
              </a:rPr>
              <a:t>will begin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spread </a:t>
            </a:r>
            <a:r>
              <a:rPr lang="en-US" dirty="0">
                <a:solidFill>
                  <a:srgbClr val="0000FF"/>
                </a:solidFill>
              </a:rPr>
              <a:t>throughout Europe in the early </a:t>
            </a:r>
            <a:r>
              <a:rPr lang="en-US" dirty="0" smtClean="0">
                <a:solidFill>
                  <a:srgbClr val="0000FF"/>
                </a:solidFill>
              </a:rPr>
              <a:t>1930s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Banks fail</a:t>
            </a:r>
            <a:r>
              <a:rPr lang="en-US" dirty="0" smtClean="0"/>
              <a:t>, losing investor’s money.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Despite </a:t>
            </a:r>
            <a:r>
              <a:rPr lang="en-US" dirty="0"/>
              <a:t>international loans, </a:t>
            </a:r>
            <a:r>
              <a:rPr lang="en-US" dirty="0" smtClean="0">
                <a:solidFill>
                  <a:srgbClr val="0000FF"/>
                </a:solidFill>
              </a:rPr>
              <a:t>German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European currencies </a:t>
            </a:r>
            <a:r>
              <a:rPr lang="en-US" dirty="0">
                <a:solidFill>
                  <a:srgbClr val="0000FF"/>
                </a:solidFill>
              </a:rPr>
              <a:t>collapsed</a:t>
            </a:r>
            <a:r>
              <a:rPr lang="en-US" dirty="0"/>
              <a:t> and all hope of stability was dashed.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fforts </a:t>
            </a:r>
            <a:r>
              <a:rPr lang="en-US" dirty="0"/>
              <a:t>to stabilize world prices and European </a:t>
            </a:r>
            <a:r>
              <a:rPr lang="en-US" dirty="0" smtClean="0"/>
              <a:t>employment would fail, and </a:t>
            </a:r>
            <a:r>
              <a:rPr lang="en-US" dirty="0">
                <a:solidFill>
                  <a:srgbClr val="0000FF"/>
                </a:solidFill>
              </a:rPr>
              <a:t>Europe </a:t>
            </a:r>
            <a:r>
              <a:rPr lang="en-US" dirty="0" smtClean="0">
                <a:solidFill>
                  <a:srgbClr val="0000FF"/>
                </a:solidFill>
              </a:rPr>
              <a:t>remained </a:t>
            </a:r>
            <a:r>
              <a:rPr lang="en-US" dirty="0">
                <a:solidFill>
                  <a:srgbClr val="0000FF"/>
                </a:solidFill>
              </a:rPr>
              <a:t>in depression</a:t>
            </a:r>
            <a:r>
              <a:rPr lang="en-US" dirty="0"/>
              <a:t> until the outbreak of World War II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7" y="525414"/>
            <a:ext cx="2908172" cy="35211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3" y="1335024"/>
            <a:ext cx="2716017" cy="2227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9" y="4238099"/>
            <a:ext cx="4834730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Germany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2084831"/>
            <a:ext cx="2964758" cy="24051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084831"/>
            <a:ext cx="5912628" cy="4507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Germany, where the </a:t>
            </a:r>
            <a:r>
              <a:rPr lang="en-US" dirty="0" smtClean="0">
                <a:solidFill>
                  <a:srgbClr val="0000FF"/>
                </a:solidFill>
              </a:rPr>
              <a:t>post-war recovery had been </a:t>
            </a:r>
            <a:r>
              <a:rPr lang="en-US" dirty="0">
                <a:solidFill>
                  <a:srgbClr val="0000FF"/>
                </a:solidFill>
              </a:rPr>
              <a:t>particularly weak</a:t>
            </a:r>
            <a:r>
              <a:rPr lang="en-US" dirty="0"/>
              <a:t>, the </a:t>
            </a:r>
            <a:r>
              <a:rPr lang="en-US" dirty="0">
                <a:solidFill>
                  <a:srgbClr val="0000FF"/>
                </a:solidFill>
              </a:rPr>
              <a:t>depression hit </a:t>
            </a:r>
            <a:r>
              <a:rPr lang="en-US" dirty="0" smtClean="0">
                <a:solidFill>
                  <a:srgbClr val="0000FF"/>
                </a:solidFill>
              </a:rPr>
              <a:t>hard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Six </a:t>
            </a:r>
            <a:r>
              <a:rPr lang="en-US" dirty="0"/>
              <a:t>million Germans </a:t>
            </a:r>
            <a:r>
              <a:rPr lang="en-US" dirty="0" smtClean="0"/>
              <a:t>were unemployed </a:t>
            </a:r>
            <a:r>
              <a:rPr lang="en-US" dirty="0"/>
              <a:t>in the early 1930s.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1931, when </a:t>
            </a:r>
            <a:r>
              <a:rPr lang="en-US" dirty="0" smtClean="0">
                <a:solidFill>
                  <a:srgbClr val="0000FF"/>
                </a:solidFill>
              </a:rPr>
              <a:t>German </a:t>
            </a:r>
            <a:r>
              <a:rPr lang="en-US" dirty="0">
                <a:solidFill>
                  <a:srgbClr val="0000FF"/>
                </a:solidFill>
              </a:rPr>
              <a:t>and Austrian </a:t>
            </a:r>
            <a:r>
              <a:rPr lang="en-US" dirty="0" smtClean="0">
                <a:solidFill>
                  <a:srgbClr val="0000FF"/>
                </a:solidFill>
              </a:rPr>
              <a:t>economies were </a:t>
            </a:r>
            <a:r>
              <a:rPr lang="en-US" dirty="0">
                <a:solidFill>
                  <a:srgbClr val="0000FF"/>
                </a:solidFill>
              </a:rPr>
              <a:t>in danger of collapse</a:t>
            </a:r>
            <a:r>
              <a:rPr lang="en-US" dirty="0"/>
              <a:t>, the United States </a:t>
            </a:r>
            <a:r>
              <a:rPr lang="en-US" dirty="0" smtClean="0"/>
              <a:t>placed </a:t>
            </a:r>
            <a:r>
              <a:rPr lang="en-US" dirty="0"/>
              <a:t>a </a:t>
            </a:r>
            <a:r>
              <a:rPr lang="en-US" dirty="0" smtClean="0"/>
              <a:t>hold on </a:t>
            </a:r>
            <a:r>
              <a:rPr lang="en-US" dirty="0"/>
              <a:t>reparations </a:t>
            </a:r>
            <a:r>
              <a:rPr lang="en-US" dirty="0" smtClean="0"/>
              <a:t>payments.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deal did not do much to help either country’s economy, but it hurt </a:t>
            </a:r>
            <a:r>
              <a:rPr lang="en-US" dirty="0" smtClean="0"/>
              <a:t>other European </a:t>
            </a:r>
            <a:r>
              <a:rPr lang="en-US" dirty="0"/>
              <a:t>countries instead.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British</a:t>
            </a:r>
            <a:r>
              <a:rPr lang="en-US" dirty="0"/>
              <a:t>, who </a:t>
            </a:r>
            <a:r>
              <a:rPr lang="en-US" dirty="0" smtClean="0">
                <a:solidFill>
                  <a:srgbClr val="0000FF"/>
                </a:solidFill>
              </a:rPr>
              <a:t>relied </a:t>
            </a:r>
            <a:r>
              <a:rPr lang="en-US" dirty="0">
                <a:solidFill>
                  <a:srgbClr val="0000FF"/>
                </a:solidFill>
              </a:rPr>
              <a:t>on German </a:t>
            </a:r>
            <a:r>
              <a:rPr lang="en-US" dirty="0" smtClean="0">
                <a:solidFill>
                  <a:srgbClr val="0000FF"/>
                </a:solidFill>
              </a:rPr>
              <a:t>reparations payments </a:t>
            </a:r>
            <a:r>
              <a:rPr lang="en-US" dirty="0">
                <a:solidFill>
                  <a:srgbClr val="0000FF"/>
                </a:solidFill>
              </a:rPr>
              <a:t>to make their own repayments </a:t>
            </a:r>
            <a:r>
              <a:rPr lang="en-US" dirty="0"/>
              <a:t>to the U.S., suffered a near-collapse of </a:t>
            </a:r>
            <a:r>
              <a:rPr lang="en-US" dirty="0" smtClean="0"/>
              <a:t>their financial </a:t>
            </a:r>
            <a:r>
              <a:rPr lang="en-US" dirty="0"/>
              <a:t>system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8" y="1179872"/>
            <a:ext cx="2316972" cy="2766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1" y="4675239"/>
            <a:ext cx="4711957" cy="19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Communist Russia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210" y="1976284"/>
            <a:ext cx="6341802" cy="43655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To the depressed economies of Europe in the 1930s, Communist Russia’s </a:t>
            </a:r>
            <a:r>
              <a:rPr lang="en-US" dirty="0">
                <a:solidFill>
                  <a:srgbClr val="0000FF"/>
                </a:solidFill>
              </a:rPr>
              <a:t>economy </a:t>
            </a:r>
            <a:r>
              <a:rPr lang="en-US" dirty="0" smtClean="0">
                <a:solidFill>
                  <a:srgbClr val="0000FF"/>
                </a:solidFill>
              </a:rPr>
              <a:t>seemed </a:t>
            </a:r>
            <a:r>
              <a:rPr lang="en-US" dirty="0">
                <a:solidFill>
                  <a:srgbClr val="0000FF"/>
                </a:solidFill>
              </a:rPr>
              <a:t>like a major </a:t>
            </a:r>
            <a:r>
              <a:rPr lang="en-US" dirty="0" smtClean="0">
                <a:solidFill>
                  <a:srgbClr val="0000FF"/>
                </a:solidFill>
              </a:rPr>
              <a:t>success</a:t>
            </a:r>
            <a:r>
              <a:rPr lang="en-US" dirty="0" smtClean="0"/>
              <a:t>; seen </a:t>
            </a:r>
            <a:r>
              <a:rPr lang="en-US" dirty="0"/>
              <a:t>as a </a:t>
            </a:r>
            <a:r>
              <a:rPr lang="en-US" dirty="0" smtClean="0"/>
              <a:t>signal </a:t>
            </a:r>
            <a:r>
              <a:rPr lang="en-US" dirty="0"/>
              <a:t>that capitalism </a:t>
            </a:r>
            <a:r>
              <a:rPr lang="en-US" dirty="0" smtClean="0"/>
              <a:t>could </a:t>
            </a:r>
            <a:r>
              <a:rPr lang="en-US" dirty="0"/>
              <a:t>be replaced by Communism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Industrial output quadrupled </a:t>
            </a:r>
            <a:r>
              <a:rPr lang="en-US" dirty="0"/>
              <a:t>during </a:t>
            </a:r>
            <a:r>
              <a:rPr lang="en-US" dirty="0" smtClean="0"/>
              <a:t>Stalin’s first </a:t>
            </a:r>
            <a:r>
              <a:rPr lang="en-US" dirty="0"/>
              <a:t>two Five Year Plans.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Soviets produced their own tractors </a:t>
            </a:r>
            <a:r>
              <a:rPr lang="en-US" dirty="0" smtClean="0">
                <a:solidFill>
                  <a:srgbClr val="0000FF"/>
                </a:solidFill>
              </a:rPr>
              <a:t>and the </a:t>
            </a:r>
            <a:r>
              <a:rPr lang="en-US" dirty="0">
                <a:solidFill>
                  <a:srgbClr val="0000FF"/>
                </a:solidFill>
              </a:rPr>
              <a:t>best tanks </a:t>
            </a:r>
            <a:r>
              <a:rPr lang="en-US" dirty="0"/>
              <a:t>in the </a:t>
            </a:r>
            <a:r>
              <a:rPr lang="en-US" dirty="0" smtClean="0"/>
              <a:t>world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created their own aircraft industry, and the </a:t>
            </a:r>
            <a:r>
              <a:rPr lang="en-US" dirty="0">
                <a:solidFill>
                  <a:srgbClr val="0000FF"/>
                </a:solidFill>
              </a:rPr>
              <a:t>Soviet air force was equal to the </a:t>
            </a:r>
            <a:r>
              <a:rPr lang="en-US" dirty="0" smtClean="0">
                <a:solidFill>
                  <a:srgbClr val="0000FF"/>
                </a:solidFill>
              </a:rPr>
              <a:t>German Luftwaffe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Russia’s </a:t>
            </a:r>
            <a:r>
              <a:rPr lang="en-US" dirty="0">
                <a:solidFill>
                  <a:srgbClr val="FF0000"/>
                </a:solidFill>
              </a:rPr>
              <a:t>economy </a:t>
            </a:r>
            <a:r>
              <a:rPr lang="en-US" dirty="0"/>
              <a:t>was </a:t>
            </a:r>
            <a:r>
              <a:rPr lang="en-US" dirty="0">
                <a:solidFill>
                  <a:srgbClr val="0000FF"/>
                </a:solidFill>
              </a:rPr>
              <a:t>ruined because </a:t>
            </a:r>
            <a:r>
              <a:rPr lang="en-US" dirty="0" smtClean="0">
                <a:solidFill>
                  <a:srgbClr val="0000FF"/>
                </a:solidFill>
              </a:rPr>
              <a:t>of World War I (1914-17)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Russian Civil War (1917-21).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Industrial </a:t>
            </a:r>
            <a:r>
              <a:rPr lang="en-US" dirty="0"/>
              <a:t>production dropped to 18</a:t>
            </a:r>
            <a:r>
              <a:rPr lang="en-US" dirty="0" smtClean="0"/>
              <a:t>%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Agriculture </a:t>
            </a:r>
            <a:r>
              <a:rPr lang="en-US" dirty="0"/>
              <a:t>was less </a:t>
            </a:r>
            <a:r>
              <a:rPr lang="en-US" dirty="0" smtClean="0"/>
              <a:t>than half </a:t>
            </a:r>
            <a:r>
              <a:rPr lang="en-US" dirty="0"/>
              <a:t>of prewar </a:t>
            </a:r>
            <a:r>
              <a:rPr lang="en-US" dirty="0" smtClean="0"/>
              <a:t>levels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Unemployment </a:t>
            </a:r>
            <a:r>
              <a:rPr lang="en-US" dirty="0"/>
              <a:t>was rampant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8" y="462214"/>
            <a:ext cx="2279393" cy="30281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77" y="3790335"/>
            <a:ext cx="2456374" cy="2816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6" y="1856231"/>
            <a:ext cx="2277037" cy="33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Russia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" y="2084832"/>
            <a:ext cx="3777904" cy="2292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433" y="1004551"/>
            <a:ext cx="6651522" cy="56027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Joseph Stalin’s </a:t>
            </a:r>
            <a:r>
              <a:rPr lang="en-US" dirty="0" smtClean="0">
                <a:solidFill>
                  <a:srgbClr val="FF0000"/>
                </a:solidFill>
              </a:rPr>
              <a:t>Five Year Plans </a:t>
            </a:r>
            <a:r>
              <a:rPr lang="en-US" dirty="0" smtClean="0"/>
              <a:t>involved </a:t>
            </a:r>
            <a:r>
              <a:rPr lang="en-US" dirty="0" smtClean="0">
                <a:solidFill>
                  <a:srgbClr val="0000FF"/>
                </a:solidFill>
              </a:rPr>
              <a:t>nation-wide industrialization</a:t>
            </a:r>
            <a:r>
              <a:rPr lang="en-US" dirty="0" smtClean="0"/>
              <a:t>, but Russia’s </a:t>
            </a:r>
            <a:r>
              <a:rPr lang="en-US" dirty="0"/>
              <a:t>industry was not developed </a:t>
            </a:r>
            <a:r>
              <a:rPr lang="en-US" dirty="0" smtClean="0"/>
              <a:t>enough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</a:t>
            </a:r>
            <a:r>
              <a:rPr lang="en-US" dirty="0" smtClean="0"/>
              <a:t>laimed </a:t>
            </a:r>
            <a:r>
              <a:rPr lang="en-US" dirty="0"/>
              <a:t>that </a:t>
            </a:r>
            <a:r>
              <a:rPr lang="en-US" dirty="0">
                <a:solidFill>
                  <a:srgbClr val="0000FF"/>
                </a:solidFill>
              </a:rPr>
              <a:t>Russia was 50 to 100 years less industrialized </a:t>
            </a:r>
            <a:r>
              <a:rPr lang="en-US" dirty="0"/>
              <a:t>than the Western </a:t>
            </a:r>
            <a:r>
              <a:rPr lang="en-US" dirty="0" smtClean="0"/>
              <a:t>powers.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Stalin </a:t>
            </a:r>
            <a:r>
              <a:rPr lang="en-US" dirty="0" smtClean="0">
                <a:solidFill>
                  <a:srgbClr val="0000FF"/>
                </a:solidFill>
              </a:rPr>
              <a:t>used propaganda to promote worker enthusiasm</a:t>
            </a:r>
            <a:r>
              <a:rPr lang="en-US" dirty="0" smtClean="0"/>
              <a:t>, promising that rewards were only a few years away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</a:t>
            </a:r>
            <a:r>
              <a:rPr lang="en-US" dirty="0" smtClean="0"/>
              <a:t>egan </a:t>
            </a:r>
            <a:r>
              <a:rPr lang="en-US" dirty="0" smtClean="0">
                <a:solidFill>
                  <a:srgbClr val="0000FF"/>
                </a:solidFill>
              </a:rPr>
              <a:t>enormous </a:t>
            </a:r>
            <a:r>
              <a:rPr lang="en-US" dirty="0">
                <a:solidFill>
                  <a:srgbClr val="0000FF"/>
                </a:solidFill>
              </a:rPr>
              <a:t>projects </a:t>
            </a:r>
            <a:r>
              <a:rPr lang="en-US" dirty="0"/>
              <a:t>that could </a:t>
            </a:r>
            <a:r>
              <a:rPr lang="en-US" dirty="0" smtClean="0"/>
              <a:t>only be </a:t>
            </a:r>
            <a:r>
              <a:rPr lang="en-US" dirty="0"/>
              <a:t>completed with the help of the </a:t>
            </a:r>
            <a:r>
              <a:rPr lang="en-US" dirty="0" smtClean="0"/>
              <a:t>workers, including </a:t>
            </a:r>
            <a:r>
              <a:rPr lang="en-US" dirty="0" smtClean="0">
                <a:solidFill>
                  <a:srgbClr val="0000FF"/>
                </a:solidFill>
              </a:rPr>
              <a:t>providing electricity to all of Russia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Collectivization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enabled </a:t>
            </a:r>
            <a:r>
              <a:rPr lang="en-US" dirty="0">
                <a:solidFill>
                  <a:srgbClr val="0000FF"/>
                </a:solidFill>
              </a:rPr>
              <a:t>the government </a:t>
            </a:r>
            <a:r>
              <a:rPr lang="en-US" dirty="0" smtClean="0">
                <a:solidFill>
                  <a:srgbClr val="0000FF"/>
                </a:solidFill>
              </a:rPr>
              <a:t>to make </a:t>
            </a:r>
            <a:r>
              <a:rPr lang="en-US" dirty="0">
                <a:solidFill>
                  <a:srgbClr val="0000FF"/>
                </a:solidFill>
              </a:rPr>
              <a:t>agriculture into an industrial enterprise</a:t>
            </a:r>
            <a:r>
              <a:rPr lang="en-US" dirty="0"/>
              <a:t>, which would theoretically produce </a:t>
            </a:r>
            <a:r>
              <a:rPr lang="en-US" dirty="0" smtClean="0"/>
              <a:t>more and eliminate the peasant class (who are now workers).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Farms had to meet quotas </a:t>
            </a:r>
            <a:r>
              <a:rPr lang="en-US" dirty="0" smtClean="0"/>
              <a:t>for the government to redistribute; </a:t>
            </a:r>
            <a:r>
              <a:rPr lang="en-US" dirty="0" smtClean="0">
                <a:solidFill>
                  <a:srgbClr val="0000FF"/>
                </a:solidFill>
              </a:rPr>
              <a:t>surpluses could be kept by the farmer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a farm only met the quota, the government took everything.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Westerners did not see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famines that resulted from crop failures and pressure of collectivization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Millions of Russians die from famines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4513006"/>
            <a:ext cx="4156435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1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657"/>
            <a:ext cx="3274142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2" y="1120878"/>
            <a:ext cx="2238375" cy="293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01" y="1397949"/>
            <a:ext cx="3636528" cy="17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Effects of the Great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194" y="1902542"/>
            <a:ext cx="6356554" cy="44068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During World War I, European </a:t>
            </a:r>
            <a:r>
              <a:rPr lang="en-US" dirty="0" smtClean="0">
                <a:solidFill>
                  <a:srgbClr val="0000FF"/>
                </a:solidFill>
              </a:rPr>
              <a:t>nations committed huge amounts of money, resources, and soldiers to the war effort</a:t>
            </a:r>
            <a:r>
              <a:rPr lang="en-US" dirty="0" smtClean="0"/>
              <a:t>. In the end: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10 </a:t>
            </a:r>
            <a:r>
              <a:rPr lang="en-US" dirty="0"/>
              <a:t>million Europeans were </a:t>
            </a:r>
            <a:r>
              <a:rPr lang="en-US" dirty="0" smtClean="0"/>
              <a:t>killed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7 </a:t>
            </a:r>
            <a:r>
              <a:rPr lang="en-US" dirty="0"/>
              <a:t>million were permanently </a:t>
            </a:r>
            <a:r>
              <a:rPr lang="en-US" dirty="0" smtClean="0"/>
              <a:t>disabled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15 </a:t>
            </a:r>
            <a:r>
              <a:rPr lang="en-US" dirty="0"/>
              <a:t>million seriously </a:t>
            </a:r>
            <a:r>
              <a:rPr lang="en-US" dirty="0" smtClean="0"/>
              <a:t>wounded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Soldiers were mostly </a:t>
            </a:r>
            <a:r>
              <a:rPr lang="en-US" dirty="0" smtClean="0">
                <a:solidFill>
                  <a:srgbClr val="0000FF"/>
                </a:solidFill>
              </a:rPr>
              <a:t>young men of working age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</a:t>
            </a:r>
            <a:r>
              <a:rPr lang="en-US" dirty="0" smtClean="0"/>
              <a:t>ombined </a:t>
            </a:r>
            <a:r>
              <a:rPr lang="en-US" dirty="0"/>
              <a:t>with the destruction of land and property, </a:t>
            </a:r>
            <a:r>
              <a:rPr lang="en-US" dirty="0" smtClean="0">
                <a:solidFill>
                  <a:srgbClr val="0000FF"/>
                </a:solidFill>
              </a:rPr>
              <a:t>damage from the war in Europe </a:t>
            </a:r>
            <a:r>
              <a:rPr lang="en-US" dirty="0">
                <a:solidFill>
                  <a:srgbClr val="0000FF"/>
                </a:solidFill>
              </a:rPr>
              <a:t>totaled billions of </a:t>
            </a:r>
            <a:r>
              <a:rPr lang="en-US" dirty="0" smtClean="0">
                <a:solidFill>
                  <a:srgbClr val="0000FF"/>
                </a:solidFill>
              </a:rPr>
              <a:t>dollars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6 ½ times </a:t>
            </a:r>
            <a:r>
              <a:rPr lang="en-US" dirty="0"/>
              <a:t>as much as the total national debt of the entire world during the years from 1800 to 1914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France, where war was fought, incurred the most debt and damage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2" y="4614291"/>
            <a:ext cx="3137284" cy="20168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16909"/>
            <a:ext cx="327414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2433066"/>
            <a:ext cx="2675296" cy="2001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8" y="2490377"/>
            <a:ext cx="2306205" cy="16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Mounting Debt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7" y="1952676"/>
            <a:ext cx="2927713" cy="2587941"/>
          </a:xfr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5395" y="1681316"/>
            <a:ext cx="6371302" cy="46280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Treaty of Versailles punished Central Powers </a:t>
            </a:r>
            <a:r>
              <a:rPr lang="en-US" dirty="0" smtClean="0"/>
              <a:t>severely, including reparations </a:t>
            </a:r>
            <a:r>
              <a:rPr lang="en-US" dirty="0"/>
              <a:t>payments which </a:t>
            </a:r>
            <a:r>
              <a:rPr lang="en-US" dirty="0" smtClean="0"/>
              <a:t>were considered </a:t>
            </a:r>
            <a:r>
              <a:rPr lang="en-US" dirty="0"/>
              <a:t>impossible. 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 </a:t>
            </a:r>
            <a:r>
              <a:rPr lang="en-US" dirty="0">
                <a:solidFill>
                  <a:srgbClr val="0000FF"/>
                </a:solidFill>
              </a:rPr>
              <a:t>lost </a:t>
            </a:r>
            <a:r>
              <a:rPr lang="en-US" dirty="0" smtClean="0">
                <a:solidFill>
                  <a:srgbClr val="0000FF"/>
                </a:solidFill>
              </a:rPr>
              <a:t>15% </a:t>
            </a:r>
            <a:r>
              <a:rPr lang="en-US" dirty="0">
                <a:solidFill>
                  <a:srgbClr val="0000FF"/>
                </a:solidFill>
              </a:rPr>
              <a:t>of its pre-war capacity</a:t>
            </a:r>
            <a:r>
              <a:rPr lang="en-US" dirty="0" smtClean="0"/>
              <a:t>, including </a:t>
            </a:r>
            <a:r>
              <a:rPr lang="en-US" dirty="0"/>
              <a:t>all of its foreign </a:t>
            </a:r>
            <a:r>
              <a:rPr lang="en-US" dirty="0" smtClean="0"/>
              <a:t>investments (</a:t>
            </a:r>
            <a:r>
              <a:rPr lang="en-US" dirty="0" smtClean="0">
                <a:solidFill>
                  <a:srgbClr val="0000FF"/>
                </a:solidFill>
              </a:rPr>
              <a:t>colonies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00FF"/>
                </a:solidFill>
              </a:rPr>
              <a:t>money they could generate</a:t>
            </a:r>
            <a:r>
              <a:rPr lang="en-US" dirty="0" smtClean="0"/>
              <a:t>).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Austria, agricultural production fell </a:t>
            </a:r>
            <a:r>
              <a:rPr lang="en-US" dirty="0" smtClean="0"/>
              <a:t>53% </a:t>
            </a:r>
            <a:r>
              <a:rPr lang="en-US" dirty="0"/>
              <a:t>from pre-war levels, and </a:t>
            </a:r>
            <a:r>
              <a:rPr lang="en-US" dirty="0">
                <a:solidFill>
                  <a:srgbClr val="0000FF"/>
                </a:solidFill>
              </a:rPr>
              <a:t>starvation </a:t>
            </a:r>
            <a:r>
              <a:rPr lang="en-US" dirty="0" smtClean="0">
                <a:solidFill>
                  <a:srgbClr val="0000FF"/>
                </a:solidFill>
              </a:rPr>
              <a:t>became </a:t>
            </a:r>
            <a:r>
              <a:rPr lang="en-US" dirty="0">
                <a:solidFill>
                  <a:srgbClr val="0000FF"/>
                </a:solidFill>
              </a:rPr>
              <a:t>a persistent problem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Inflation </a:t>
            </a:r>
            <a:r>
              <a:rPr lang="en-US" dirty="0">
                <a:solidFill>
                  <a:srgbClr val="0000FF"/>
                </a:solidFill>
              </a:rPr>
              <a:t>hit all of Europe </a:t>
            </a:r>
            <a:r>
              <a:rPr lang="en-US" dirty="0"/>
              <a:t>in the first years after the war, as </a:t>
            </a:r>
            <a:r>
              <a:rPr lang="en-US" dirty="0" smtClean="0">
                <a:solidFill>
                  <a:srgbClr val="0000FF"/>
                </a:solidFill>
              </a:rPr>
              <a:t>demand increased but </a:t>
            </a:r>
            <a:r>
              <a:rPr lang="en-US" dirty="0">
                <a:solidFill>
                  <a:srgbClr val="0000FF"/>
                </a:solidFill>
              </a:rPr>
              <a:t>production </a:t>
            </a:r>
            <a:r>
              <a:rPr lang="en-US" dirty="0" smtClean="0">
                <a:solidFill>
                  <a:srgbClr val="0000FF"/>
                </a:solidFill>
              </a:rPr>
              <a:t>declined </a:t>
            </a:r>
            <a:r>
              <a:rPr lang="en-US" dirty="0">
                <a:solidFill>
                  <a:srgbClr val="0000FF"/>
                </a:solidFill>
              </a:rPr>
              <a:t>due to a shortage of raw materials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</a:t>
            </a:r>
            <a:r>
              <a:rPr lang="en-US" dirty="0" smtClean="0"/>
              <a:t>rices </a:t>
            </a:r>
            <a:r>
              <a:rPr lang="en-US" dirty="0"/>
              <a:t>in Hungary were 23,000 times what they had been before the </a:t>
            </a:r>
            <a:r>
              <a:rPr lang="en-US" dirty="0" smtClean="0"/>
              <a:t>war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 Russia, prices were </a:t>
            </a:r>
            <a:r>
              <a:rPr lang="en-US" dirty="0"/>
              <a:t>4 </a:t>
            </a:r>
            <a:r>
              <a:rPr lang="en-US" dirty="0" smtClean="0"/>
              <a:t>million times what they were pre-war.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76" y="2374491"/>
            <a:ext cx="2238375" cy="2934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7" y="4684456"/>
            <a:ext cx="2927713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Europe’s Mounting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39" y="1917289"/>
            <a:ext cx="6430296" cy="458674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ebtor </a:t>
            </a:r>
            <a:r>
              <a:rPr lang="en-US" dirty="0"/>
              <a:t>countries increasingly found it impossible to pay their war debts.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Germany </a:t>
            </a:r>
            <a:r>
              <a:rPr lang="en-US" dirty="0"/>
              <a:t>pleaded </a:t>
            </a:r>
            <a:r>
              <a:rPr lang="en-US" dirty="0" smtClean="0"/>
              <a:t>for a hold </a:t>
            </a:r>
            <a:r>
              <a:rPr lang="en-US" dirty="0"/>
              <a:t>on reparations payments, but France would not </a:t>
            </a:r>
            <a:r>
              <a:rPr lang="en-US" dirty="0" smtClean="0"/>
              <a:t>agree. In </a:t>
            </a:r>
            <a:r>
              <a:rPr lang="en-US" dirty="0"/>
              <a:t>1923, </a:t>
            </a:r>
            <a:r>
              <a:rPr lang="en-US" dirty="0" smtClean="0">
                <a:solidFill>
                  <a:srgbClr val="0000FF"/>
                </a:solidFill>
              </a:rPr>
              <a:t>Germany </a:t>
            </a:r>
            <a:r>
              <a:rPr lang="en-US" dirty="0">
                <a:solidFill>
                  <a:srgbClr val="0000FF"/>
                </a:solidFill>
              </a:rPr>
              <a:t>defaulted on its payments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Most </a:t>
            </a:r>
            <a:r>
              <a:rPr lang="en-US" dirty="0"/>
              <a:t>nations were </a:t>
            </a:r>
            <a:r>
              <a:rPr lang="en-US" dirty="0">
                <a:solidFill>
                  <a:srgbClr val="0000FF"/>
                </a:solidFill>
              </a:rPr>
              <a:t>forced to abandon the gold standard</a:t>
            </a:r>
            <a:r>
              <a:rPr lang="en-US" dirty="0"/>
              <a:t>, causing their </a:t>
            </a:r>
            <a:r>
              <a:rPr lang="en-US" dirty="0">
                <a:solidFill>
                  <a:srgbClr val="0000FF"/>
                </a:solidFill>
              </a:rPr>
              <a:t>currencies to depreciate </a:t>
            </a:r>
            <a:r>
              <a:rPr lang="en-US" dirty="0"/>
              <a:t>rapidly and creating </a:t>
            </a:r>
            <a:r>
              <a:rPr lang="en-US" dirty="0">
                <a:solidFill>
                  <a:srgbClr val="0000FF"/>
                </a:solidFill>
              </a:rPr>
              <a:t>rampant inflation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Allied Powers </a:t>
            </a:r>
            <a:r>
              <a:rPr lang="en-US" dirty="0" smtClean="0"/>
              <a:t>ended </a:t>
            </a:r>
            <a:r>
              <a:rPr lang="en-US" dirty="0"/>
              <a:t>the war </a:t>
            </a:r>
            <a:r>
              <a:rPr lang="en-US" dirty="0" smtClean="0">
                <a:solidFill>
                  <a:srgbClr val="0000FF"/>
                </a:solidFill>
              </a:rPr>
              <a:t>deep in debt </a:t>
            </a:r>
            <a:r>
              <a:rPr lang="en-US" dirty="0"/>
              <a:t>to the United </a:t>
            </a:r>
            <a:r>
              <a:rPr lang="en-US" dirty="0" smtClean="0"/>
              <a:t>States, who demanded </a:t>
            </a:r>
            <a:r>
              <a:rPr lang="en-US" dirty="0"/>
              <a:t>payment in gold and </a:t>
            </a:r>
            <a:r>
              <a:rPr lang="en-US" dirty="0" smtClean="0"/>
              <a:t>dollars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Allies </a:t>
            </a:r>
            <a:r>
              <a:rPr lang="en-US" dirty="0">
                <a:solidFill>
                  <a:srgbClr val="0000FF"/>
                </a:solidFill>
              </a:rPr>
              <a:t>borrowed from creditor nations</a:t>
            </a:r>
            <a:r>
              <a:rPr lang="en-US" dirty="0"/>
              <a:t>, creating even </a:t>
            </a:r>
            <a:r>
              <a:rPr lang="en-US" dirty="0" smtClean="0"/>
              <a:t>more </a:t>
            </a:r>
            <a:r>
              <a:rPr lang="en-US" dirty="0"/>
              <a:t>debt elsewhere.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Dawes Plan- </a:t>
            </a:r>
            <a:r>
              <a:rPr lang="en-US" dirty="0" smtClean="0"/>
              <a:t>the </a:t>
            </a:r>
            <a:r>
              <a:rPr lang="en-US" dirty="0"/>
              <a:t>total sum owed by Germany would remain the same, but the </a:t>
            </a:r>
            <a:r>
              <a:rPr lang="en-US" dirty="0">
                <a:solidFill>
                  <a:srgbClr val="0000FF"/>
                </a:solidFill>
              </a:rPr>
              <a:t>yearly payments were reduced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Germany was granted a </a:t>
            </a:r>
            <a:r>
              <a:rPr lang="en-US" dirty="0" smtClean="0">
                <a:solidFill>
                  <a:srgbClr val="0000FF"/>
                </a:solidFill>
              </a:rPr>
              <a:t>loan </a:t>
            </a:r>
            <a:r>
              <a:rPr lang="en-US" dirty="0" smtClean="0"/>
              <a:t>for the payments.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 </a:t>
            </a:r>
            <a:r>
              <a:rPr lang="en-US" dirty="0">
                <a:solidFill>
                  <a:srgbClr val="0000FF"/>
                </a:solidFill>
              </a:rPr>
              <a:t>mark began to stabilize</a:t>
            </a:r>
            <a:r>
              <a:rPr lang="en-US" dirty="0"/>
              <a:t>, and Germany was able to pay on time for a short while.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85" y="585216"/>
            <a:ext cx="2962275" cy="1543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72" y="2204200"/>
            <a:ext cx="3636528" cy="1763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85" y="4219526"/>
            <a:ext cx="3977738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Debt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5" y="2954987"/>
            <a:ext cx="3081249" cy="32412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6051" y="1135626"/>
            <a:ext cx="5397909" cy="51737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1925 to 1929</a:t>
            </a:r>
            <a:r>
              <a:rPr lang="en-US" dirty="0"/>
              <a:t>, Europe entered a period of </a:t>
            </a:r>
            <a:r>
              <a:rPr lang="en-US" dirty="0">
                <a:solidFill>
                  <a:srgbClr val="0000FF"/>
                </a:solidFill>
              </a:rPr>
              <a:t>relative prosperity and stability</a:t>
            </a:r>
            <a:r>
              <a:rPr lang="en-US" dirty="0"/>
              <a:t>. </a:t>
            </a:r>
            <a:r>
              <a:rPr lang="en-US" dirty="0" smtClean="0"/>
              <a:t>However: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unemployment </a:t>
            </a:r>
            <a:r>
              <a:rPr lang="en-US" dirty="0">
                <a:solidFill>
                  <a:srgbClr val="0000FF"/>
                </a:solidFill>
              </a:rPr>
              <a:t>remained </a:t>
            </a:r>
            <a:r>
              <a:rPr lang="en-US" dirty="0" smtClean="0">
                <a:solidFill>
                  <a:srgbClr val="0000FF"/>
                </a:solidFill>
              </a:rPr>
              <a:t>high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population </a:t>
            </a:r>
            <a:r>
              <a:rPr lang="en-US" dirty="0"/>
              <a:t>growth </a:t>
            </a:r>
            <a:r>
              <a:rPr lang="en-US" dirty="0" smtClean="0"/>
              <a:t>outpaced </a:t>
            </a:r>
            <a:r>
              <a:rPr lang="en-US" dirty="0"/>
              <a:t>economic growth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1930, the Young Plan replaced the Dawes </a:t>
            </a:r>
            <a:r>
              <a:rPr lang="en-US" dirty="0" smtClean="0"/>
              <a:t>Plan to help Germany, who is still struggling to meet payments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There was </a:t>
            </a:r>
            <a:r>
              <a:rPr lang="en-US" dirty="0">
                <a:solidFill>
                  <a:srgbClr val="0000FF"/>
                </a:solidFill>
              </a:rPr>
              <a:t>no international agreement </a:t>
            </a:r>
            <a:r>
              <a:rPr lang="en-US" dirty="0" smtClean="0">
                <a:solidFill>
                  <a:srgbClr val="0000FF"/>
                </a:solidFill>
              </a:rPr>
              <a:t>on how to fix inflation or stabilize currency</a:t>
            </a:r>
            <a:r>
              <a:rPr lang="en-US" dirty="0" smtClean="0"/>
              <a:t>, so each nation tried their own solutions.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Results were varied and distributed unevenly throughout Europe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2" y="1798443"/>
            <a:ext cx="2381250" cy="1924050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79" y="3957177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Nation-States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07923"/>
            <a:ext cx="3362632" cy="2846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3" y="707923"/>
            <a:ext cx="2419350" cy="284643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84" y="575187"/>
            <a:ext cx="2816322" cy="2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29" y="1887794"/>
            <a:ext cx="6297561" cy="4601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Self-Determination</a:t>
            </a:r>
            <a:r>
              <a:rPr lang="en-US" dirty="0" smtClean="0"/>
              <a:t>- process where a group of </a:t>
            </a:r>
            <a:r>
              <a:rPr lang="en-US" dirty="0" smtClean="0">
                <a:solidFill>
                  <a:srgbClr val="0000FF"/>
                </a:solidFill>
              </a:rPr>
              <a:t>people form their own state and choose their own government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Eastern Europe </a:t>
            </a:r>
            <a:r>
              <a:rPr lang="en-US" dirty="0" smtClean="0"/>
              <a:t>was </a:t>
            </a:r>
            <a:r>
              <a:rPr lang="en-US" dirty="0">
                <a:solidFill>
                  <a:srgbClr val="0000FF"/>
                </a:solidFill>
              </a:rPr>
              <a:t>dominated </a:t>
            </a:r>
            <a:r>
              <a:rPr lang="en-US" dirty="0" smtClean="0">
                <a:solidFill>
                  <a:srgbClr val="0000FF"/>
                </a:solidFill>
              </a:rPr>
              <a:t>by </a:t>
            </a:r>
            <a:r>
              <a:rPr lang="en-US" dirty="0">
                <a:solidFill>
                  <a:srgbClr val="0000FF"/>
                </a:solidFill>
              </a:rPr>
              <a:t>the major powers </a:t>
            </a:r>
            <a:r>
              <a:rPr lang="en-US" dirty="0"/>
              <a:t>before World War I, </a:t>
            </a:r>
            <a:r>
              <a:rPr lang="en-US" dirty="0" smtClean="0"/>
              <a:t>and many </a:t>
            </a:r>
            <a:r>
              <a:rPr lang="en-US" dirty="0" smtClean="0">
                <a:solidFill>
                  <a:srgbClr val="0000FF"/>
                </a:solidFill>
              </a:rPr>
              <a:t>new nation-states </a:t>
            </a:r>
            <a:r>
              <a:rPr lang="en-US" dirty="0" smtClean="0"/>
              <a:t>found themselves </a:t>
            </a:r>
            <a:r>
              <a:rPr lang="en-US" dirty="0" smtClean="0">
                <a:solidFill>
                  <a:srgbClr val="0000FF"/>
                </a:solidFill>
              </a:rPr>
              <a:t>granted autonomy </a:t>
            </a:r>
            <a:r>
              <a:rPr lang="en-US" dirty="0" smtClean="0"/>
              <a:t>for the first time.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Baltic States- </a:t>
            </a:r>
            <a:r>
              <a:rPr lang="en-US" dirty="0" smtClean="0"/>
              <a:t>Finland</a:t>
            </a:r>
            <a:r>
              <a:rPr lang="en-US" dirty="0"/>
              <a:t>, Estonia, Latvia, and </a:t>
            </a:r>
            <a:r>
              <a:rPr lang="en-US" dirty="0" smtClean="0"/>
              <a:t>Lithuania </a:t>
            </a:r>
            <a:r>
              <a:rPr lang="en-US" dirty="0"/>
              <a:t>had </a:t>
            </a:r>
            <a:r>
              <a:rPr lang="en-US" dirty="0">
                <a:solidFill>
                  <a:srgbClr val="0000FF"/>
                </a:solidFill>
              </a:rPr>
              <a:t>formerly been dominated by Germany (</a:t>
            </a:r>
            <a:r>
              <a:rPr lang="en-US" dirty="0" smtClean="0">
                <a:solidFill>
                  <a:srgbClr val="0000FF"/>
                </a:solidFill>
              </a:rPr>
              <a:t>west) or </a:t>
            </a:r>
            <a:r>
              <a:rPr lang="en-US" dirty="0">
                <a:solidFill>
                  <a:srgbClr val="0000FF"/>
                </a:solidFill>
              </a:rPr>
              <a:t>Russia (</a:t>
            </a:r>
            <a:r>
              <a:rPr lang="en-US" dirty="0" smtClean="0">
                <a:solidFill>
                  <a:srgbClr val="0000FF"/>
                </a:solidFill>
              </a:rPr>
              <a:t>east).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Finland- able </a:t>
            </a:r>
            <a:r>
              <a:rPr lang="en-US" dirty="0">
                <a:solidFill>
                  <a:srgbClr val="0000FF"/>
                </a:solidFill>
              </a:rPr>
              <a:t>to maintain economic and political </a:t>
            </a:r>
            <a:r>
              <a:rPr lang="en-US" dirty="0" smtClean="0">
                <a:solidFill>
                  <a:srgbClr val="0000FF"/>
                </a:solidFill>
              </a:rPr>
              <a:t>stability </a:t>
            </a:r>
            <a:r>
              <a:rPr lang="en-US" dirty="0" smtClean="0"/>
              <a:t>as partners with other Scandinavian countries.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Others </a:t>
            </a:r>
            <a:r>
              <a:rPr lang="en-US" dirty="0">
                <a:solidFill>
                  <a:srgbClr val="0000FF"/>
                </a:solidFill>
              </a:rPr>
              <a:t>struggled with democracy, and became ruled by dictatorships</a:t>
            </a:r>
            <a:r>
              <a:rPr lang="en-US" dirty="0"/>
              <a:t>. In September 1934, the three states signed a ten-year pact to cooperate in foreign affairs.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8" y="3392129"/>
            <a:ext cx="2580356" cy="27961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76" y="3392129"/>
            <a:ext cx="2419350" cy="2846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88" y="294968"/>
            <a:ext cx="4329537" cy="28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19055</TotalTime>
  <Words>1557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Tw Cen MT</vt:lpstr>
      <vt:lpstr>Tw Cen MT Condensed</vt:lpstr>
      <vt:lpstr>Wingdings</vt:lpstr>
      <vt:lpstr>Wingdings 3</vt:lpstr>
      <vt:lpstr>Integral</vt:lpstr>
      <vt:lpstr>Between the World Wars</vt:lpstr>
      <vt:lpstr>Cornell note-taking method</vt:lpstr>
      <vt:lpstr>International economics</vt:lpstr>
      <vt:lpstr>Effects of the Great War</vt:lpstr>
      <vt:lpstr>Europe’s Mounting Debt</vt:lpstr>
      <vt:lpstr>Europe’s Mounting Debt</vt:lpstr>
      <vt:lpstr>Effects of Debt</vt:lpstr>
      <vt:lpstr>New Nation-States</vt:lpstr>
      <vt:lpstr>Political Instability</vt:lpstr>
      <vt:lpstr>Political instability</vt:lpstr>
      <vt:lpstr>Czech yourself before you wreck yourself</vt:lpstr>
      <vt:lpstr>Why democracy failed</vt:lpstr>
      <vt:lpstr>Global Depression</vt:lpstr>
      <vt:lpstr>The Great Depression</vt:lpstr>
      <vt:lpstr>Germany</vt:lpstr>
      <vt:lpstr>Communist Russia</vt:lpstr>
      <vt:lpstr>Communist Russia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the World Wars</dc:title>
  <dc:creator>Aguilar, Ana</dc:creator>
  <cp:lastModifiedBy>Aguilar, Ana</cp:lastModifiedBy>
  <cp:revision>53</cp:revision>
  <dcterms:created xsi:type="dcterms:W3CDTF">2018-04-19T14:37:13Z</dcterms:created>
  <dcterms:modified xsi:type="dcterms:W3CDTF">2018-05-02T20:13:11Z</dcterms:modified>
</cp:coreProperties>
</file>