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8" r:id="rId3"/>
    <p:sldId id="259" r:id="rId4"/>
    <p:sldId id="262" r:id="rId5"/>
    <p:sldId id="257" r:id="rId6"/>
    <p:sldId id="260" r:id="rId7"/>
    <p:sldId id="263" r:id="rId8"/>
    <p:sldId id="264" r:id="rId9"/>
    <p:sldId id="265" r:id="rId10"/>
    <p:sldId id="293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5" r:id="rId25"/>
    <p:sldId id="296" r:id="rId26"/>
    <p:sldId id="279" r:id="rId27"/>
    <p:sldId id="280" r:id="rId28"/>
    <p:sldId id="287" r:id="rId29"/>
    <p:sldId id="281" r:id="rId30"/>
    <p:sldId id="282" r:id="rId31"/>
    <p:sldId id="283" r:id="rId32"/>
    <p:sldId id="288" r:id="rId33"/>
    <p:sldId id="289" r:id="rId34"/>
    <p:sldId id="290" r:id="rId35"/>
    <p:sldId id="291" r:id="rId36"/>
    <p:sldId id="292" r:id="rId37"/>
    <p:sldId id="29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01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9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80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8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44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6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9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78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7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http://www.sbceo.k12.ca.us/~vms/carlton/RomanGovt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youtube.com/watch?v=u_C21N1Uab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jpg"/><Relationship Id="rId4" Type="http://schemas.openxmlformats.org/officeDocument/2006/relationships/image" Target="../media/image7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Classical Civilizations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Persia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Ancient Greece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Rome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Indian Empires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Qin &amp; Han Dynasties</a:t>
            </a:r>
            <a:endParaRPr lang="en-US" dirty="0"/>
          </a:p>
        </p:txBody>
      </p:sp>
      <p:pic>
        <p:nvPicPr>
          <p:cNvPr id="4" name="Picture 5" descr="cyrus-the-great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192"/>
            <a:ext cx="26146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20" y="1849192"/>
            <a:ext cx="2362670" cy="2472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46" y="362756"/>
            <a:ext cx="190500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99" y="2844958"/>
            <a:ext cx="3105150" cy="1476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8" y="724706"/>
            <a:ext cx="1818134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Greece: This is Sparta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4900" y="1829160"/>
            <a:ext cx="7466694" cy="47261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Sparta</a:t>
            </a:r>
            <a:r>
              <a:rPr lang="en-US" dirty="0" smtClean="0"/>
              <a:t>- Greek city-state whose </a:t>
            </a:r>
            <a:r>
              <a:rPr lang="en-US" dirty="0" smtClean="0">
                <a:solidFill>
                  <a:srgbClr val="0000FF"/>
                </a:solidFill>
              </a:rPr>
              <a:t>culture revolved around a strong, loyal military</a:t>
            </a:r>
            <a:r>
              <a:rPr lang="en-US" dirty="0" smtClean="0"/>
              <a:t>; reached peak power from 404-371 B.C.E.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All </a:t>
            </a:r>
            <a:r>
              <a:rPr lang="en-US" dirty="0" smtClean="0">
                <a:solidFill>
                  <a:srgbClr val="FF0000"/>
                </a:solidFill>
              </a:rPr>
              <a:t>Spartan men </a:t>
            </a:r>
            <a:r>
              <a:rPr lang="en-US" dirty="0" smtClean="0"/>
              <a:t>were </a:t>
            </a:r>
            <a:r>
              <a:rPr lang="en-US" dirty="0" smtClean="0">
                <a:solidFill>
                  <a:srgbClr val="0000FF"/>
                </a:solidFill>
              </a:rPr>
              <a:t>professional soldiers</a:t>
            </a:r>
            <a:r>
              <a:rPr lang="en-US" dirty="0" smtClean="0"/>
              <a:t>, with warrior training beginning at the age of 7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Loyalty to state &amp; military </a:t>
            </a:r>
            <a:r>
              <a:rPr lang="en-US" dirty="0" smtClean="0"/>
              <a:t>came before personal needs, family, or friendships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Spartan women were well-educated and enjoyed more freedoms than other Greek city-states; all domestic tasks were performed by a slave class of conquered prisoners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Spartan citizens who were </a:t>
            </a:r>
            <a:r>
              <a:rPr lang="en-US" dirty="0" smtClean="0">
                <a:solidFill>
                  <a:srgbClr val="0000FF"/>
                </a:solidFill>
              </a:rPr>
              <a:t>not fit for military training were cast out from society</a:t>
            </a:r>
            <a:r>
              <a:rPr lang="en-US" dirty="0" smtClean="0"/>
              <a:t>, left to fend for themselves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Battle of Thermopylae- </a:t>
            </a:r>
            <a:r>
              <a:rPr lang="en-US" dirty="0" smtClean="0"/>
              <a:t>aka the </a:t>
            </a:r>
            <a:r>
              <a:rPr lang="en-US" dirty="0" smtClean="0">
                <a:solidFill>
                  <a:srgbClr val="0000FF"/>
                </a:solidFill>
              </a:rPr>
              <a:t>Battle of the 300 </a:t>
            </a:r>
            <a:r>
              <a:rPr lang="en-US" dirty="0" smtClean="0"/>
              <a:t>in 480 B.C.E., Persian </a:t>
            </a:r>
            <a:r>
              <a:rPr lang="en-US" dirty="0" smtClean="0">
                <a:solidFill>
                  <a:srgbClr val="0000FF"/>
                </a:solidFill>
              </a:rPr>
              <a:t>King Xerxes I invaded Greece </a:t>
            </a:r>
            <a:r>
              <a:rPr lang="en-US" dirty="0" smtClean="0"/>
              <a:t>but was </a:t>
            </a:r>
            <a:r>
              <a:rPr lang="en-US" dirty="0" smtClean="0">
                <a:solidFill>
                  <a:srgbClr val="0000FF"/>
                </a:solidFill>
              </a:rPr>
              <a:t>delayed by Spartan King Leonidas and 300 soldiers.</a:t>
            </a:r>
            <a:r>
              <a:rPr 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Xerxes took half of his troops through a mountain passage and surrounded the Spartans, killing them all and continuing his campaign into Athens, where he was defeated.</a:t>
            </a:r>
          </a:p>
        </p:txBody>
      </p:sp>
      <p:pic>
        <p:nvPicPr>
          <p:cNvPr id="5" name="Picture 2" descr="http://4.bp.blogspot.com/_T-hKTxzrbus/TLDGuMCTTjI/AAAAAAAAAVg/TQwNoEUBrrA/s1600/300_kick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9" y="1829161"/>
            <a:ext cx="3872274" cy="227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9" y="4314423"/>
            <a:ext cx="1912445" cy="2104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59" y="4314423"/>
            <a:ext cx="2128841" cy="21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Greece: Building the Empire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608" y="1956816"/>
            <a:ext cx="7598535" cy="448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After winning the Persian War, Athens began collecting </a:t>
            </a:r>
            <a:r>
              <a:rPr lang="en-US" dirty="0" smtClean="0">
                <a:solidFill>
                  <a:srgbClr val="FF0000"/>
                </a:solidFill>
              </a:rPr>
              <a:t>tribute</a:t>
            </a:r>
            <a:r>
              <a:rPr lang="en-US" dirty="0" smtClean="0">
                <a:solidFill>
                  <a:srgbClr val="0000FF"/>
                </a:solidFill>
              </a:rPr>
              <a:t> (gifts and money) from other city-states </a:t>
            </a:r>
            <a:r>
              <a:rPr lang="en-US" dirty="0" smtClean="0"/>
              <a:t>for protection and expansion of the Greek empire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Pericles</a:t>
            </a:r>
            <a:r>
              <a:rPr lang="en-US" dirty="0"/>
              <a:t>- Rules Athens from </a:t>
            </a:r>
            <a:r>
              <a:rPr lang="en-US" dirty="0" smtClean="0">
                <a:solidFill>
                  <a:srgbClr val="0000FF"/>
                </a:solidFill>
              </a:rPr>
              <a:t>461-429 BCE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00FF"/>
                </a:solidFill>
              </a:rPr>
              <a:t>extended </a:t>
            </a:r>
            <a:r>
              <a:rPr lang="en-US" dirty="0">
                <a:solidFill>
                  <a:srgbClr val="0000FF"/>
                </a:solidFill>
              </a:rPr>
              <a:t>democracy </a:t>
            </a:r>
            <a:r>
              <a:rPr lang="en-US" dirty="0" smtClean="0">
                <a:solidFill>
                  <a:srgbClr val="0000FF"/>
                </a:solidFill>
              </a:rPr>
              <a:t>to </a:t>
            </a:r>
            <a:r>
              <a:rPr lang="en-US" dirty="0">
                <a:solidFill>
                  <a:srgbClr val="0000FF"/>
                </a:solidFill>
              </a:rPr>
              <a:t>most adult </a:t>
            </a:r>
            <a:r>
              <a:rPr lang="en-US" dirty="0" smtClean="0">
                <a:solidFill>
                  <a:srgbClr val="0000FF"/>
                </a:solidFill>
              </a:rPr>
              <a:t>males</a:t>
            </a:r>
            <a:r>
              <a:rPr lang="en-US" dirty="0" smtClean="0"/>
              <a:t>, rebuilds Athens after the war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Pericles’ rule will be </a:t>
            </a:r>
            <a:r>
              <a:rPr lang="en-US" dirty="0" smtClean="0">
                <a:solidFill>
                  <a:srgbClr val="0000FF"/>
                </a:solidFill>
              </a:rPr>
              <a:t>known as the “Golden Age” </a:t>
            </a:r>
            <a:r>
              <a:rPr lang="en-US" dirty="0" smtClean="0"/>
              <a:t>because of the </a:t>
            </a:r>
            <a:r>
              <a:rPr lang="en-US" dirty="0" smtClean="0">
                <a:solidFill>
                  <a:srgbClr val="0000FF"/>
                </a:solidFill>
              </a:rPr>
              <a:t>contributions to art, history, music and literature </a:t>
            </a:r>
            <a:r>
              <a:rPr lang="en-US" dirty="0" smtClean="0"/>
              <a:t>from this period.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Thucydides- wrote accurate historical accounts, Peloponnesian Wars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Significant developments in math &amp; science: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Archimedes</a:t>
            </a:r>
            <a:r>
              <a:rPr lang="en-US" dirty="0" smtClean="0"/>
              <a:t>- mathematician &amp; inventor, </a:t>
            </a:r>
            <a:r>
              <a:rPr lang="en-US" dirty="0" smtClean="0">
                <a:solidFill>
                  <a:srgbClr val="0000FF"/>
                </a:solidFill>
              </a:rPr>
              <a:t>learns to calculate volume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Hippocrates</a:t>
            </a:r>
            <a:r>
              <a:rPr lang="en-US" dirty="0" smtClean="0"/>
              <a:t>- doctor; modern </a:t>
            </a:r>
            <a:r>
              <a:rPr lang="en-US" dirty="0" smtClean="0">
                <a:solidFill>
                  <a:srgbClr val="0000FF"/>
                </a:solidFill>
              </a:rPr>
              <a:t>Hippocratic Oath is named for him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Pythagoras</a:t>
            </a:r>
            <a:r>
              <a:rPr lang="en-US" dirty="0" smtClean="0"/>
              <a:t>- measured triangles, </a:t>
            </a:r>
            <a:r>
              <a:rPr lang="en-US" dirty="0" smtClean="0">
                <a:solidFill>
                  <a:srgbClr val="0000FF"/>
                </a:solidFill>
              </a:rPr>
              <a:t>Pythagorean’s Theorem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 descr="http://farm3.staticflickr.com/2755/4338541055_0fd1bff7c6_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EEF0E5"/>
              </a:clrFrom>
              <a:clrTo>
                <a:srgbClr val="EEF0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26" y="1888360"/>
            <a:ext cx="1514583" cy="227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ipart.dk.co.uk/DKImages/Greece/image_greece0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6" y="4378817"/>
            <a:ext cx="4419600" cy="2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://www.nndb.com/people/724/000087463/euclid-1-size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076" y="845171"/>
            <a:ext cx="2115893" cy="251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0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Greece: Hellenic vs. Hellenistic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HELLENIC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HELLENISTIC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tabl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85269" y="3002595"/>
            <a:ext cx="3232598" cy="3341687"/>
          </a:xfrm>
          <a:prstGeom prst="rect">
            <a:avLst/>
          </a:prstGeom>
        </p:spPr>
      </p:pic>
      <p:pic>
        <p:nvPicPr>
          <p:cNvPr id="11" name="table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50461" y="3002594"/>
            <a:ext cx="3232598" cy="33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Greece: 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308" y="1867437"/>
            <a:ext cx="7276564" cy="459775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Alexander the Great- </a:t>
            </a:r>
            <a:r>
              <a:rPr lang="en-US" dirty="0" smtClean="0"/>
              <a:t>born in </a:t>
            </a:r>
            <a:r>
              <a:rPr lang="en-US" dirty="0" smtClean="0">
                <a:solidFill>
                  <a:srgbClr val="0000FF"/>
                </a:solidFill>
              </a:rPr>
              <a:t>Macedonia</a:t>
            </a:r>
            <a:r>
              <a:rPr lang="en-US" dirty="0" smtClean="0"/>
              <a:t>, a </a:t>
            </a:r>
            <a:r>
              <a:rPr lang="en-US" dirty="0"/>
              <a:t>k</a:t>
            </a:r>
            <a:r>
              <a:rPr lang="en-US" dirty="0" smtClean="0"/>
              <a:t>ingdom </a:t>
            </a:r>
            <a:r>
              <a:rPr lang="en-US" dirty="0"/>
              <a:t>north of </a:t>
            </a:r>
            <a:r>
              <a:rPr lang="en-US" dirty="0" smtClean="0"/>
              <a:t>Greece, son of King Phillip II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Student of Aristotle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Well-trained in military ops and hand-to-hand combat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Conquered the Greeks in 338 </a:t>
            </a:r>
            <a:r>
              <a:rPr lang="en-US" dirty="0" smtClean="0">
                <a:solidFill>
                  <a:srgbClr val="0000FF"/>
                </a:solidFill>
              </a:rPr>
              <a:t>BCE, </a:t>
            </a:r>
            <a:r>
              <a:rPr lang="en-US" dirty="0" smtClean="0"/>
              <a:t>conquers Syria &amp; Egypt in 331 BCE, and begins conquering parts of Persia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/>
              <a:t>Eliminates all his rivals, uses force and diplomacy to put down revolts across </a:t>
            </a:r>
            <a:r>
              <a:rPr lang="en-US" dirty="0" smtClean="0"/>
              <a:t>Greece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/>
              <a:t>In </a:t>
            </a:r>
            <a:r>
              <a:rPr lang="en-US" dirty="0" smtClean="0">
                <a:solidFill>
                  <a:srgbClr val="FF0000"/>
                </a:solidFill>
              </a:rPr>
              <a:t>332 BCE</a:t>
            </a:r>
            <a:r>
              <a:rPr lang="en-US" dirty="0" smtClean="0"/>
              <a:t> </a:t>
            </a:r>
            <a:r>
              <a:rPr lang="en-US" dirty="0"/>
              <a:t>he </a:t>
            </a:r>
            <a:r>
              <a:rPr lang="en-US" dirty="0">
                <a:solidFill>
                  <a:srgbClr val="0000FF"/>
                </a:solidFill>
              </a:rPr>
              <a:t>wins the Battle of Gaugamela</a:t>
            </a:r>
            <a:r>
              <a:rPr lang="en-US" dirty="0"/>
              <a:t>, which leads to the </a:t>
            </a:r>
            <a:r>
              <a:rPr lang="en-US" dirty="0">
                <a:solidFill>
                  <a:srgbClr val="0000FF"/>
                </a:solidFill>
              </a:rPr>
              <a:t>fall of the Persian </a:t>
            </a:r>
            <a:r>
              <a:rPr lang="en-US" dirty="0" smtClean="0">
                <a:solidFill>
                  <a:srgbClr val="0000FF"/>
                </a:solidFill>
              </a:rPr>
              <a:t>Empire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Invades </a:t>
            </a:r>
            <a:r>
              <a:rPr lang="en-US" dirty="0"/>
              <a:t>India in 326 BCE but his troops demand to finally stop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323 BCE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Alexander dies in </a:t>
            </a:r>
            <a:r>
              <a:rPr lang="en-US" dirty="0" smtClean="0">
                <a:solidFill>
                  <a:srgbClr val="0000FF"/>
                </a:solidFill>
              </a:rPr>
              <a:t>Babylon</a:t>
            </a:r>
          </a:p>
        </p:txBody>
      </p:sp>
      <p:pic>
        <p:nvPicPr>
          <p:cNvPr id="6" name="Content Placeholder 5" descr="Alexander.jpg.jp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11501"/>
          <a:stretch>
            <a:fillRect/>
          </a:stretch>
        </p:blipFill>
        <p:spPr bwMode="auto">
          <a:xfrm>
            <a:off x="1024128" y="1712890"/>
            <a:ext cx="2794716" cy="219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 descr="http://upload.wikimedia.org/wikipedia/commons/a/ae/Battle_of_Is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5" y="3981530"/>
            <a:ext cx="4365950" cy="26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1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Greece: Decline of the Empire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935" y="1957589"/>
            <a:ext cx="6362163" cy="43517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Alexander died before unifying his conquered territory; the military leaders he left in charge were </a:t>
            </a:r>
            <a:r>
              <a:rPr lang="en-US" dirty="0" smtClean="0">
                <a:solidFill>
                  <a:srgbClr val="0000FF"/>
                </a:solidFill>
              </a:rPr>
              <a:t>unable to maintain the expansive lands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Portions of the empire were quickly taken over by other groups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Most of it was taken over by Rome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Greek empire, while under Alexander’s control, had many </a:t>
            </a:r>
            <a:r>
              <a:rPr lang="en-US" dirty="0" smtClean="0">
                <a:solidFill>
                  <a:srgbClr val="FF0000"/>
                </a:solidFill>
              </a:rPr>
              <a:t>cultural achievements</a:t>
            </a:r>
            <a:r>
              <a:rPr lang="en-US" dirty="0" smtClean="0"/>
              <a:t>, including: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blending </a:t>
            </a:r>
            <a:r>
              <a:rPr lang="en-US" dirty="0">
                <a:solidFill>
                  <a:srgbClr val="0000FF"/>
                </a:solidFill>
              </a:rPr>
              <a:t>of east and west (Hellenistic culture)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Alexandria</a:t>
            </a:r>
            <a:r>
              <a:rPr lang="en-US" dirty="0"/>
              <a:t> in Egypt </a:t>
            </a:r>
            <a:r>
              <a:rPr lang="en-US" dirty="0" smtClean="0"/>
              <a:t>became </a:t>
            </a:r>
            <a:r>
              <a:rPr lang="en-US" dirty="0"/>
              <a:t>a major city &amp; </a:t>
            </a:r>
            <a:r>
              <a:rPr lang="en-US" dirty="0">
                <a:solidFill>
                  <a:srgbClr val="0000FF"/>
                </a:solidFill>
              </a:rPr>
              <a:t>contains the world’s best library</a:t>
            </a:r>
            <a:r>
              <a:rPr lang="en-US" dirty="0"/>
              <a:t> </a:t>
            </a:r>
            <a:r>
              <a:rPr lang="en-US" dirty="0" smtClean="0"/>
              <a:t>(original burned during the Roman Conquest)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New status &amp; opportunities for women </a:t>
            </a:r>
            <a:r>
              <a:rPr lang="en-US" dirty="0"/>
              <a:t>in </a:t>
            </a:r>
            <a:r>
              <a:rPr lang="en-US" dirty="0" smtClean="0"/>
              <a:t>society, including education and physical training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28" y="4365938"/>
            <a:ext cx="2472745" cy="2047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50" y="4365938"/>
            <a:ext cx="2300219" cy="2047741"/>
          </a:xfrm>
          <a:prstGeom prst="rect">
            <a:avLst/>
          </a:prstGeom>
        </p:spPr>
      </p:pic>
      <p:pic>
        <p:nvPicPr>
          <p:cNvPr id="11" name="Content Placeholder 10" descr="alexand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1" r="2248" b="11522"/>
          <a:stretch>
            <a:fillRect/>
          </a:stretch>
        </p:blipFill>
        <p:spPr bwMode="auto">
          <a:xfrm>
            <a:off x="6941721" y="1706693"/>
            <a:ext cx="4945488" cy="22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3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1" y="495478"/>
            <a:ext cx="1526146" cy="1526146"/>
          </a:xfrm>
          <a:prstGeom prst="rect">
            <a:avLst/>
          </a:prstGeom>
        </p:spPr>
      </p:pic>
      <p:pic>
        <p:nvPicPr>
          <p:cNvPr id="5" name="Picture 4" descr="http://www.crystalinks.com/romesenat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8686" y="2331208"/>
            <a:ext cx="3324714" cy="1960435"/>
          </a:xfrm>
          <a:prstGeom prst="rect">
            <a:avLst/>
          </a:prstGeom>
          <a:noFill/>
        </p:spPr>
      </p:pic>
      <p:pic>
        <p:nvPicPr>
          <p:cNvPr id="6" name="Picture 2" descr="http://www.sbceo.k12.ca.us/~vms/carlton/Rome/12tab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16" y="608526"/>
            <a:ext cx="2183365" cy="23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39" y="2021624"/>
            <a:ext cx="3354689" cy="2455225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6" y="197229"/>
            <a:ext cx="360171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Rome: Early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85" y="1957589"/>
            <a:ext cx="6040191" cy="43517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Rome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named </a:t>
            </a:r>
            <a:r>
              <a:rPr lang="en-US" dirty="0">
                <a:solidFill>
                  <a:srgbClr val="0000FF"/>
                </a:solidFill>
              </a:rPr>
              <a:t>for founder and first king, </a:t>
            </a:r>
            <a:r>
              <a:rPr lang="en-US" dirty="0" smtClean="0">
                <a:solidFill>
                  <a:srgbClr val="0000FF"/>
                </a:solidFill>
              </a:rPr>
              <a:t>Romulus</a:t>
            </a:r>
            <a:r>
              <a:rPr lang="en-US" dirty="0" smtClean="0"/>
              <a:t>), located </a:t>
            </a:r>
            <a:r>
              <a:rPr lang="en-US" dirty="0" smtClean="0">
                <a:solidFill>
                  <a:srgbClr val="0000FF"/>
                </a:solidFill>
              </a:rPr>
              <a:t>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the Apennine (aka Italian) Peninsula </a:t>
            </a:r>
            <a:r>
              <a:rPr lang="en-US" dirty="0" smtClean="0"/>
              <a:t>on Mediterranean Sea, was settled by different groups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Latins- built the original settlement of Rome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Greeks- colonized southern Italy and Sicily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Etruscans- native to northern Italy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Even before the establishment of the Republic, Rome was divided between two social classes: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Patricians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wealthy landowners</a:t>
            </a:r>
            <a:r>
              <a:rPr lang="en-US" dirty="0" smtClean="0"/>
              <a:t>, held most of the power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Plebeians-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farmers, merchants, artisans </a:t>
            </a:r>
            <a:r>
              <a:rPr lang="en-US" dirty="0" smtClean="0"/>
              <a:t>who made up the majority of the population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62" y="353810"/>
            <a:ext cx="2143125" cy="21431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55" y="353810"/>
            <a:ext cx="2787471" cy="1731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6" y="2728341"/>
            <a:ext cx="5151549" cy="34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Rome: The republic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837127"/>
            <a:ext cx="5730455" cy="54722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Roman </a:t>
            </a:r>
            <a:r>
              <a:rPr lang="en-US" dirty="0" smtClean="0">
                <a:solidFill>
                  <a:srgbClr val="FF0000"/>
                </a:solidFill>
              </a:rPr>
              <a:t>Republic </a:t>
            </a:r>
            <a:r>
              <a:rPr lang="en-US" dirty="0">
                <a:solidFill>
                  <a:srgbClr val="FF0000"/>
                </a:solidFill>
              </a:rPr>
              <a:t>established in 509 </a:t>
            </a:r>
            <a:r>
              <a:rPr lang="en-US" dirty="0" smtClean="0">
                <a:solidFill>
                  <a:srgbClr val="FF0000"/>
                </a:solidFill>
              </a:rPr>
              <a:t>B.C.E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Republic-</a:t>
            </a:r>
            <a:r>
              <a:rPr lang="en-US" dirty="0" smtClean="0"/>
              <a:t> a </a:t>
            </a:r>
            <a:r>
              <a:rPr lang="en-US" dirty="0"/>
              <a:t>form of government in which </a:t>
            </a:r>
            <a:r>
              <a:rPr lang="en-US" dirty="0">
                <a:solidFill>
                  <a:srgbClr val="0000FF"/>
                </a:solidFill>
              </a:rPr>
              <a:t>power rests with citizens </a:t>
            </a:r>
            <a:r>
              <a:rPr lang="en-US" dirty="0" smtClean="0">
                <a:solidFill>
                  <a:srgbClr val="0000FF"/>
                </a:solidFill>
              </a:rPr>
              <a:t>that </a:t>
            </a:r>
            <a:r>
              <a:rPr lang="en-US" dirty="0">
                <a:solidFill>
                  <a:srgbClr val="0000FF"/>
                </a:solidFill>
              </a:rPr>
              <a:t>vote for their leaders. 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Senate-</a:t>
            </a:r>
            <a:r>
              <a:rPr lang="en-US" dirty="0" smtClean="0"/>
              <a:t> legislative branch of Roman government; made up of </a:t>
            </a:r>
            <a:r>
              <a:rPr lang="en-US" dirty="0" smtClean="0">
                <a:solidFill>
                  <a:srgbClr val="0000FF"/>
                </a:solidFill>
              </a:rPr>
              <a:t>300 members who proposed laws, nominated consuls, and served lifetime terms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Consul-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2 officials (1 Plebeian, 1 Patrician), </a:t>
            </a:r>
            <a:r>
              <a:rPr lang="en-US" dirty="0"/>
              <a:t>served a one-year term, one was </a:t>
            </a:r>
            <a:r>
              <a:rPr lang="en-US" dirty="0">
                <a:solidFill>
                  <a:srgbClr val="0000FF"/>
                </a:solidFill>
              </a:rPr>
              <a:t>chosen to act as a dictator during </a:t>
            </a:r>
            <a:r>
              <a:rPr lang="en-US" dirty="0" smtClean="0">
                <a:solidFill>
                  <a:srgbClr val="0000FF"/>
                </a:solidFill>
              </a:rPr>
              <a:t>wartime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Tribunes-</a:t>
            </a:r>
            <a:r>
              <a:rPr lang="en-US" dirty="0"/>
              <a:t> elected to </a:t>
            </a:r>
            <a:r>
              <a:rPr lang="en-US" dirty="0">
                <a:solidFill>
                  <a:srgbClr val="0000FF"/>
                </a:solidFill>
              </a:rPr>
              <a:t>protect plebeian interests, had veto </a:t>
            </a:r>
            <a:r>
              <a:rPr lang="en-US" dirty="0" smtClean="0">
                <a:solidFill>
                  <a:srgbClr val="0000FF"/>
                </a:solidFill>
              </a:rPr>
              <a:t>power</a:t>
            </a:r>
            <a:r>
              <a:rPr lang="en-US" dirty="0" smtClean="0"/>
              <a:t>, allowed them </a:t>
            </a:r>
            <a:r>
              <a:rPr lang="en-US" dirty="0"/>
              <a:t>gained access to </a:t>
            </a:r>
            <a:r>
              <a:rPr lang="en-US" dirty="0" smtClean="0"/>
              <a:t>higher </a:t>
            </a:r>
            <a:r>
              <a:rPr lang="en-US" dirty="0"/>
              <a:t>offices &amp; </a:t>
            </a:r>
            <a:r>
              <a:rPr lang="en-US" dirty="0" smtClean="0"/>
              <a:t>Senate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Didn’t </a:t>
            </a:r>
            <a:r>
              <a:rPr lang="en-US" dirty="0"/>
              <a:t>have to use war or revolution to gain </a:t>
            </a:r>
            <a:r>
              <a:rPr lang="en-US" dirty="0" smtClean="0"/>
              <a:t>power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Veto </a:t>
            </a:r>
            <a:r>
              <a:rPr lang="en-US" dirty="0">
                <a:solidFill>
                  <a:srgbClr val="0000FF"/>
                </a:solidFill>
              </a:rPr>
              <a:t>is a Latin word meaning “I forbid it.” </a:t>
            </a:r>
          </a:p>
        </p:txBody>
      </p:sp>
      <p:pic>
        <p:nvPicPr>
          <p:cNvPr id="6" name="Picture 5" descr="http://www.crystalinks.com/romesena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2202" y="1803042"/>
            <a:ext cx="3324714" cy="1960435"/>
          </a:xfrm>
          <a:prstGeom prst="rect">
            <a:avLst/>
          </a:prstGeom>
          <a:noFill/>
        </p:spPr>
      </p:pic>
      <p:pic>
        <p:nvPicPr>
          <p:cNvPr id="7" name="Picture 2" descr="http://www.sbceo.k12.ca.us/~vms/carlton/RomanGovt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0" y="4014975"/>
            <a:ext cx="2577459" cy="260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76" y="4240548"/>
            <a:ext cx="2600325" cy="1762125"/>
          </a:xfrm>
        </p:spPr>
      </p:pic>
    </p:spTree>
    <p:extLst>
      <p:ext uri="{BB962C8B-B14F-4D97-AF65-F5344CB8AC3E}">
        <p14:creationId xmlns:p14="http://schemas.microsoft.com/office/powerpoint/2010/main" val="29686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Rome: the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523" y="2238605"/>
            <a:ext cx="527364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Dictator-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elected during a crisis to rule for 6 months,</a:t>
            </a:r>
            <a:r>
              <a:rPr lang="en-US" dirty="0"/>
              <a:t> could be appointed by consul or magistrate, </a:t>
            </a:r>
            <a:r>
              <a:rPr lang="en-US" dirty="0">
                <a:solidFill>
                  <a:srgbClr val="0000FF"/>
                </a:solidFill>
              </a:rPr>
              <a:t>had absolute </a:t>
            </a:r>
            <a:r>
              <a:rPr lang="en-US" dirty="0" smtClean="0">
                <a:solidFill>
                  <a:srgbClr val="0000FF"/>
                </a:solidFill>
              </a:rPr>
              <a:t>authority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Twelve Tables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Written </a:t>
            </a:r>
            <a:r>
              <a:rPr lang="en-US" dirty="0">
                <a:solidFill>
                  <a:srgbClr val="0000FF"/>
                </a:solidFill>
              </a:rPr>
              <a:t>law code </a:t>
            </a:r>
            <a:r>
              <a:rPr lang="en-US" dirty="0"/>
              <a:t>that was carved on 12 tablets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Until </a:t>
            </a:r>
            <a:r>
              <a:rPr lang="en-US" dirty="0"/>
              <a:t>451 B.C.E there were no written </a:t>
            </a:r>
            <a:r>
              <a:rPr lang="en-US" dirty="0" smtClean="0"/>
              <a:t>laws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Established the idea that </a:t>
            </a:r>
            <a:r>
              <a:rPr lang="en-US" dirty="0">
                <a:solidFill>
                  <a:srgbClr val="0000FF"/>
                </a:solidFill>
              </a:rPr>
              <a:t>all free citizens had a right to protection of the law</a:t>
            </a:r>
            <a:r>
              <a:rPr lang="en-US" dirty="0"/>
              <a:t>. </a:t>
            </a:r>
          </a:p>
        </p:txBody>
      </p:sp>
      <p:pic>
        <p:nvPicPr>
          <p:cNvPr id="5" name="Picture 2" descr="Image result for roman consu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07" y="444322"/>
            <a:ext cx="2346715" cy="25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bceo.k12.ca.us/~vms/carlton/Rome/12tab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365" y="1716110"/>
            <a:ext cx="3142110" cy="396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roman senate consu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4" y="3232597"/>
            <a:ext cx="2630958" cy="33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Rome: Punic Wars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004552"/>
            <a:ext cx="5614545" cy="53048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Legions</a:t>
            </a:r>
            <a:r>
              <a:rPr lang="en-US" dirty="0"/>
              <a:t>- </a:t>
            </a:r>
            <a:r>
              <a:rPr lang="en-US" dirty="0" smtClean="0"/>
              <a:t>groups of </a:t>
            </a:r>
            <a:r>
              <a:rPr lang="en-US" dirty="0" smtClean="0">
                <a:solidFill>
                  <a:srgbClr val="0000FF"/>
                </a:solidFill>
              </a:rPr>
              <a:t>6000 men</a:t>
            </a:r>
            <a:r>
              <a:rPr lang="en-US" dirty="0" smtClean="0"/>
              <a:t>, all </a:t>
            </a:r>
            <a:r>
              <a:rPr lang="en-US" dirty="0"/>
              <a:t>male citizens who owned land </a:t>
            </a:r>
            <a:r>
              <a:rPr lang="en-US" dirty="0">
                <a:solidFill>
                  <a:srgbClr val="0000FF"/>
                </a:solidFill>
              </a:rPr>
              <a:t>required to serve in </a:t>
            </a:r>
            <a:r>
              <a:rPr lang="en-US" dirty="0" smtClean="0">
                <a:solidFill>
                  <a:srgbClr val="0000FF"/>
                </a:solidFill>
              </a:rPr>
              <a:t>army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well-trained and disciplined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Punic War- </a:t>
            </a:r>
            <a:r>
              <a:rPr lang="en-US" dirty="0"/>
              <a:t>Carthage </a:t>
            </a:r>
            <a:r>
              <a:rPr lang="en-US" dirty="0" smtClean="0"/>
              <a:t>was </a:t>
            </a:r>
            <a:r>
              <a:rPr lang="en-US" dirty="0"/>
              <a:t>competing with Rome for trade, </a:t>
            </a:r>
            <a:r>
              <a:rPr lang="en-US" dirty="0" smtClean="0"/>
              <a:t>control. Carthage </a:t>
            </a:r>
            <a:r>
              <a:rPr lang="en-US" dirty="0"/>
              <a:t>has strong navy, Rome builds one to fight </a:t>
            </a:r>
            <a:r>
              <a:rPr lang="en-US" dirty="0" smtClean="0"/>
              <a:t>it. </a:t>
            </a:r>
            <a:r>
              <a:rPr lang="en-US" dirty="0" smtClean="0">
                <a:solidFill>
                  <a:srgbClr val="0000FF"/>
                </a:solidFill>
              </a:rPr>
              <a:t>Rome defeats Carthage, </a:t>
            </a:r>
            <a:r>
              <a:rPr lang="en-US" dirty="0">
                <a:solidFill>
                  <a:srgbClr val="0000FF"/>
                </a:solidFill>
              </a:rPr>
              <a:t>gains </a:t>
            </a:r>
            <a:r>
              <a:rPr lang="en-US" dirty="0" smtClean="0">
                <a:solidFill>
                  <a:srgbClr val="0000FF"/>
                </a:solidFill>
              </a:rPr>
              <a:t>Sicily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Punic War- </a:t>
            </a:r>
            <a:r>
              <a:rPr lang="en-US" dirty="0" smtClean="0">
                <a:solidFill>
                  <a:srgbClr val="0000FF"/>
                </a:solidFill>
              </a:rPr>
              <a:t>Hannibal, a general </a:t>
            </a:r>
            <a:r>
              <a:rPr lang="en-US" dirty="0">
                <a:solidFill>
                  <a:srgbClr val="0000FF"/>
                </a:solidFill>
              </a:rPr>
              <a:t>from </a:t>
            </a:r>
            <a:r>
              <a:rPr lang="en-US" dirty="0" smtClean="0">
                <a:solidFill>
                  <a:srgbClr val="0000FF"/>
                </a:solidFill>
              </a:rPr>
              <a:t>Carthage went </a:t>
            </a:r>
            <a:r>
              <a:rPr lang="en-US" dirty="0">
                <a:solidFill>
                  <a:srgbClr val="0000FF"/>
                </a:solidFill>
              </a:rPr>
              <a:t>through Spain &amp; Gaul to attack Rome by land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Terrorized the Roman countryside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Finally </a:t>
            </a:r>
            <a:r>
              <a:rPr lang="en-US" dirty="0" smtClean="0"/>
              <a:t>defeated </a:t>
            </a:r>
            <a:r>
              <a:rPr lang="en-US" dirty="0"/>
              <a:t>in Africa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Punic War- </a:t>
            </a:r>
            <a:r>
              <a:rPr lang="en-US" dirty="0" smtClean="0">
                <a:solidFill>
                  <a:srgbClr val="0000FF"/>
                </a:solidFill>
              </a:rPr>
              <a:t>Romans </a:t>
            </a:r>
            <a:r>
              <a:rPr lang="en-US" dirty="0">
                <a:solidFill>
                  <a:srgbClr val="0000FF"/>
                </a:solidFill>
              </a:rPr>
              <a:t>attack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burn Carthage,</a:t>
            </a:r>
            <a:r>
              <a:rPr lang="en-US" dirty="0"/>
              <a:t> enslave </a:t>
            </a:r>
            <a:r>
              <a:rPr lang="en-US" dirty="0" smtClean="0"/>
              <a:t>people, and </a:t>
            </a:r>
            <a:r>
              <a:rPr lang="en-US" dirty="0" smtClean="0">
                <a:solidFill>
                  <a:srgbClr val="0000FF"/>
                </a:solidFill>
              </a:rPr>
              <a:t>ends up with control of </a:t>
            </a: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0000FF"/>
                </a:solidFill>
              </a:rPr>
              <a:t>Mediterranean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“</a:t>
            </a:r>
            <a:r>
              <a:rPr lang="en-US" i="1" dirty="0" err="1"/>
              <a:t>Carthago</a:t>
            </a:r>
            <a:r>
              <a:rPr lang="en-US" i="1" dirty="0"/>
              <a:t> </a:t>
            </a:r>
            <a:r>
              <a:rPr lang="en-US" i="1" dirty="0" err="1"/>
              <a:t>delenda</a:t>
            </a:r>
            <a:r>
              <a:rPr lang="en-US" i="1" dirty="0"/>
              <a:t> </a:t>
            </a:r>
            <a:r>
              <a:rPr lang="en-US" i="1" dirty="0" err="1"/>
              <a:t>est</a:t>
            </a:r>
            <a:r>
              <a:rPr lang="en-US" dirty="0"/>
              <a:t>” (Carthage must be </a:t>
            </a:r>
            <a:r>
              <a:rPr lang="en-US" dirty="0" smtClean="0"/>
              <a:t>destroyed)</a:t>
            </a:r>
            <a:endParaRPr lang="en-US" dirty="0"/>
          </a:p>
        </p:txBody>
      </p:sp>
      <p:pic>
        <p:nvPicPr>
          <p:cNvPr id="6" name="Picture 5" descr="Image result for punic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86" y="3962801"/>
            <a:ext cx="2535657" cy="271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Image result for roman legion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" b="3062"/>
          <a:stretch/>
        </p:blipFill>
        <p:spPr bwMode="auto">
          <a:xfrm>
            <a:off x="1024128" y="1836053"/>
            <a:ext cx="3621925" cy="19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punic war hannibal rou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617" y="3962801"/>
            <a:ext cx="2604494" cy="271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note-taking method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024128" y="2271602"/>
            <a:ext cx="3079750" cy="4102100"/>
          </a:xfrm>
        </p:spPr>
        <p:txBody>
          <a:bodyPr>
            <a:normAutofit/>
          </a:bodyPr>
          <a:lstStyle/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Big Concepts</a:t>
            </a:r>
          </a:p>
          <a:p>
            <a:pPr lvl="1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90443" y="2173439"/>
            <a:ext cx="4778375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Dates, Times, and Biographic details</a:t>
            </a:r>
          </a:p>
          <a:p>
            <a:pPr lvl="1"/>
            <a:r>
              <a:rPr lang="en-US" dirty="0" smtClean="0"/>
              <a:t>Vocabulary Definitions</a:t>
            </a:r>
          </a:p>
          <a:p>
            <a:r>
              <a:rPr lang="en-US" dirty="0" smtClean="0"/>
              <a:t>Any items in BLACK text are optional. Remember: the more thorough your notes, the more prepared you will be for exams.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4945" y="2010718"/>
            <a:ext cx="15875" cy="41021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Rome: Maintaining the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86" y="1893194"/>
            <a:ext cx="5898524" cy="44161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Spartacus</a:t>
            </a:r>
            <a:r>
              <a:rPr lang="en-US" dirty="0" smtClean="0"/>
              <a:t> </a:t>
            </a:r>
            <a:r>
              <a:rPr lang="en-US" dirty="0">
                <a:solidFill>
                  <a:srgbClr val="0000FF"/>
                </a:solidFill>
              </a:rPr>
              <a:t>led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rebellion of 70,000 slaves against </a:t>
            </a:r>
            <a:r>
              <a:rPr lang="en-US" dirty="0" smtClean="0">
                <a:solidFill>
                  <a:srgbClr val="0000FF"/>
                </a:solidFill>
              </a:rPr>
              <a:t>Rome</a:t>
            </a:r>
            <a:r>
              <a:rPr lang="en-US" dirty="0" smtClean="0"/>
              <a:t> after years of complaints of corrupt officials, widening of the gap between rich and poor, and treatment of slaves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Brothers </a:t>
            </a:r>
            <a:r>
              <a:rPr lang="en-US" dirty="0" smtClean="0">
                <a:solidFill>
                  <a:srgbClr val="FF0000"/>
                </a:solidFill>
              </a:rPr>
              <a:t>Tiberius and Gaius Gracchus </a:t>
            </a:r>
            <a:r>
              <a:rPr lang="en-US" dirty="0" smtClean="0">
                <a:solidFill>
                  <a:srgbClr val="0000FF"/>
                </a:solidFill>
              </a:rPr>
              <a:t>attempt to initiate reforms in the Republic</a:t>
            </a:r>
            <a:r>
              <a:rPr lang="en-US" dirty="0" smtClean="0"/>
              <a:t>, including giving land to the poor, but </a:t>
            </a:r>
            <a:r>
              <a:rPr lang="en-US" dirty="0" smtClean="0">
                <a:solidFill>
                  <a:srgbClr val="0000FF"/>
                </a:solidFill>
              </a:rPr>
              <a:t>both were assassinated in the Senate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Military </a:t>
            </a:r>
            <a:r>
              <a:rPr lang="en-US" dirty="0">
                <a:solidFill>
                  <a:srgbClr val="FF0000"/>
                </a:solidFill>
              </a:rPr>
              <a:t>reforms </a:t>
            </a:r>
            <a:r>
              <a:rPr lang="en-US" dirty="0"/>
              <a:t>by </a:t>
            </a:r>
            <a:r>
              <a:rPr lang="en-US" dirty="0" smtClean="0">
                <a:solidFill>
                  <a:srgbClr val="0000FF"/>
                </a:solidFill>
              </a:rPr>
              <a:t>using paid</a:t>
            </a:r>
            <a:r>
              <a:rPr lang="en-US" dirty="0">
                <a:solidFill>
                  <a:srgbClr val="0000FF"/>
                </a:solidFill>
              </a:rPr>
              <a:t>, equipped soldiers (mercenaries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; they also gave </a:t>
            </a:r>
            <a:r>
              <a:rPr lang="en-US" dirty="0"/>
              <a:t>land to </a:t>
            </a:r>
            <a:r>
              <a:rPr lang="en-US" dirty="0" smtClean="0"/>
              <a:t>veterans at the end of their time served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This is the beginning of a </a:t>
            </a:r>
            <a:r>
              <a:rPr lang="en-US" dirty="0">
                <a:solidFill>
                  <a:srgbClr val="0000FF"/>
                </a:solidFill>
              </a:rPr>
              <a:t>professional fighting force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Soldiers become more loyal to generals than republic</a:t>
            </a:r>
          </a:p>
        </p:txBody>
      </p:sp>
      <p:pic>
        <p:nvPicPr>
          <p:cNvPr id="5" name="Picture 5" descr="702spartacus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3828" r="5204" b="1417"/>
          <a:stretch/>
        </p:blipFill>
        <p:spPr bwMode="auto">
          <a:xfrm>
            <a:off x="8293994" y="318625"/>
            <a:ext cx="2856148" cy="31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plebeians tribu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48" y="3850782"/>
            <a:ext cx="4275786" cy="260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Rome: Civil 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9" y="1996820"/>
            <a:ext cx="4445816" cy="18153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1854" y="837127"/>
            <a:ext cx="6323526" cy="54722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First Triumvirate- </a:t>
            </a:r>
            <a:r>
              <a:rPr lang="en-US" dirty="0" smtClean="0"/>
              <a:t>alliance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Caesar, Crassus, &amp; </a:t>
            </a:r>
            <a:r>
              <a:rPr lang="en-US" dirty="0" smtClean="0">
                <a:solidFill>
                  <a:srgbClr val="0000FF"/>
                </a:solidFill>
              </a:rPr>
              <a:t>Pompey </a:t>
            </a:r>
            <a:r>
              <a:rPr lang="en-US" dirty="0" smtClean="0"/>
              <a:t>that combined the ability of all three men; lasted </a:t>
            </a:r>
            <a:r>
              <a:rPr lang="en-US" dirty="0"/>
              <a:t>from </a:t>
            </a:r>
            <a:r>
              <a:rPr lang="en-US" dirty="0">
                <a:solidFill>
                  <a:srgbClr val="0000FF"/>
                </a:solidFill>
              </a:rPr>
              <a:t>60 </a:t>
            </a:r>
            <a:r>
              <a:rPr lang="en-US" dirty="0" smtClean="0">
                <a:solidFill>
                  <a:srgbClr val="0000FF"/>
                </a:solidFill>
              </a:rPr>
              <a:t>B.C.E </a:t>
            </a:r>
            <a:r>
              <a:rPr lang="en-US" dirty="0">
                <a:solidFill>
                  <a:srgbClr val="0000FF"/>
                </a:solidFill>
              </a:rPr>
              <a:t>– 53 </a:t>
            </a:r>
            <a:r>
              <a:rPr lang="en-US" dirty="0" smtClean="0">
                <a:solidFill>
                  <a:srgbClr val="0000FF"/>
                </a:solidFill>
              </a:rPr>
              <a:t>B.C.E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Julius Caesar- </a:t>
            </a:r>
            <a:r>
              <a:rPr lang="en-US" dirty="0">
                <a:solidFill>
                  <a:srgbClr val="0000FF"/>
                </a:solidFill>
              </a:rPr>
              <a:t>enormous popularity </a:t>
            </a:r>
            <a:r>
              <a:rPr lang="en-US" dirty="0"/>
              <a:t>and great legal </a:t>
            </a:r>
            <a:r>
              <a:rPr lang="en-US" dirty="0" smtClean="0"/>
              <a:t>reputation, wins military campaigns in Gaul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Crassus- </a:t>
            </a:r>
            <a:r>
              <a:rPr lang="en-US" dirty="0">
                <a:solidFill>
                  <a:srgbClr val="0000FF"/>
                </a:solidFill>
              </a:rPr>
              <a:t>great wealth and </a:t>
            </a:r>
            <a:r>
              <a:rPr lang="en-US" dirty="0" smtClean="0">
                <a:solidFill>
                  <a:srgbClr val="0000FF"/>
                </a:solidFill>
              </a:rPr>
              <a:t>influence</a:t>
            </a:r>
            <a:r>
              <a:rPr lang="en-US" dirty="0" smtClean="0"/>
              <a:t>, dies after a battle in Persia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Pompey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very wealthy </a:t>
            </a:r>
            <a:r>
              <a:rPr lang="en-US" dirty="0">
                <a:solidFill>
                  <a:srgbClr val="0000FF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great military skills</a:t>
            </a:r>
            <a:r>
              <a:rPr lang="en-US" dirty="0" smtClean="0"/>
              <a:t>; elected as Consul, but is </a:t>
            </a:r>
            <a:r>
              <a:rPr lang="en-US" dirty="0" smtClean="0">
                <a:solidFill>
                  <a:srgbClr val="0000FF"/>
                </a:solidFill>
              </a:rPr>
              <a:t>jealous of Caesar’s fame and success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Tells </a:t>
            </a:r>
            <a:r>
              <a:rPr lang="en-US" dirty="0">
                <a:solidFill>
                  <a:srgbClr val="0000FF"/>
                </a:solidFill>
              </a:rPr>
              <a:t>Caesar to disband his army &amp; return home. 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Caesar </a:t>
            </a:r>
            <a:r>
              <a:rPr lang="en-US" dirty="0"/>
              <a:t>denies the request and marches his army across the </a:t>
            </a:r>
            <a:r>
              <a:rPr lang="en-US" dirty="0">
                <a:solidFill>
                  <a:srgbClr val="FF0000"/>
                </a:solidFill>
              </a:rPr>
              <a:t>Rubicon </a:t>
            </a:r>
            <a:r>
              <a:rPr lang="en-US" dirty="0" smtClean="0">
                <a:solidFill>
                  <a:srgbClr val="FF0000"/>
                </a:solidFill>
              </a:rPr>
              <a:t>River</a:t>
            </a:r>
            <a:r>
              <a:rPr lang="en-US" dirty="0" smtClean="0"/>
              <a:t>, interpreted as </a:t>
            </a:r>
            <a:r>
              <a:rPr lang="en-US" dirty="0"/>
              <a:t>a sign of </a:t>
            </a:r>
            <a:r>
              <a:rPr lang="en-US" dirty="0" smtClean="0"/>
              <a:t>war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Caesar </a:t>
            </a:r>
            <a:r>
              <a:rPr lang="en-US" dirty="0">
                <a:solidFill>
                  <a:srgbClr val="0000FF"/>
                </a:solidFill>
              </a:rPr>
              <a:t>has committed treason by crossing the Rubicon with his </a:t>
            </a:r>
            <a:r>
              <a:rPr lang="en-US" dirty="0" smtClean="0">
                <a:solidFill>
                  <a:srgbClr val="0000FF"/>
                </a:solidFill>
              </a:rPr>
              <a:t>army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Pompey’s </a:t>
            </a:r>
            <a:r>
              <a:rPr lang="en-US" dirty="0"/>
              <a:t>legions fight Caesar’s in </a:t>
            </a:r>
            <a:r>
              <a:rPr lang="en-US" dirty="0" smtClean="0"/>
              <a:t>Greece; </a:t>
            </a:r>
            <a:r>
              <a:rPr lang="en-US" dirty="0" smtClean="0">
                <a:solidFill>
                  <a:srgbClr val="0000FF"/>
                </a:solidFill>
              </a:rPr>
              <a:t>Pompey </a:t>
            </a:r>
            <a:r>
              <a:rPr lang="en-US" dirty="0">
                <a:solidFill>
                  <a:srgbClr val="0000FF"/>
                </a:solidFill>
              </a:rPr>
              <a:t>is defeated</a:t>
            </a:r>
            <a:r>
              <a:rPr lang="en-US" dirty="0"/>
              <a:t> and flees to </a:t>
            </a:r>
            <a:r>
              <a:rPr lang="en-US" dirty="0" smtClean="0"/>
              <a:t>Egypt, but Caesar’s </a:t>
            </a:r>
            <a:r>
              <a:rPr lang="en-US" dirty="0"/>
              <a:t>men find him and kill </a:t>
            </a:r>
            <a:r>
              <a:rPr lang="en-US" dirty="0" smtClean="0"/>
              <a:t>him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Caesar </a:t>
            </a:r>
            <a:r>
              <a:rPr lang="en-US" dirty="0">
                <a:solidFill>
                  <a:srgbClr val="0000FF"/>
                </a:solidFill>
              </a:rPr>
              <a:t>continues on toward </a:t>
            </a:r>
            <a:r>
              <a:rPr lang="en-US" dirty="0" smtClean="0">
                <a:solidFill>
                  <a:srgbClr val="0000FF"/>
                </a:solidFill>
              </a:rPr>
              <a:t>Egypt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4112999"/>
            <a:ext cx="3354689" cy="245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Rome: Hail Caesar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86" y="1867438"/>
            <a:ext cx="7096259" cy="45055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Caesar defeats </a:t>
            </a:r>
            <a:r>
              <a:rPr lang="en-US" dirty="0"/>
              <a:t>Ptolemy's </a:t>
            </a:r>
            <a:r>
              <a:rPr lang="en-US" dirty="0" smtClean="0"/>
              <a:t>army and makes </a:t>
            </a:r>
            <a:r>
              <a:rPr lang="en-US" dirty="0">
                <a:solidFill>
                  <a:srgbClr val="FF0000"/>
                </a:solidFill>
              </a:rPr>
              <a:t>Cleopatra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the ruling </a:t>
            </a:r>
            <a:r>
              <a:rPr lang="en-US" dirty="0" smtClean="0">
                <a:solidFill>
                  <a:srgbClr val="0000FF"/>
                </a:solidFill>
              </a:rPr>
              <a:t>pharaoh of Egypt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Falls in love with her and </a:t>
            </a:r>
            <a:r>
              <a:rPr lang="en-US" dirty="0">
                <a:solidFill>
                  <a:srgbClr val="0000FF"/>
                </a:solidFill>
              </a:rPr>
              <a:t>she gives birth to his son, </a:t>
            </a:r>
            <a:r>
              <a:rPr lang="en-US" dirty="0" err="1" smtClean="0">
                <a:solidFill>
                  <a:srgbClr val="0000FF"/>
                </a:solidFill>
              </a:rPr>
              <a:t>Caesarion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Caesar returns to Rome </a:t>
            </a:r>
            <a:r>
              <a:rPr lang="en-US" dirty="0"/>
              <a:t>&amp; is </a:t>
            </a:r>
            <a:r>
              <a:rPr lang="en-US" dirty="0">
                <a:solidFill>
                  <a:srgbClr val="0000FF"/>
                </a:solidFill>
              </a:rPr>
              <a:t>elected dictator for life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Helps the poor get jobs, expands Rome’s territory, increases soldier’s salaries, and creates the Julian </a:t>
            </a:r>
            <a:r>
              <a:rPr lang="en-US" dirty="0" smtClean="0"/>
              <a:t>Calendar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>
                <a:solidFill>
                  <a:srgbClr val="0000FF"/>
                </a:solidFill>
              </a:rPr>
              <a:t>Senate is upset about how </a:t>
            </a:r>
            <a:r>
              <a:rPr lang="en-US" dirty="0" smtClean="0">
                <a:solidFill>
                  <a:srgbClr val="0000FF"/>
                </a:solidFill>
              </a:rPr>
              <a:t>much </a:t>
            </a:r>
            <a:r>
              <a:rPr lang="en-US" dirty="0">
                <a:solidFill>
                  <a:srgbClr val="0000FF"/>
                </a:solidFill>
              </a:rPr>
              <a:t>power he has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“Beware the Ides of March”- </a:t>
            </a:r>
            <a:r>
              <a:rPr lang="en-US" dirty="0" smtClean="0">
                <a:solidFill>
                  <a:srgbClr val="0000FF"/>
                </a:solidFill>
              </a:rPr>
              <a:t>March 15, 44 BCE, Caesar </a:t>
            </a:r>
            <a:r>
              <a:rPr lang="en-US" dirty="0">
                <a:solidFill>
                  <a:srgbClr val="0000FF"/>
                </a:solidFill>
              </a:rPr>
              <a:t>is stabbed 23 </a:t>
            </a:r>
            <a:r>
              <a:rPr lang="en-US" dirty="0" smtClean="0">
                <a:solidFill>
                  <a:srgbClr val="0000FF"/>
                </a:solidFill>
              </a:rPr>
              <a:t>times </a:t>
            </a:r>
            <a:r>
              <a:rPr lang="en-US" dirty="0">
                <a:solidFill>
                  <a:srgbClr val="0000FF"/>
                </a:solidFill>
              </a:rPr>
              <a:t>by his closest </a:t>
            </a:r>
            <a:r>
              <a:rPr lang="en-US" dirty="0" smtClean="0">
                <a:solidFill>
                  <a:srgbClr val="0000FF"/>
                </a:solidFill>
              </a:rPr>
              <a:t>friends</a:t>
            </a:r>
            <a:r>
              <a:rPr lang="en-US" dirty="0">
                <a:solidFill>
                  <a:srgbClr val="0000FF"/>
                </a:solidFill>
              </a:rPr>
              <a:t>, Brutus and </a:t>
            </a:r>
            <a:r>
              <a:rPr lang="en-US" dirty="0" smtClean="0">
                <a:solidFill>
                  <a:srgbClr val="0000FF"/>
                </a:solidFill>
              </a:rPr>
              <a:t>Cassius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Second Triumvirate- </a:t>
            </a:r>
            <a:r>
              <a:rPr lang="en-US" dirty="0" smtClean="0"/>
              <a:t>made up of Caesar’s </a:t>
            </a:r>
            <a:r>
              <a:rPr lang="en-US" dirty="0"/>
              <a:t>friend </a:t>
            </a:r>
            <a:r>
              <a:rPr lang="en-US" dirty="0">
                <a:solidFill>
                  <a:srgbClr val="0000FF"/>
                </a:solidFill>
              </a:rPr>
              <a:t>Mark Antony</a:t>
            </a:r>
            <a:r>
              <a:rPr lang="en-US" dirty="0"/>
              <a:t>, adopted son </a:t>
            </a:r>
            <a:r>
              <a:rPr lang="en-US" dirty="0">
                <a:solidFill>
                  <a:srgbClr val="0000FF"/>
                </a:solidFill>
              </a:rPr>
              <a:t>Octavian</a:t>
            </a:r>
            <a:r>
              <a:rPr lang="en-US" dirty="0"/>
              <a:t>, &amp; the politician </a:t>
            </a:r>
            <a:r>
              <a:rPr lang="en-US" dirty="0" smtClean="0">
                <a:solidFill>
                  <a:srgbClr val="0000FF"/>
                </a:solidFill>
              </a:rPr>
              <a:t>Lepidus</a:t>
            </a:r>
            <a:r>
              <a:rPr lang="en-US" dirty="0" smtClean="0"/>
              <a:t>; they </a:t>
            </a:r>
            <a:r>
              <a:rPr lang="en-US" dirty="0"/>
              <a:t>turn on each other and </a:t>
            </a:r>
            <a:r>
              <a:rPr lang="en-US" dirty="0">
                <a:solidFill>
                  <a:srgbClr val="0000FF"/>
                </a:solidFill>
              </a:rPr>
              <a:t>Octavian defeats Marc Antony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Octavian becomes </a:t>
            </a:r>
            <a:r>
              <a:rPr lang="en-US" dirty="0">
                <a:solidFill>
                  <a:srgbClr val="0000FF"/>
                </a:solidFill>
              </a:rPr>
              <a:t>the first Roman Emperor </a:t>
            </a:r>
            <a:r>
              <a:rPr lang="en-US" dirty="0"/>
              <a:t>and changes his name to </a:t>
            </a:r>
            <a:r>
              <a:rPr lang="en-US" dirty="0">
                <a:solidFill>
                  <a:srgbClr val="FF0000"/>
                </a:solidFill>
              </a:rPr>
              <a:t>Caesar Augustus 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44" y="211944"/>
            <a:ext cx="2253456" cy="18728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5" y="2252002"/>
            <a:ext cx="4101317" cy="2551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6" y="4970989"/>
            <a:ext cx="3619098" cy="177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Rome: Decline of the empire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77" y="189963"/>
            <a:ext cx="3601713" cy="1600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790163"/>
            <a:ext cx="5846365" cy="45191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i="1" dirty="0" err="1" smtClean="0">
                <a:solidFill>
                  <a:srgbClr val="FF0000"/>
                </a:solidFill>
              </a:rPr>
              <a:t>Pax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Romana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ends in AD </a:t>
            </a:r>
            <a:r>
              <a:rPr lang="en-US" dirty="0" smtClean="0">
                <a:solidFill>
                  <a:srgbClr val="FF0000"/>
                </a:solidFill>
              </a:rPr>
              <a:t>180</a:t>
            </a:r>
            <a:r>
              <a:rPr lang="en-US" dirty="0" smtClean="0"/>
              <a:t>; power is </a:t>
            </a:r>
            <a:r>
              <a:rPr lang="en-US" dirty="0"/>
              <a:t>taken by a series of short-lived </a:t>
            </a:r>
            <a:r>
              <a:rPr lang="en-US" dirty="0" smtClean="0"/>
              <a:t>emperors, </a:t>
            </a:r>
            <a:r>
              <a:rPr lang="en-US" dirty="0" smtClean="0">
                <a:solidFill>
                  <a:srgbClr val="0000FF"/>
                </a:solidFill>
              </a:rPr>
              <a:t>high </a:t>
            </a:r>
            <a:r>
              <a:rPr lang="en-US" dirty="0">
                <a:solidFill>
                  <a:srgbClr val="0000FF"/>
                </a:solidFill>
              </a:rPr>
              <a:t>taxes </a:t>
            </a:r>
            <a:r>
              <a:rPr lang="en-US" dirty="0" smtClean="0">
                <a:solidFill>
                  <a:srgbClr val="0000FF"/>
                </a:solidFill>
              </a:rPr>
              <a:t>placed on citizens</a:t>
            </a:r>
            <a:r>
              <a:rPr lang="en-US" dirty="0" smtClean="0"/>
              <a:t> and poor </a:t>
            </a:r>
            <a:r>
              <a:rPr lang="en-US" dirty="0"/>
              <a:t>farmers work for the wealthy in partial </a:t>
            </a:r>
            <a:r>
              <a:rPr lang="en-US" dirty="0" smtClean="0"/>
              <a:t>slavery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Diocletian</a:t>
            </a:r>
            <a:r>
              <a:rPr lang="en-US" dirty="0" smtClean="0"/>
              <a:t>- ruled </a:t>
            </a:r>
            <a:r>
              <a:rPr lang="en-US" dirty="0"/>
              <a:t>as Emperor from </a:t>
            </a:r>
            <a:r>
              <a:rPr lang="en-US" dirty="0" smtClean="0">
                <a:solidFill>
                  <a:srgbClr val="0000FF"/>
                </a:solidFill>
              </a:rPr>
              <a:t>284 </a:t>
            </a:r>
            <a:r>
              <a:rPr lang="en-US" dirty="0">
                <a:solidFill>
                  <a:srgbClr val="0000FF"/>
                </a:solidFill>
              </a:rPr>
              <a:t>– </a:t>
            </a:r>
            <a:r>
              <a:rPr lang="en-US" dirty="0" smtClean="0">
                <a:solidFill>
                  <a:srgbClr val="0000FF"/>
                </a:solidFill>
              </a:rPr>
              <a:t>305 CE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00FF"/>
                </a:solidFill>
              </a:rPr>
              <a:t>divided </a:t>
            </a:r>
            <a:r>
              <a:rPr lang="en-US" dirty="0">
                <a:solidFill>
                  <a:srgbClr val="0000FF"/>
                </a:solidFill>
              </a:rPr>
              <a:t>empire into two parts</a:t>
            </a:r>
            <a:r>
              <a:rPr lang="en-US" dirty="0"/>
              <a:t>, east and west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Fixed prices to maintain the economy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Farmers stay on their land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All must follow their father’s </a:t>
            </a:r>
            <a:r>
              <a:rPr lang="en-US" dirty="0" smtClean="0"/>
              <a:t>job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Constantine</a:t>
            </a:r>
            <a:r>
              <a:rPr lang="en-US" dirty="0" smtClean="0"/>
              <a:t>- ruled </a:t>
            </a:r>
            <a:r>
              <a:rPr lang="en-US" dirty="0"/>
              <a:t>as Emperor of Rome from </a:t>
            </a:r>
            <a:r>
              <a:rPr lang="en-US" dirty="0" smtClean="0">
                <a:solidFill>
                  <a:srgbClr val="0000FF"/>
                </a:solidFill>
              </a:rPr>
              <a:t>312 </a:t>
            </a:r>
            <a:r>
              <a:rPr lang="en-US" dirty="0">
                <a:solidFill>
                  <a:srgbClr val="0000FF"/>
                </a:solidFill>
              </a:rPr>
              <a:t>– </a:t>
            </a:r>
            <a:r>
              <a:rPr lang="en-US" dirty="0" smtClean="0">
                <a:solidFill>
                  <a:srgbClr val="0000FF"/>
                </a:solidFill>
              </a:rPr>
              <a:t>337 CE</a:t>
            </a:r>
            <a:r>
              <a:rPr lang="en-US" dirty="0" smtClean="0"/>
              <a:t>, issued </a:t>
            </a:r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Edict of Milan which grants tolerance to </a:t>
            </a:r>
            <a:r>
              <a:rPr lang="en-US" dirty="0" smtClean="0">
                <a:solidFill>
                  <a:srgbClr val="0000FF"/>
                </a:solidFill>
              </a:rPr>
              <a:t>Christians</a:t>
            </a:r>
            <a:r>
              <a:rPr lang="en-US" dirty="0" smtClean="0"/>
              <a:t>, orders building of </a:t>
            </a:r>
            <a:r>
              <a:rPr lang="en-US" dirty="0" smtClean="0">
                <a:solidFill>
                  <a:srgbClr val="0000FF"/>
                </a:solidFill>
              </a:rPr>
              <a:t>Constantinople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5" y="1893194"/>
            <a:ext cx="2814369" cy="2156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9" y="4367548"/>
            <a:ext cx="2857500" cy="1941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69" y="2292439"/>
            <a:ext cx="2657475" cy="33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Rome: Birth of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07" y="1893194"/>
            <a:ext cx="6168980" cy="441616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Christianity</a:t>
            </a:r>
            <a:r>
              <a:rPr lang="en-US" dirty="0" smtClean="0"/>
              <a:t> is centered on the </a:t>
            </a:r>
            <a:r>
              <a:rPr lang="en-US" dirty="0" smtClean="0">
                <a:solidFill>
                  <a:srgbClr val="0000FF"/>
                </a:solidFill>
              </a:rPr>
              <a:t>life and teachings of Jesus of Nazareth</a:t>
            </a:r>
            <a:r>
              <a:rPr lang="en-US" dirty="0" smtClean="0"/>
              <a:t>, referred to in Christian Bible as </a:t>
            </a:r>
            <a:r>
              <a:rPr lang="en-US" dirty="0" smtClean="0">
                <a:solidFill>
                  <a:srgbClr val="0000FF"/>
                </a:solidFill>
              </a:rPr>
              <a:t>Jesus Christ, the promised Messiah of Jewish prophecies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Jesus of Nazareth </a:t>
            </a:r>
            <a:r>
              <a:rPr lang="en-US" dirty="0" smtClean="0"/>
              <a:t>was a Jewish carpenter who </a:t>
            </a:r>
            <a:r>
              <a:rPr lang="en-US" dirty="0" smtClean="0">
                <a:solidFill>
                  <a:srgbClr val="0000FF"/>
                </a:solidFill>
              </a:rPr>
              <a:t>began preaching around age 30; worked with the poor, sick, and outcasts of society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Parable- stories about everyday life with a divine message as the resolution; was often used by Jesus in his teachings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Disciples- Jesus’ followers who continued his ministry after his death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Claimed that he spoke with Divine authority (voice of God), sparking anger with Jewish leaders who turned him over to the Romans under charges of starting a rebellion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Convicted of heresy and sentenced to death </a:t>
            </a:r>
            <a:r>
              <a:rPr lang="en-US" dirty="0" smtClean="0"/>
              <a:t>by crucifixion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239" y="585216"/>
            <a:ext cx="2601861" cy="20669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01" y="2831690"/>
            <a:ext cx="2962275" cy="1784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4854787"/>
            <a:ext cx="2762250" cy="17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10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Rome: Birth of Christianity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2" y="1893103"/>
            <a:ext cx="2212258" cy="24302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9923" y="1687132"/>
            <a:ext cx="6568639" cy="4622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Paul of Tarsus- </a:t>
            </a:r>
            <a:r>
              <a:rPr lang="en-US" dirty="0" smtClean="0"/>
              <a:t>missionary whose work is </a:t>
            </a:r>
            <a:r>
              <a:rPr lang="en-US" dirty="0" smtClean="0">
                <a:solidFill>
                  <a:srgbClr val="0000FF"/>
                </a:solidFill>
              </a:rPr>
              <a:t>credited with building the early Christian faith</a:t>
            </a:r>
            <a:r>
              <a:rPr lang="en-US" dirty="0" smtClean="0"/>
              <a:t> </a:t>
            </a:r>
            <a:r>
              <a:rPr lang="en-US" dirty="0"/>
              <a:t>were essential for the development and success of the early </a:t>
            </a:r>
            <a:r>
              <a:rPr lang="en-US" dirty="0" smtClean="0"/>
              <a:t>church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St. Paul's </a:t>
            </a:r>
            <a:r>
              <a:rPr lang="en-US" dirty="0"/>
              <a:t>teaching </a:t>
            </a:r>
            <a:r>
              <a:rPr lang="en-US" dirty="0" smtClean="0"/>
              <a:t>centered </a:t>
            </a:r>
            <a:r>
              <a:rPr lang="en-US" dirty="0"/>
              <a:t>on </a:t>
            </a:r>
            <a:r>
              <a:rPr lang="en-US" dirty="0">
                <a:solidFill>
                  <a:srgbClr val="0000FF"/>
                </a:solidFill>
              </a:rPr>
              <a:t>understanding the death and resurrection of Jesus Christ</a:t>
            </a:r>
            <a:r>
              <a:rPr lang="en-US" dirty="0"/>
              <a:t> as a central turning point in history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H</a:t>
            </a:r>
            <a:r>
              <a:rPr lang="en-US" dirty="0" smtClean="0"/>
              <a:t>is </a:t>
            </a:r>
            <a:r>
              <a:rPr lang="en-US" dirty="0">
                <a:solidFill>
                  <a:srgbClr val="0000FF"/>
                </a:solidFill>
              </a:rPr>
              <a:t>letters to fledgling churches </a:t>
            </a:r>
            <a:r>
              <a:rPr lang="en-US" dirty="0"/>
              <a:t>throughout the Roman Empire are </a:t>
            </a:r>
            <a:r>
              <a:rPr lang="en-US" dirty="0">
                <a:solidFill>
                  <a:srgbClr val="0000FF"/>
                </a:solidFill>
              </a:rPr>
              <a:t>contained in the New </a:t>
            </a:r>
            <a:r>
              <a:rPr lang="en-US" dirty="0" smtClean="0">
                <a:solidFill>
                  <a:srgbClr val="0000FF"/>
                </a:solidFill>
              </a:rPr>
              <a:t>Testament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St. Paul </a:t>
            </a:r>
            <a:r>
              <a:rPr lang="en-US" dirty="0"/>
              <a:t>established Christian churches throughout the Roman Empire, including Europe, and beyond - even into </a:t>
            </a:r>
            <a:r>
              <a:rPr lang="en-US" dirty="0" smtClean="0"/>
              <a:t>Africa. However</a:t>
            </a:r>
            <a:r>
              <a:rPr lang="en-US" dirty="0"/>
              <a:t>, </a:t>
            </a:r>
            <a:r>
              <a:rPr lang="en-US" dirty="0" smtClean="0">
                <a:solidFill>
                  <a:srgbClr val="0000FF"/>
                </a:solidFill>
              </a:rPr>
              <a:t>followers were persecuted under </a:t>
            </a:r>
            <a:r>
              <a:rPr lang="en-US" dirty="0">
                <a:solidFill>
                  <a:srgbClr val="0000FF"/>
                </a:solidFill>
              </a:rPr>
              <a:t>tyrannical Roman emperors </a:t>
            </a:r>
            <a:r>
              <a:rPr lang="en-US" dirty="0"/>
              <a:t>like </a:t>
            </a:r>
            <a:r>
              <a:rPr lang="en-US" dirty="0" smtClean="0"/>
              <a:t>Nero, </a:t>
            </a:r>
            <a:r>
              <a:rPr lang="en-US" dirty="0"/>
              <a:t>Domitian </a:t>
            </a:r>
            <a:r>
              <a:rPr lang="en-US" dirty="0" smtClean="0"/>
              <a:t>(under </a:t>
            </a:r>
            <a:r>
              <a:rPr lang="en-US" dirty="0"/>
              <a:t>whom being a Christian was an illegal </a:t>
            </a:r>
            <a:r>
              <a:rPr lang="en-US" dirty="0" smtClean="0"/>
              <a:t>act), </a:t>
            </a:r>
            <a:r>
              <a:rPr lang="en-US" dirty="0"/>
              <a:t>and </a:t>
            </a:r>
            <a:r>
              <a:rPr lang="en-US" dirty="0" smtClean="0"/>
              <a:t>Diocletian.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Constantine’s conversion led to Christianity becoming the official religion of the Roman Empire</a:t>
            </a:r>
            <a:r>
              <a:rPr lang="en-US" dirty="0" smtClean="0"/>
              <a:t>, creating Christian tolerance and growth of political power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51" y="2879769"/>
            <a:ext cx="2495550" cy="2634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9" y="4616245"/>
            <a:ext cx="2094272" cy="20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09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Rome: Decline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07" y="1944710"/>
            <a:ext cx="5173701" cy="43646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Foreign Invasions- 400-500 CE, </a:t>
            </a:r>
            <a:r>
              <a:rPr lang="en-US" dirty="0"/>
              <a:t>invaders from the North begin to terrorize </a:t>
            </a:r>
            <a:r>
              <a:rPr lang="en-US" dirty="0" smtClean="0"/>
              <a:t>Rome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Attila the Hun- </a:t>
            </a:r>
            <a:r>
              <a:rPr lang="en-US" dirty="0" smtClean="0"/>
              <a:t>migrated </a:t>
            </a:r>
            <a:r>
              <a:rPr lang="en-US" dirty="0"/>
              <a:t>from </a:t>
            </a:r>
            <a:r>
              <a:rPr lang="en-US" dirty="0" smtClean="0"/>
              <a:t>central Asia, led the Huns who </a:t>
            </a:r>
            <a:r>
              <a:rPr lang="en-US" dirty="0">
                <a:solidFill>
                  <a:srgbClr val="0000FF"/>
                </a:solidFill>
              </a:rPr>
              <a:t>raided </a:t>
            </a: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eastern </a:t>
            </a:r>
            <a:r>
              <a:rPr lang="en-US" dirty="0" smtClean="0">
                <a:solidFill>
                  <a:srgbClr val="0000FF"/>
                </a:solidFill>
              </a:rPr>
              <a:t>empire, terrorized Italy, </a:t>
            </a:r>
            <a:r>
              <a:rPr lang="en-US" dirty="0" smtClean="0"/>
              <a:t>then retreated to </a:t>
            </a:r>
            <a:r>
              <a:rPr lang="en-US" dirty="0"/>
              <a:t>eastern Europe after Attila’s </a:t>
            </a:r>
            <a:r>
              <a:rPr lang="en-US" dirty="0" smtClean="0"/>
              <a:t>death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Visigoths- </a:t>
            </a:r>
            <a:r>
              <a:rPr lang="en-US" dirty="0" smtClean="0"/>
              <a:t>powerful </a:t>
            </a:r>
            <a:r>
              <a:rPr lang="en-US" dirty="0">
                <a:solidFill>
                  <a:srgbClr val="0000FF"/>
                </a:solidFill>
              </a:rPr>
              <a:t>Germanic </a:t>
            </a:r>
            <a:r>
              <a:rPr lang="en-US" dirty="0" smtClean="0">
                <a:solidFill>
                  <a:srgbClr val="0000FF"/>
                </a:solidFill>
              </a:rPr>
              <a:t>tribe who rebelled </a:t>
            </a:r>
            <a:r>
              <a:rPr lang="en-US" dirty="0">
                <a:solidFill>
                  <a:srgbClr val="0000FF"/>
                </a:solidFill>
              </a:rPr>
              <a:t>against </a:t>
            </a:r>
            <a:r>
              <a:rPr lang="en-US" dirty="0" smtClean="0">
                <a:solidFill>
                  <a:srgbClr val="0000FF"/>
                </a:solidFill>
              </a:rPr>
              <a:t>Romans</a:t>
            </a:r>
            <a:r>
              <a:rPr lang="en-US" dirty="0" smtClean="0"/>
              <a:t>, they captured </a:t>
            </a:r>
            <a:r>
              <a:rPr lang="en-US" dirty="0"/>
              <a:t>and sack Rome in </a:t>
            </a:r>
            <a:r>
              <a:rPr lang="en-US" dirty="0" smtClean="0">
                <a:solidFill>
                  <a:srgbClr val="0000FF"/>
                </a:solidFill>
              </a:rPr>
              <a:t>410 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Vandals- </a:t>
            </a:r>
            <a:r>
              <a:rPr lang="en-US" dirty="0" smtClean="0"/>
              <a:t>2nd Barbarian </a:t>
            </a:r>
            <a:r>
              <a:rPr lang="en-US" dirty="0"/>
              <a:t>group to </a:t>
            </a:r>
            <a:r>
              <a:rPr lang="en-US" dirty="0">
                <a:solidFill>
                  <a:srgbClr val="0000FF"/>
                </a:solidFill>
              </a:rPr>
              <a:t>sack </a:t>
            </a:r>
            <a:r>
              <a:rPr lang="en-US" dirty="0" smtClean="0">
                <a:solidFill>
                  <a:srgbClr val="0000FF"/>
                </a:solidFill>
              </a:rPr>
              <a:t>Rome, overthrow the emperor in 476 CE, </a:t>
            </a:r>
            <a:r>
              <a:rPr lang="en-US" dirty="0" smtClean="0"/>
              <a:t>marking the end of Western Roman Empire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28" y="1944710"/>
            <a:ext cx="1895475" cy="24098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56" y="307144"/>
            <a:ext cx="3498322" cy="2255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78" y="2754302"/>
            <a:ext cx="3456079" cy="1830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09" y="4794866"/>
            <a:ext cx="3774991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3" y="370831"/>
            <a:ext cx="2157584" cy="271855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18" y="1918941"/>
            <a:ext cx="1809510" cy="2311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31" y="345073"/>
            <a:ext cx="2176529" cy="208597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19" y="2276500"/>
            <a:ext cx="2575402" cy="1954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110" y="150856"/>
            <a:ext cx="3053754" cy="19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India: Caste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1918952"/>
            <a:ext cx="5035640" cy="42757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9735" y="772732"/>
            <a:ext cx="6001555" cy="576059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Indo-Aryans- </a:t>
            </a:r>
            <a:r>
              <a:rPr lang="en-US" dirty="0"/>
              <a:t>nomadic hunters that </a:t>
            </a:r>
            <a:r>
              <a:rPr lang="en-US" dirty="0">
                <a:solidFill>
                  <a:srgbClr val="0000FF"/>
                </a:solidFill>
              </a:rPr>
              <a:t>invade India around 1500 BCE, </a:t>
            </a:r>
            <a:r>
              <a:rPr lang="en-US" dirty="0"/>
              <a:t>bring sacred </a:t>
            </a:r>
            <a:r>
              <a:rPr lang="en-US" dirty="0" smtClean="0"/>
              <a:t>scriptures of Hinduism </a:t>
            </a:r>
            <a:r>
              <a:rPr lang="en-US" dirty="0"/>
              <a:t>that are first sung then later written in Sanskrit.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Caste System-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social hierarchy brought by the Aryans and formalized by written law</a:t>
            </a:r>
            <a:r>
              <a:rPr lang="en-US" dirty="0" smtClean="0"/>
              <a:t>; split between two concepts, Varna </a:t>
            </a:r>
            <a:r>
              <a:rPr lang="en-US" dirty="0"/>
              <a:t>and </a:t>
            </a:r>
            <a:r>
              <a:rPr lang="en-US" dirty="0" err="1" smtClean="0"/>
              <a:t>Jati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FF0000"/>
                </a:solidFill>
              </a:rPr>
              <a:t>Varnas</a:t>
            </a:r>
            <a:r>
              <a:rPr lang="en-US" dirty="0"/>
              <a:t> – </a:t>
            </a:r>
            <a:r>
              <a:rPr lang="en-US" dirty="0" smtClean="0"/>
              <a:t>class level is determined </a:t>
            </a:r>
            <a:r>
              <a:rPr lang="en-US" dirty="0" smtClean="0">
                <a:solidFill>
                  <a:srgbClr val="0000FF"/>
                </a:solidFill>
              </a:rPr>
              <a:t>based on your temperament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Brahmin: study/teach;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Kshatriya: power/protect;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Vaisya: earn/give;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Sudra: serve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FF0000"/>
                </a:solidFill>
              </a:rPr>
              <a:t>Jati</a:t>
            </a:r>
            <a:r>
              <a:rPr lang="en-US" dirty="0"/>
              <a:t> – </a:t>
            </a:r>
            <a:r>
              <a:rPr lang="en-US" dirty="0" smtClean="0"/>
              <a:t>class level is determined </a:t>
            </a:r>
            <a:r>
              <a:rPr lang="en-US" dirty="0" smtClean="0">
                <a:solidFill>
                  <a:srgbClr val="0000FF"/>
                </a:solidFill>
              </a:rPr>
              <a:t>based on your occupation</a:t>
            </a:r>
            <a:r>
              <a:rPr lang="en-US" dirty="0" smtClean="0"/>
              <a:t>. You are </a:t>
            </a:r>
            <a:r>
              <a:rPr lang="en-US" dirty="0" smtClean="0">
                <a:solidFill>
                  <a:srgbClr val="0000FF"/>
                </a:solidFill>
              </a:rPr>
              <a:t>born into your class</a:t>
            </a:r>
            <a:r>
              <a:rPr lang="en-US" dirty="0" smtClean="0"/>
              <a:t>, and there is little to </a:t>
            </a:r>
            <a:r>
              <a:rPr lang="en-US" dirty="0"/>
              <a:t>no mobility.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Farmer, barber, shepherd, etc. (occupation)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Untouchables-</a:t>
            </a:r>
            <a:r>
              <a:rPr lang="en-US" dirty="0" smtClean="0"/>
              <a:t> the lowest classes, </a:t>
            </a:r>
            <a:r>
              <a:rPr lang="en-US" dirty="0" smtClean="0">
                <a:solidFill>
                  <a:srgbClr val="0000FF"/>
                </a:solidFill>
              </a:rPr>
              <a:t>considered outsiders, given impure jobs, like trash collector and grave digger</a:t>
            </a:r>
          </a:p>
        </p:txBody>
      </p:sp>
    </p:spTree>
    <p:extLst>
      <p:ext uri="{BB962C8B-B14F-4D97-AF65-F5344CB8AC3E}">
        <p14:creationId xmlns:p14="http://schemas.microsoft.com/office/powerpoint/2010/main" val="407309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India: </a:t>
            </a:r>
            <a:r>
              <a:rPr lang="en-US" dirty="0" err="1" smtClean="0"/>
              <a:t>Mauryan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2426" y="1944710"/>
            <a:ext cx="7199291" cy="4572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Chandragupta </a:t>
            </a:r>
            <a:r>
              <a:rPr lang="en-US" dirty="0" err="1" smtClean="0">
                <a:solidFill>
                  <a:srgbClr val="FF0000"/>
                </a:solidFill>
              </a:rPr>
              <a:t>Maurya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smtClean="0">
                <a:solidFill>
                  <a:srgbClr val="0000FF"/>
                </a:solidFill>
              </a:rPr>
              <a:t>unified India in 321 BCE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reclaimed portions of empire taken by Alexander the Great</a:t>
            </a:r>
            <a:r>
              <a:rPr lang="en-US" dirty="0" smtClean="0"/>
              <a:t>, stabilized economy until </a:t>
            </a:r>
            <a:r>
              <a:rPr lang="en-US" dirty="0" smtClean="0">
                <a:solidFill>
                  <a:srgbClr val="0000FF"/>
                </a:solidFill>
              </a:rPr>
              <a:t>end of reign in 297 BCE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ureaucracy-</a:t>
            </a:r>
            <a:r>
              <a:rPr lang="en-US" dirty="0" smtClean="0"/>
              <a:t> </a:t>
            </a:r>
            <a:r>
              <a:rPr lang="en-US" dirty="0"/>
              <a:t>system of </a:t>
            </a:r>
            <a:r>
              <a:rPr lang="en-US" dirty="0">
                <a:solidFill>
                  <a:srgbClr val="0000FF"/>
                </a:solidFill>
              </a:rPr>
              <a:t>departments and agencies that carry out the work of the government</a:t>
            </a:r>
            <a:r>
              <a:rPr lang="en-US" dirty="0"/>
              <a:t>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Divided the empire into 4 provinces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Hired district officials who assessed taxes and imposed </a:t>
            </a:r>
            <a:br>
              <a:rPr lang="en-US" dirty="0"/>
            </a:br>
            <a:r>
              <a:rPr lang="en-US" dirty="0"/>
              <a:t>laws within these provinces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Taxed citizens heavily to </a:t>
            </a:r>
            <a:r>
              <a:rPr lang="en-US" dirty="0" smtClean="0"/>
              <a:t>raise </a:t>
            </a:r>
            <a:r>
              <a:rPr lang="en-US" dirty="0"/>
              <a:t>an army of 630,000 </a:t>
            </a:r>
            <a:r>
              <a:rPr lang="en-US" dirty="0" smtClean="0"/>
              <a:t>men </a:t>
            </a:r>
            <a:r>
              <a:rPr lang="en-US" dirty="0"/>
              <a:t>and 9,000 </a:t>
            </a:r>
            <a:r>
              <a:rPr lang="en-US" dirty="0" smtClean="0"/>
              <a:t>elephants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Kautilya</a:t>
            </a:r>
            <a:r>
              <a:rPr lang="en-US" dirty="0" smtClean="0"/>
              <a:t>- </a:t>
            </a:r>
            <a:r>
              <a:rPr lang="en-US" dirty="0" err="1" smtClean="0"/>
              <a:t>Maurya’s</a:t>
            </a:r>
            <a:r>
              <a:rPr lang="en-US" dirty="0" smtClean="0"/>
              <a:t> advisor, wrote </a:t>
            </a:r>
            <a:r>
              <a:rPr lang="en-US" dirty="0"/>
              <a:t>guidelines for rulers called </a:t>
            </a:r>
            <a:r>
              <a:rPr lang="en-US" i="1" dirty="0" err="1" smtClean="0">
                <a:solidFill>
                  <a:srgbClr val="FF0000"/>
                </a:solidFill>
              </a:rPr>
              <a:t>Arthasastra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which </a:t>
            </a:r>
            <a:r>
              <a:rPr lang="en-US" dirty="0" smtClean="0">
                <a:solidFill>
                  <a:srgbClr val="0000FF"/>
                </a:solidFill>
              </a:rPr>
              <a:t>outlined </a:t>
            </a:r>
            <a:r>
              <a:rPr lang="en-US" dirty="0">
                <a:solidFill>
                  <a:srgbClr val="0000FF"/>
                </a:solidFill>
              </a:rPr>
              <a:t>strict policies </a:t>
            </a:r>
            <a:r>
              <a:rPr lang="en-US" dirty="0"/>
              <a:t>designed to hold the vast territory together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>
                <a:solidFill>
                  <a:srgbClr val="0000FF"/>
                </a:solidFill>
              </a:rPr>
              <a:t>of spies, assassinations, secret police, and an elaborate </a:t>
            </a:r>
            <a:r>
              <a:rPr lang="en-US" dirty="0" smtClean="0">
                <a:solidFill>
                  <a:srgbClr val="0000FF"/>
                </a:solidFill>
              </a:rPr>
              <a:t>government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552" y="357951"/>
            <a:ext cx="2157584" cy="271855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24" y="4230710"/>
            <a:ext cx="3647960" cy="2503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18" y="1313645"/>
            <a:ext cx="1914632" cy="30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Empire Builders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Zoroastrianism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Decline</a:t>
            </a:r>
            <a:endParaRPr lang="en-US" dirty="0"/>
          </a:p>
        </p:txBody>
      </p:sp>
      <p:pic>
        <p:nvPicPr>
          <p:cNvPr id="4" name="Picture 4" descr="persia_shephe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7" y="1313646"/>
            <a:ext cx="3136006" cy="20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zarathu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4663" y="1030895"/>
            <a:ext cx="2339063" cy="32325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66" y="321973"/>
            <a:ext cx="2126087" cy="1721163"/>
          </a:xfrm>
          <a:prstGeom prst="rect">
            <a:avLst/>
          </a:prstGeom>
        </p:spPr>
      </p:pic>
      <p:pic>
        <p:nvPicPr>
          <p:cNvPr id="7" name="Picture 2" descr="http://4.bp.blogspot.com/_T-hKTxzrbus/TLDGuMCTTjI/AAAAAAAAAVg/TQwNoEUBrrA/s1600/300_kick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3" y="656823"/>
            <a:ext cx="3074764" cy="338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India: Asoka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35" y="1694210"/>
            <a:ext cx="2363329" cy="301945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094704"/>
            <a:ext cx="5756212" cy="52146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Asoka-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Mauryan</a:t>
            </a:r>
            <a:r>
              <a:rPr lang="en-US" dirty="0" smtClean="0">
                <a:solidFill>
                  <a:srgbClr val="0000FF"/>
                </a:solidFill>
              </a:rPr>
              <a:t> emperor, Chandragupta’s grandson; converted </a:t>
            </a:r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dirty="0" smtClean="0">
                <a:solidFill>
                  <a:srgbClr val="0000FF"/>
                </a:solidFill>
              </a:rPr>
              <a:t>Buddhism</a:t>
            </a:r>
            <a:r>
              <a:rPr lang="en-US" dirty="0" smtClean="0"/>
              <a:t>, </a:t>
            </a:r>
            <a:r>
              <a:rPr lang="en-US" dirty="0"/>
              <a:t>a religion that promoted </a:t>
            </a:r>
            <a:r>
              <a:rPr lang="en-US" dirty="0" smtClean="0"/>
              <a:t>peace, after a particularly violent conquest resulted in deaths of 100,000 soldiers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Known as humane and just ruler; </a:t>
            </a:r>
            <a:r>
              <a:rPr lang="en-US" dirty="0" smtClean="0">
                <a:solidFill>
                  <a:srgbClr val="0000FF"/>
                </a:solidFill>
              </a:rPr>
              <a:t>encouraged religious tolerance</a:t>
            </a:r>
            <a:r>
              <a:rPr lang="en-US" dirty="0"/>
              <a:t> </a:t>
            </a:r>
            <a:r>
              <a:rPr lang="en-US" dirty="0" smtClean="0"/>
              <a:t>and vegetarianism, limited Hindu animal sacrifices, and </a:t>
            </a:r>
            <a:r>
              <a:rPr lang="en-US" dirty="0" smtClean="0">
                <a:solidFill>
                  <a:srgbClr val="0000FF"/>
                </a:solidFill>
              </a:rPr>
              <a:t>spread Buddhism throughout Asia using missionaries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Built up the empire, including: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Rock Edicts- </a:t>
            </a:r>
            <a:r>
              <a:rPr lang="en-US" dirty="0" smtClean="0">
                <a:solidFill>
                  <a:srgbClr val="0000FF"/>
                </a:solidFill>
              </a:rPr>
              <a:t>stone pillars inscribed with his new policies and laws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Extensive </a:t>
            </a:r>
            <a:r>
              <a:rPr lang="en-US" dirty="0">
                <a:solidFill>
                  <a:srgbClr val="0000FF"/>
                </a:solidFill>
              </a:rPr>
              <a:t>road </a:t>
            </a:r>
            <a:r>
              <a:rPr lang="en-US" dirty="0" smtClean="0">
                <a:solidFill>
                  <a:srgbClr val="0000FF"/>
                </a:solidFill>
              </a:rPr>
              <a:t>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Constructed hospitals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Unfortunately, after Asoka’s death </a:t>
            </a:r>
            <a:r>
              <a:rPr lang="en-US" dirty="0">
                <a:solidFill>
                  <a:srgbClr val="0000FF"/>
                </a:solidFill>
              </a:rPr>
              <a:t>the empire crumbled due to lack of unification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0" y="3941070"/>
            <a:ext cx="1657350" cy="2762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10" y="5093595"/>
            <a:ext cx="2838450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8" y="1794927"/>
            <a:ext cx="3053754" cy="19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67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India: Gupta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428" y="1931831"/>
            <a:ext cx="6400800" cy="437752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Chandra Gupta </a:t>
            </a:r>
            <a:r>
              <a:rPr lang="en-US" dirty="0" smtClean="0"/>
              <a:t>I- took power in </a:t>
            </a:r>
            <a:r>
              <a:rPr lang="en-US" dirty="0" smtClean="0">
                <a:solidFill>
                  <a:srgbClr val="0000FF"/>
                </a:solidFill>
              </a:rPr>
              <a:t>320 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organized </a:t>
            </a:r>
            <a:r>
              <a:rPr lang="en-US" dirty="0">
                <a:solidFill>
                  <a:srgbClr val="0000FF"/>
                </a:solidFill>
              </a:rPr>
              <a:t>a </a:t>
            </a:r>
            <a:r>
              <a:rPr lang="en-US" dirty="0" smtClean="0">
                <a:solidFill>
                  <a:srgbClr val="0000FF"/>
                </a:solidFill>
              </a:rPr>
              <a:t>strong central </a:t>
            </a:r>
            <a:r>
              <a:rPr lang="en-US" dirty="0">
                <a:solidFill>
                  <a:srgbClr val="0000FF"/>
                </a:solidFill>
              </a:rPr>
              <a:t>government</a:t>
            </a:r>
            <a:r>
              <a:rPr lang="en-US" dirty="0"/>
              <a:t> and ensured peace and </a:t>
            </a:r>
            <a:r>
              <a:rPr lang="en-US" dirty="0" smtClean="0"/>
              <a:t>prosperity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Power </a:t>
            </a:r>
            <a:r>
              <a:rPr lang="en-US" dirty="0"/>
              <a:t>was left in the hands of individual leaders and city </a:t>
            </a:r>
            <a:r>
              <a:rPr lang="en-US" dirty="0" smtClean="0"/>
              <a:t>government officials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Trade flourished </a:t>
            </a:r>
            <a:r>
              <a:rPr lang="en-US" dirty="0" smtClean="0"/>
              <a:t>under the </a:t>
            </a:r>
            <a:r>
              <a:rPr lang="en-US" dirty="0" err="1" smtClean="0"/>
              <a:t>Guptas</a:t>
            </a:r>
            <a:r>
              <a:rPr lang="en-US" dirty="0" smtClean="0"/>
              <a:t>, bringing empire into contact with Asia and Middle Eastern kingdoms. Other </a:t>
            </a:r>
            <a:r>
              <a:rPr lang="en-US" dirty="0" smtClean="0">
                <a:solidFill>
                  <a:srgbClr val="FF0000"/>
                </a:solidFill>
              </a:rPr>
              <a:t>accomplishments of his empire include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Development of Hindu culture (art, music, literature, and architecture)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Astronomy</a:t>
            </a:r>
            <a:r>
              <a:rPr lang="en-US" dirty="0">
                <a:solidFill>
                  <a:srgbClr val="0000FF"/>
                </a:solidFill>
              </a:rPr>
              <a:t>, Mathematics &amp; Medicine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Created calendar based on the sun &amp; proved Earth was </a:t>
            </a:r>
            <a:r>
              <a:rPr lang="en-US" dirty="0" smtClean="0">
                <a:solidFill>
                  <a:srgbClr val="0000FF"/>
                </a:solidFill>
              </a:rPr>
              <a:t>round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Like many other empires, </a:t>
            </a:r>
            <a:r>
              <a:rPr lang="en-US" dirty="0" smtClean="0">
                <a:solidFill>
                  <a:srgbClr val="FF0000"/>
                </a:solidFill>
              </a:rPr>
              <a:t>Gupta’s descendants </a:t>
            </a:r>
            <a:r>
              <a:rPr lang="en-US" dirty="0" smtClean="0"/>
              <a:t>were unable to manage a large empire. </a:t>
            </a:r>
            <a:r>
              <a:rPr lang="en-US" dirty="0" smtClean="0">
                <a:solidFill>
                  <a:srgbClr val="0000FF"/>
                </a:solidFill>
              </a:rPr>
              <a:t>Civil </a:t>
            </a:r>
            <a:r>
              <a:rPr lang="en-US" dirty="0">
                <a:solidFill>
                  <a:srgbClr val="0000FF"/>
                </a:solidFill>
              </a:rPr>
              <a:t>wars, weak rulers, and invaders </a:t>
            </a:r>
            <a:r>
              <a:rPr lang="en-US" dirty="0" smtClean="0">
                <a:solidFill>
                  <a:srgbClr val="0000FF"/>
                </a:solidFill>
              </a:rPr>
              <a:t>also undermine stability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Fractures </a:t>
            </a:r>
            <a:r>
              <a:rPr lang="en-US" dirty="0"/>
              <a:t>back into the many kingdoms that existed before unification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No new empire seen in India for nearly 1000 </a:t>
            </a:r>
            <a:r>
              <a:rPr lang="en-US" dirty="0" smtClean="0">
                <a:solidFill>
                  <a:srgbClr val="0000FF"/>
                </a:solidFill>
              </a:rPr>
              <a:t>years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0" y="193116"/>
            <a:ext cx="2641768" cy="34774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11" y="4062645"/>
            <a:ext cx="3673844" cy="2375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20" y="978794"/>
            <a:ext cx="1876425" cy="26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7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China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2098"/>
            <a:ext cx="2509741" cy="2190750"/>
          </a:xfrm>
          <a:prstGeom prst="rect">
            <a:avLst/>
          </a:prstGeom>
        </p:spPr>
      </p:pic>
      <p:pic>
        <p:nvPicPr>
          <p:cNvPr id="5" name="Picture 5" descr="Image result for han Civil Service Examin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3"/>
          <a:stretch/>
        </p:blipFill>
        <p:spPr bwMode="auto">
          <a:xfrm>
            <a:off x="8229600" y="1329509"/>
            <a:ext cx="3483667" cy="22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udi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3118" y="482206"/>
            <a:ext cx="2230305" cy="354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68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85" y="1918952"/>
            <a:ext cx="6684135" cy="43904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Confucianism</a:t>
            </a:r>
            <a:r>
              <a:rPr lang="en-US" dirty="0" smtClean="0"/>
              <a:t>- developed in </a:t>
            </a:r>
            <a:r>
              <a:rPr lang="en-US" sz="2400" dirty="0" smtClean="0"/>
              <a:t>500 BCE.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Based on the life and teachings of Chinese philosopher </a:t>
            </a:r>
            <a:r>
              <a:rPr lang="en-US" sz="2400" dirty="0" smtClean="0">
                <a:solidFill>
                  <a:srgbClr val="0000FF"/>
                </a:solidFill>
              </a:rPr>
              <a:t>Confucius, </a:t>
            </a:r>
            <a:r>
              <a:rPr lang="en-US" dirty="0" smtClean="0"/>
              <a:t>followers seek to </a:t>
            </a:r>
            <a:r>
              <a:rPr lang="en-US" dirty="0"/>
              <a:t>r</a:t>
            </a:r>
            <a:r>
              <a:rPr lang="en-US" dirty="0" smtClean="0"/>
              <a:t>eform society </a:t>
            </a:r>
            <a:r>
              <a:rPr lang="en-US" dirty="0"/>
              <a:t>including </a:t>
            </a:r>
            <a:r>
              <a:rPr lang="en-US" dirty="0">
                <a:solidFill>
                  <a:srgbClr val="0000FF"/>
                </a:solidFill>
              </a:rPr>
              <a:t>social order of family and government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Daoism/Taoism: </a:t>
            </a:r>
            <a:r>
              <a:rPr lang="en-US" dirty="0"/>
              <a:t>established by </a:t>
            </a:r>
            <a:r>
              <a:rPr lang="en-US" dirty="0" smtClean="0"/>
              <a:t>Laozi</a:t>
            </a:r>
            <a:r>
              <a:rPr lang="en-US" dirty="0"/>
              <a:t>, addresses </a:t>
            </a:r>
            <a:r>
              <a:rPr lang="en-US" dirty="0" smtClean="0"/>
              <a:t>order, harmony, and balance between man and nature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Legalism</a:t>
            </a:r>
            <a:r>
              <a:rPr lang="en-US" dirty="0"/>
              <a:t>: </a:t>
            </a:r>
            <a:r>
              <a:rPr lang="en-US" dirty="0" smtClean="0"/>
              <a:t>does not focus on spirituality; instead, it </a:t>
            </a:r>
            <a:r>
              <a:rPr lang="en-US" dirty="0" smtClean="0">
                <a:solidFill>
                  <a:srgbClr val="0000FF"/>
                </a:solidFill>
              </a:rPr>
              <a:t>stressed reforming society through government order and stability.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Citizens need rules to force them to behave in a moral manner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Clear definitions of power and responsibility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Punishment </a:t>
            </a:r>
            <a:r>
              <a:rPr lang="en-US" dirty="0"/>
              <a:t>over R</a:t>
            </a:r>
            <a:r>
              <a:rPr lang="en-US" dirty="0" smtClean="0"/>
              <a:t>ewards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40273"/>
            <a:ext cx="1981200" cy="23050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20" y="3244596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91" y="3631842"/>
            <a:ext cx="2586240" cy="2644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19" y="699663"/>
            <a:ext cx="2300089" cy="18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26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Qin Dynasty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223492"/>
            <a:ext cx="5640303" cy="50858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Ruled by </a:t>
            </a:r>
            <a:r>
              <a:rPr lang="en-US" sz="2400" dirty="0" smtClean="0">
                <a:solidFill>
                  <a:srgbClr val="FF0000"/>
                </a:solidFill>
              </a:rPr>
              <a:t>Qin Shi </a:t>
            </a:r>
            <a:r>
              <a:rPr lang="en-US" sz="2400" dirty="0" err="1">
                <a:solidFill>
                  <a:srgbClr val="FF0000"/>
                </a:solidFill>
              </a:rPr>
              <a:t>Huangdi</a:t>
            </a:r>
            <a:r>
              <a:rPr lang="en-US" sz="2400" dirty="0"/>
              <a:t>, who </a:t>
            </a:r>
            <a:r>
              <a:rPr lang="en-US" sz="2400" dirty="0">
                <a:solidFill>
                  <a:srgbClr val="0000FF"/>
                </a:solidFill>
              </a:rPr>
              <a:t>used Legalist ideas to unify China through </a:t>
            </a:r>
            <a:r>
              <a:rPr lang="en-US" sz="2400" dirty="0" smtClean="0">
                <a:solidFill>
                  <a:srgbClr val="0000FF"/>
                </a:solidFill>
              </a:rPr>
              <a:t>autocracy.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000" dirty="0" smtClean="0"/>
              <a:t>Negative: Jailed</a:t>
            </a:r>
            <a:r>
              <a:rPr lang="en-US" altLang="en-US" sz="2000" dirty="0"/>
              <a:t>, tortured and killed all </a:t>
            </a:r>
            <a:r>
              <a:rPr lang="en-US" altLang="en-US" sz="2000" dirty="0" smtClean="0"/>
              <a:t>critics; burned </a:t>
            </a:r>
            <a:r>
              <a:rPr lang="en-US" altLang="en-US" sz="2000" dirty="0"/>
              <a:t>all books of Confucian thinkers or any critics of </a:t>
            </a:r>
            <a:r>
              <a:rPr lang="en-US" altLang="en-US" sz="2000" dirty="0" smtClean="0"/>
              <a:t>Legalism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000" dirty="0" smtClean="0"/>
              <a:t>Positive: </a:t>
            </a:r>
            <a:r>
              <a:rPr lang="en-US" altLang="en-US" sz="2000" dirty="0" smtClean="0">
                <a:solidFill>
                  <a:srgbClr val="0000FF"/>
                </a:solidFill>
              </a:rPr>
              <a:t>Built </a:t>
            </a:r>
            <a:r>
              <a:rPr lang="en-US" altLang="en-US" sz="2000" dirty="0">
                <a:solidFill>
                  <a:srgbClr val="0000FF"/>
                </a:solidFill>
              </a:rPr>
              <a:t>highways, set standards for law, currency, and weights, builds canals, expands </a:t>
            </a:r>
            <a:r>
              <a:rPr lang="en-US" altLang="en-US" sz="2000" dirty="0" smtClean="0">
                <a:solidFill>
                  <a:srgbClr val="0000FF"/>
                </a:solidFill>
              </a:rPr>
              <a:t>trade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Great Wall of </a:t>
            </a:r>
            <a:r>
              <a:rPr lang="en-US" sz="2400" dirty="0" smtClean="0">
                <a:solidFill>
                  <a:srgbClr val="FF0000"/>
                </a:solidFill>
              </a:rPr>
              <a:t>China- </a:t>
            </a:r>
            <a:r>
              <a:rPr lang="en-US" sz="2400" dirty="0" smtClean="0">
                <a:solidFill>
                  <a:srgbClr val="0000FF"/>
                </a:solidFill>
              </a:rPr>
              <a:t>built </a:t>
            </a:r>
            <a:r>
              <a:rPr lang="en-US" sz="2400" dirty="0">
                <a:solidFill>
                  <a:srgbClr val="0000FF"/>
                </a:solidFill>
              </a:rPr>
              <a:t>as a </a:t>
            </a:r>
            <a:r>
              <a:rPr lang="en-US" sz="2400" dirty="0" smtClean="0">
                <a:solidFill>
                  <a:srgbClr val="0000FF"/>
                </a:solidFill>
              </a:rPr>
              <a:t>barrier </a:t>
            </a:r>
            <a:r>
              <a:rPr lang="en-US" sz="2400" dirty="0">
                <a:solidFill>
                  <a:srgbClr val="0000FF"/>
                </a:solidFill>
              </a:rPr>
              <a:t>to keep out northern invaders</a:t>
            </a:r>
            <a:r>
              <a:rPr lang="en-US" sz="2400" dirty="0"/>
              <a:t>, </a:t>
            </a:r>
            <a:r>
              <a:rPr lang="en-US" sz="2400" dirty="0" smtClean="0"/>
              <a:t>viewed as symbol </a:t>
            </a:r>
            <a:r>
              <a:rPr lang="en-US" sz="2400" dirty="0"/>
              <a:t>of the strength of China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FF"/>
                </a:solidFill>
              </a:rPr>
              <a:t>Forced labor and high taxes </a:t>
            </a:r>
            <a:r>
              <a:rPr lang="en-US" altLang="en-US" sz="2400" dirty="0"/>
              <a:t>necessary for the wall’s construction </a:t>
            </a:r>
            <a:r>
              <a:rPr lang="en-US" altLang="en-US" sz="2400" dirty="0">
                <a:solidFill>
                  <a:srgbClr val="0000FF"/>
                </a:solidFill>
              </a:rPr>
              <a:t>made </a:t>
            </a:r>
            <a:r>
              <a:rPr lang="en-US" altLang="en-US" sz="2400" dirty="0" smtClean="0">
                <a:solidFill>
                  <a:srgbClr val="0000FF"/>
                </a:solidFill>
              </a:rPr>
              <a:t>Qin Shi </a:t>
            </a:r>
            <a:r>
              <a:rPr lang="en-US" altLang="en-US" sz="2400" dirty="0" err="1">
                <a:solidFill>
                  <a:srgbClr val="0000FF"/>
                </a:solidFill>
              </a:rPr>
              <a:t>Huangdi</a:t>
            </a:r>
            <a:r>
              <a:rPr lang="en-US" altLang="en-US" sz="2400" dirty="0">
                <a:solidFill>
                  <a:srgbClr val="0000FF"/>
                </a:solidFill>
              </a:rPr>
              <a:t> very unpopular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5" descr="greatwall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995" y="2084832"/>
            <a:ext cx="2839692" cy="24871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23" y="1689681"/>
            <a:ext cx="2509741" cy="2190750"/>
          </a:xfrm>
          <a:prstGeom prst="rect">
            <a:avLst/>
          </a:prstGeom>
        </p:spPr>
      </p:pic>
      <p:pic>
        <p:nvPicPr>
          <p:cNvPr id="7" name="Picture 5" descr="greatwall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-210" r="8615"/>
          <a:stretch/>
        </p:blipFill>
        <p:spPr>
          <a:xfrm>
            <a:off x="3221842" y="4043967"/>
            <a:ext cx="2662322" cy="265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Han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429" y="1989013"/>
            <a:ext cx="5782614" cy="44161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Liu Bang</a:t>
            </a:r>
            <a:r>
              <a:rPr lang="en-US" dirty="0"/>
              <a:t>: relied on </a:t>
            </a:r>
            <a:r>
              <a:rPr lang="en-US" dirty="0">
                <a:solidFill>
                  <a:srgbClr val="0000FF"/>
                </a:solidFill>
              </a:rPr>
              <a:t>Confucius policy rather than the harsh legalist ideals of Qin </a:t>
            </a:r>
            <a:r>
              <a:rPr lang="en-US" dirty="0" smtClean="0">
                <a:solidFill>
                  <a:srgbClr val="0000FF"/>
                </a:solidFill>
              </a:rPr>
              <a:t>dynasty</a:t>
            </a:r>
            <a:r>
              <a:rPr lang="en-US" dirty="0" smtClean="0"/>
              <a:t>,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Emperor </a:t>
            </a:r>
            <a:r>
              <a:rPr lang="en-US" dirty="0" err="1">
                <a:solidFill>
                  <a:srgbClr val="FF0000"/>
                </a:solidFill>
              </a:rPr>
              <a:t>Wudi</a:t>
            </a:r>
            <a:r>
              <a:rPr lang="en-US" dirty="0"/>
              <a:t>: </a:t>
            </a:r>
            <a:r>
              <a:rPr lang="en-US" dirty="0" smtClean="0"/>
              <a:t>longest serving emperor, considered to be most important; known as the Martial emperor because he </a:t>
            </a:r>
            <a:r>
              <a:rPr lang="en-US" dirty="0" smtClean="0">
                <a:solidFill>
                  <a:srgbClr val="0000FF"/>
                </a:solidFill>
              </a:rPr>
              <a:t>expanded empire through war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liminated Legalist policies and implemented policies based on Confucianism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Improved </a:t>
            </a:r>
            <a:r>
              <a:rPr lang="en-US" dirty="0"/>
              <a:t>canals and roads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Imposed a government monopoly (complete control of a product or business) on iron and </a:t>
            </a:r>
            <a:r>
              <a:rPr lang="en-US" dirty="0" smtClean="0"/>
              <a:t>salt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Unpopular political decisions will weaken the dynasty through internal conflicts</a:t>
            </a:r>
            <a:r>
              <a:rPr lang="en-US" dirty="0" smtClean="0"/>
              <a:t>, leading to the Han downfall in 9 C.E.</a:t>
            </a:r>
            <a:endParaRPr lang="en-US" dirty="0"/>
          </a:p>
        </p:txBody>
      </p:sp>
      <p:pic>
        <p:nvPicPr>
          <p:cNvPr id="5" name="Picture 6" descr="Han dynasty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6070" r="4222" b="1790"/>
          <a:stretch>
            <a:fillRect/>
          </a:stretch>
        </p:blipFill>
        <p:spPr>
          <a:xfrm>
            <a:off x="8701885" y="178738"/>
            <a:ext cx="3296449" cy="282203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33" y="337007"/>
            <a:ext cx="2828925" cy="1619250"/>
          </a:xfrm>
          <a:prstGeom prst="rect">
            <a:avLst/>
          </a:prstGeom>
        </p:spPr>
      </p:pic>
      <p:pic>
        <p:nvPicPr>
          <p:cNvPr id="7" name="Picture 5" descr="wudi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7116" y="2491310"/>
            <a:ext cx="2230305" cy="3542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746" y="3222934"/>
            <a:ext cx="27527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747" y="5195156"/>
            <a:ext cx="2752724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Accomplishments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5346" y="1571223"/>
            <a:ext cx="5154769" cy="4815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Civil Service- </a:t>
            </a:r>
            <a:r>
              <a:rPr lang="en-US" dirty="0"/>
              <a:t>Officials should win positions by </a:t>
            </a:r>
            <a:r>
              <a:rPr lang="en-US" dirty="0">
                <a:solidFill>
                  <a:srgbClr val="0000FF"/>
                </a:solidFill>
              </a:rPr>
              <a:t>merit rather than through family background</a:t>
            </a:r>
            <a:r>
              <a:rPr lang="en-US" dirty="0"/>
              <a:t>; to find those most qualified they set up a system of exams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Poor couldn’t afford it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Women were prohibited from taking 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Paper</a:t>
            </a:r>
            <a:r>
              <a:rPr lang="en-US" dirty="0"/>
              <a:t>, yokes, plow, wheelbarrow, improved iron tools, use of water power to grind </a:t>
            </a:r>
            <a:r>
              <a:rPr lang="en-US" dirty="0" smtClean="0"/>
              <a:t>grain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Agriculture </a:t>
            </a:r>
            <a:r>
              <a:rPr lang="en-US" dirty="0"/>
              <a:t>was considered the most important profession in China, but trade still thrived under Han rule.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Government monopolies produced silk which was traded as far west as Europe</a:t>
            </a:r>
          </a:p>
          <a:p>
            <a:endParaRPr lang="en-US" dirty="0" smtClean="0"/>
          </a:p>
          <a:p>
            <a:endParaRPr lang="en-US" b="1" dirty="0"/>
          </a:p>
        </p:txBody>
      </p:sp>
      <p:pic>
        <p:nvPicPr>
          <p:cNvPr id="5" name="Picture 2" descr="Image result for han society ch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9" y="4197030"/>
            <a:ext cx="3483667" cy="244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ancient china far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19" y="2552068"/>
            <a:ext cx="2459865" cy="29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 result for han Civil Service Examinati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3"/>
          <a:stretch/>
        </p:blipFill>
        <p:spPr bwMode="auto">
          <a:xfrm>
            <a:off x="199690" y="1690117"/>
            <a:ext cx="3483667" cy="22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49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The </a:t>
            </a:r>
            <a:r>
              <a:rPr lang="en-US" dirty="0" smtClean="0">
                <a:solidFill>
                  <a:srgbClr val="FF0000"/>
                </a:solidFill>
              </a:rPr>
              <a:t>Silk Road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003" y="1944709"/>
            <a:ext cx="6478073" cy="462351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Stability of Classical Civilizations allowed merchants and traders to safely travel between regions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Trade routes originated in China, where merchants sold silk </a:t>
            </a:r>
            <a:r>
              <a:rPr lang="en-US" dirty="0" smtClean="0"/>
              <a:t>during the height of the Han Dynasty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Networks </a:t>
            </a:r>
            <a:r>
              <a:rPr lang="en-US" dirty="0" smtClean="0">
                <a:solidFill>
                  <a:srgbClr val="0000FF"/>
                </a:solidFill>
              </a:rPr>
              <a:t>will eventually reach Greece &amp; Rome- </a:t>
            </a:r>
            <a:r>
              <a:rPr lang="en-US" dirty="0" smtClean="0"/>
              <a:t>over 4000 miles away!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pices, jade, and porcelain </a:t>
            </a:r>
            <a:r>
              <a:rPr lang="en-US" dirty="0" smtClean="0"/>
              <a:t>traded from the East (China) to the West (Europe)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Olive oil, wine, cloth </a:t>
            </a:r>
            <a:r>
              <a:rPr lang="en-US" dirty="0" smtClean="0"/>
              <a:t>traded from West (Europe) to East (China)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Positive: </a:t>
            </a:r>
            <a:r>
              <a:rPr lang="en-US" dirty="0" smtClean="0">
                <a:solidFill>
                  <a:srgbClr val="0000FF"/>
                </a:solidFill>
              </a:rPr>
              <a:t>Buddhism</a:t>
            </a:r>
            <a:r>
              <a:rPr lang="en-US" dirty="0" smtClean="0"/>
              <a:t> will spread through China, </a:t>
            </a:r>
            <a:r>
              <a:rPr lang="en-US" dirty="0" smtClean="0">
                <a:solidFill>
                  <a:srgbClr val="0000FF"/>
                </a:solidFill>
              </a:rPr>
              <a:t>Hinduism</a:t>
            </a:r>
            <a:r>
              <a:rPr lang="en-US" dirty="0" smtClean="0"/>
              <a:t> will spread through India, and </a:t>
            </a:r>
            <a:r>
              <a:rPr lang="en-US" dirty="0" smtClean="0">
                <a:solidFill>
                  <a:srgbClr val="0000FF"/>
                </a:solidFill>
              </a:rPr>
              <a:t>math concepts </a:t>
            </a:r>
            <a:r>
              <a:rPr lang="en-US" dirty="0" smtClean="0"/>
              <a:t>will spread through the Middle East along the Silk Road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>
                <a:solidFill>
                  <a:srgbClr val="0000FF"/>
                </a:solidFill>
              </a:rPr>
              <a:t>: Diseases</a:t>
            </a:r>
            <a:r>
              <a:rPr lang="en-US" dirty="0" smtClean="0"/>
              <a:t>, especially bubonic plague, will </a:t>
            </a:r>
            <a:r>
              <a:rPr lang="en-US" dirty="0" smtClean="0">
                <a:solidFill>
                  <a:srgbClr val="0000FF"/>
                </a:solidFill>
              </a:rPr>
              <a:t>spread from Asian origins to Europe</a:t>
            </a:r>
            <a:r>
              <a:rPr lang="en-US" dirty="0" smtClean="0"/>
              <a:t> through human contact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4" y="399245"/>
            <a:ext cx="3673441" cy="16855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39" y="2548205"/>
            <a:ext cx="2440815" cy="1998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17" y="3154952"/>
            <a:ext cx="1974629" cy="1919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70" y="4732851"/>
            <a:ext cx="2250047" cy="193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9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River valley Civilizations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743978" y="1961967"/>
            <a:ext cx="6078828" cy="41704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mpire-builders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expanded</a:t>
            </a:r>
            <a:r>
              <a:rPr lang="en-US" dirty="0" smtClean="0"/>
              <a:t> their territory, usually </a:t>
            </a:r>
            <a:r>
              <a:rPr lang="en-US" dirty="0" smtClean="0">
                <a:solidFill>
                  <a:srgbClr val="0000FF"/>
                </a:solidFill>
              </a:rPr>
              <a:t>by conquering neighboring groups of people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Empires were influenced by developments from </a:t>
            </a:r>
            <a:r>
              <a:rPr lang="en-US" dirty="0">
                <a:solidFill>
                  <a:srgbClr val="FF0000"/>
                </a:solidFill>
              </a:rPr>
              <a:t>river valley civilizations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Foundations for </a:t>
            </a:r>
            <a:r>
              <a:rPr lang="en-US" dirty="0" smtClean="0">
                <a:solidFill>
                  <a:srgbClr val="0000FF"/>
                </a:solidFill>
              </a:rPr>
              <a:t>centralized government</a:t>
            </a:r>
            <a:r>
              <a:rPr lang="en-US" dirty="0" smtClean="0"/>
              <a:t> </a:t>
            </a:r>
            <a:r>
              <a:rPr lang="en-US" dirty="0"/>
              <a:t>and organization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Monument-building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Written record-keeping </a:t>
            </a:r>
            <a:r>
              <a:rPr lang="en-US" dirty="0"/>
              <a:t>of legal codes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Social classes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Civilizations began reflecting more on </a:t>
            </a:r>
            <a:r>
              <a:rPr lang="en-US" dirty="0" smtClean="0">
                <a:solidFill>
                  <a:srgbClr val="FF0000"/>
                </a:solidFill>
              </a:rPr>
              <a:t>morality and the meaning of life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leading to emergence of religions and philosophical thought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Included contributions to art, literature, and science &amp; technology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8" y="1961967"/>
            <a:ext cx="2338734" cy="198136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9" y="4643839"/>
            <a:ext cx="2338734" cy="1898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34" y="3761168"/>
            <a:ext cx="2266950" cy="2781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22" y="178385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Persia: Empire Builders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5307" y="1944710"/>
            <a:ext cx="6545482" cy="4673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2000 BCE – 100 BCE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Cyrus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Great- </a:t>
            </a:r>
            <a:r>
              <a:rPr lang="en-US" dirty="0" smtClean="0"/>
              <a:t>first </a:t>
            </a:r>
            <a:r>
              <a:rPr lang="en-US" dirty="0"/>
              <a:t>emperor of </a:t>
            </a:r>
            <a:r>
              <a:rPr lang="en-US" dirty="0" smtClean="0"/>
              <a:t>Persia, </a:t>
            </a:r>
            <a:r>
              <a:rPr lang="en-US" dirty="0" smtClean="0">
                <a:solidFill>
                  <a:srgbClr val="0000FF"/>
                </a:solidFill>
              </a:rPr>
              <a:t>conquered </a:t>
            </a:r>
            <a:r>
              <a:rPr lang="en-US" dirty="0">
                <a:solidFill>
                  <a:srgbClr val="0000FF"/>
                </a:solidFill>
              </a:rPr>
              <a:t>the Ionian </a:t>
            </a:r>
            <a:r>
              <a:rPr lang="en-US" dirty="0" smtClean="0">
                <a:solidFill>
                  <a:srgbClr val="0000FF"/>
                </a:solidFill>
              </a:rPr>
              <a:t>Greeks</a:t>
            </a:r>
            <a:r>
              <a:rPr lang="en-US" dirty="0" smtClean="0"/>
              <a:t> and other surrounding territories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Cyrus </a:t>
            </a:r>
            <a:r>
              <a:rPr lang="en-US" dirty="0"/>
              <a:t>honored local religious </a:t>
            </a:r>
            <a:r>
              <a:rPr lang="en-US" dirty="0" smtClean="0"/>
              <a:t>customs, welcomed </a:t>
            </a:r>
            <a:r>
              <a:rPr lang="en-US" dirty="0"/>
              <a:t>Jews to return to </a:t>
            </a:r>
            <a:r>
              <a:rPr lang="en-US" dirty="0" smtClean="0"/>
              <a:t>Jerusalem, did not allow armies to loot, and was kind </a:t>
            </a:r>
            <a:r>
              <a:rPr lang="en-US" dirty="0"/>
              <a:t>toward conquered </a:t>
            </a:r>
            <a:r>
              <a:rPr lang="en-US" dirty="0" smtClean="0"/>
              <a:t>peoples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Empire stretched to Indus River in the east and Tigris-Euphrates in the west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Peak: circa 500 BCE</a:t>
            </a:r>
          </a:p>
        </p:txBody>
      </p:sp>
      <p:pic>
        <p:nvPicPr>
          <p:cNvPr id="7" name="Picture 4" descr="persia_shephe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7" y="3580328"/>
            <a:ext cx="4639613" cy="303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ariusIOfPer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20" y="585216"/>
            <a:ext cx="2166728" cy="282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62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Persia: Empire Builders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841679"/>
            <a:ext cx="5266815" cy="44676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Darius the </a:t>
            </a:r>
            <a:r>
              <a:rPr lang="en-US" dirty="0" smtClean="0">
                <a:solidFill>
                  <a:srgbClr val="FF0000"/>
                </a:solidFill>
              </a:rPr>
              <a:t>Great- </a:t>
            </a:r>
            <a:r>
              <a:rPr lang="en-US" dirty="0" smtClean="0">
                <a:solidFill>
                  <a:srgbClr val="0000FF"/>
                </a:solidFill>
              </a:rPr>
              <a:t>unified empire by building Persian Royal Road</a:t>
            </a:r>
            <a:r>
              <a:rPr lang="en-US" dirty="0" smtClean="0"/>
              <a:t>, a network of roads used for trade and communication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</a:t>
            </a:r>
            <a:r>
              <a:rPr lang="en-US" dirty="0" smtClean="0"/>
              <a:t>ivided </a:t>
            </a:r>
            <a:r>
              <a:rPr lang="en-US" dirty="0"/>
              <a:t>the </a:t>
            </a:r>
            <a:r>
              <a:rPr lang="en-US" dirty="0" smtClean="0"/>
              <a:t>empire </a:t>
            </a:r>
            <a:r>
              <a:rPr lang="en-US" dirty="0"/>
              <a:t>into </a:t>
            </a:r>
            <a:r>
              <a:rPr lang="en-US" dirty="0">
                <a:solidFill>
                  <a:srgbClr val="0000FF"/>
                </a:solidFill>
              </a:rPr>
              <a:t>different provinces, each with their own </a:t>
            </a:r>
            <a:r>
              <a:rPr lang="en-US" dirty="0" smtClean="0">
                <a:solidFill>
                  <a:srgbClr val="0000FF"/>
                </a:solidFill>
              </a:rPr>
              <a:t>laws, that collected taxes paid to the empire.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Introduced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standard units of measurement </a:t>
            </a:r>
            <a:r>
              <a:rPr lang="en-US" dirty="0" smtClean="0"/>
              <a:t>and weight, </a:t>
            </a:r>
            <a:r>
              <a:rPr lang="en-US" dirty="0" smtClean="0">
                <a:solidFill>
                  <a:srgbClr val="0000FF"/>
                </a:solidFill>
              </a:rPr>
              <a:t>minted coins </a:t>
            </a:r>
            <a:r>
              <a:rPr lang="en-US" dirty="0" smtClean="0"/>
              <a:t>to increase the value of trade, and established a </a:t>
            </a:r>
            <a:r>
              <a:rPr lang="en-US" dirty="0" smtClean="0">
                <a:solidFill>
                  <a:srgbClr val="0000FF"/>
                </a:solidFill>
              </a:rPr>
              <a:t>post office and mail-carriers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90" y="1911096"/>
            <a:ext cx="2990850" cy="1926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90" y="4095482"/>
            <a:ext cx="3028950" cy="2213878"/>
          </a:xfrm>
          <a:prstGeom prst="rect">
            <a:avLst/>
          </a:prstGeom>
        </p:spPr>
      </p:pic>
      <p:pic>
        <p:nvPicPr>
          <p:cNvPr id="8" name="Picture 5" descr="cyrus-the-great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6" y="2446985"/>
            <a:ext cx="2474685" cy="318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2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Persia: Decline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1099" y="721216"/>
            <a:ext cx="5782613" cy="558814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/>
              <a:t>Ionian Greeks rebelled against Persia to gain </a:t>
            </a:r>
            <a:r>
              <a:rPr lang="en-US" altLang="en-US" dirty="0" smtClean="0"/>
              <a:t>independence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000" dirty="0" smtClean="0"/>
              <a:t>Athens </a:t>
            </a:r>
            <a:r>
              <a:rPr lang="en-US" altLang="en-US" sz="2000" dirty="0"/>
              <a:t>helped the Ionian Greeks by sending aid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/>
              <a:t>Persia stopped the Ionian </a:t>
            </a:r>
            <a:r>
              <a:rPr lang="en-US" altLang="en-US" dirty="0" smtClean="0"/>
              <a:t>rebels, </a:t>
            </a:r>
            <a:r>
              <a:rPr lang="en-US" altLang="en-US" dirty="0"/>
              <a:t>and wanted revenge on Athens for interfering with </a:t>
            </a:r>
            <a:r>
              <a:rPr lang="en-US" altLang="en-US" dirty="0" smtClean="0"/>
              <a:t>their </a:t>
            </a:r>
            <a:r>
              <a:rPr lang="en-US" altLang="en-US" dirty="0"/>
              <a:t>business </a:t>
            </a:r>
            <a:r>
              <a:rPr lang="en-US" altLang="en-US" dirty="0" smtClean="0"/>
              <a:t>(First Persian War)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Xerxes I- </a:t>
            </a:r>
            <a:r>
              <a:rPr lang="en-US" dirty="0" smtClean="0"/>
              <a:t>Darius’ son, </a:t>
            </a:r>
            <a:r>
              <a:rPr lang="en-US" dirty="0" smtClean="0">
                <a:solidFill>
                  <a:srgbClr val="0000FF"/>
                </a:solidFill>
              </a:rPr>
              <a:t>launched military campaigns to invade Greece </a:t>
            </a:r>
            <a:r>
              <a:rPr lang="en-US" dirty="0" smtClean="0"/>
              <a:t>in an attempt to conquer and expand the Persian empire.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Xerxes’ </a:t>
            </a:r>
            <a:r>
              <a:rPr lang="en-US" dirty="0" smtClean="0">
                <a:solidFill>
                  <a:srgbClr val="0000FF"/>
                </a:solidFill>
              </a:rPr>
              <a:t>descendants find it difficult to maintain a huge empire</a:t>
            </a:r>
            <a:r>
              <a:rPr lang="en-US" dirty="0" smtClean="0"/>
              <a:t>; they begin to raise the taxes paid to them by the provinces, </a:t>
            </a:r>
            <a:r>
              <a:rPr lang="en-US" dirty="0" smtClean="0">
                <a:solidFill>
                  <a:srgbClr val="0000FF"/>
                </a:solidFill>
              </a:rPr>
              <a:t>leading to more rebellions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Darius III- </a:t>
            </a:r>
            <a:r>
              <a:rPr lang="en-US" dirty="0" smtClean="0">
                <a:solidFill>
                  <a:srgbClr val="0000FF"/>
                </a:solidFill>
              </a:rPr>
              <a:t>defeated by Alexander the Great in Gaugamela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00FF"/>
                </a:solidFill>
              </a:rPr>
              <a:t>Persia is absorbed into the Greek Empire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2" descr="http://4.bp.blogspot.com/_T-hKTxzrbus/TLDGuMCTTjI/AAAAAAAAAVg/TQwNoEUBrrA/s1600/300_kick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6" y="1892612"/>
            <a:ext cx="2501463" cy="199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theskippyreview.files.wordpress.com/2010/07/1xerxesesp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4" y="4095482"/>
            <a:ext cx="2501463" cy="247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9" y="2975020"/>
            <a:ext cx="2501462" cy="2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 descr="http://art103fall2009.pbworks.com/f/minoan-bull-rider%5B2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537"/>
            <a:ext cx="3102292" cy="190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4104" y="2373404"/>
            <a:ext cx="3903057" cy="195389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30" y="490000"/>
            <a:ext cx="2362670" cy="2472141"/>
          </a:xfrm>
          <a:prstGeom prst="rect">
            <a:avLst/>
          </a:prstGeom>
        </p:spPr>
      </p:pic>
      <p:pic>
        <p:nvPicPr>
          <p:cNvPr id="12" name="Picture 8" descr="http://lettersfromtheporch.files.wordpress.com/2010/12/alexander-the-great-mosaic-alexandros-gianni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3429" r="4678" b="5144"/>
          <a:stretch>
            <a:fillRect/>
          </a:stretch>
        </p:blipFill>
        <p:spPr bwMode="auto">
          <a:xfrm>
            <a:off x="9099122" y="490000"/>
            <a:ext cx="2611574" cy="366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7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88248"/>
            <a:ext cx="9720072" cy="1114795"/>
          </a:xfrm>
        </p:spPr>
        <p:txBody>
          <a:bodyPr/>
          <a:lstStyle/>
          <a:p>
            <a:r>
              <a:rPr lang="en-US" dirty="0" smtClean="0"/>
              <a:t>Ancient Greece: Early Greek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86" y="1906073"/>
            <a:ext cx="6851560" cy="44032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Minoans</a:t>
            </a:r>
            <a:r>
              <a:rPr lang="en-US" dirty="0"/>
              <a:t>- lived on the island of </a:t>
            </a:r>
            <a:r>
              <a:rPr lang="en-US" dirty="0">
                <a:solidFill>
                  <a:srgbClr val="0000FF"/>
                </a:solidFill>
              </a:rPr>
              <a:t>Crete</a:t>
            </a:r>
            <a:r>
              <a:rPr lang="en-US" dirty="0"/>
              <a:t> &amp; </a:t>
            </a:r>
            <a:r>
              <a:rPr lang="en-US" dirty="0">
                <a:solidFill>
                  <a:srgbClr val="0000FF"/>
                </a:solidFill>
              </a:rPr>
              <a:t>traded in Mediterranean</a:t>
            </a:r>
            <a:r>
              <a:rPr lang="en-US" dirty="0"/>
              <a:t> </a:t>
            </a:r>
            <a:r>
              <a:rPr lang="en-US" dirty="0" smtClean="0"/>
              <a:t>region, flourished </a:t>
            </a:r>
            <a:r>
              <a:rPr lang="en-US" dirty="0"/>
              <a:t>from </a:t>
            </a:r>
            <a:r>
              <a:rPr lang="en-US" dirty="0">
                <a:solidFill>
                  <a:srgbClr val="0000FF"/>
                </a:solidFill>
              </a:rPr>
              <a:t>3000-1100 </a:t>
            </a:r>
            <a:r>
              <a:rPr lang="en-US" dirty="0" smtClean="0">
                <a:solidFill>
                  <a:srgbClr val="0000FF"/>
                </a:solidFill>
              </a:rPr>
              <a:t>BCE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Frescoes show scenes of Minoan life and </a:t>
            </a:r>
            <a:r>
              <a:rPr lang="en-US" dirty="0" smtClean="0"/>
              <a:t>religion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Mycenaeans</a:t>
            </a:r>
            <a:r>
              <a:rPr lang="en-US" dirty="0" smtClean="0"/>
              <a:t>- founded when </a:t>
            </a:r>
            <a:r>
              <a:rPr lang="en-US" dirty="0" smtClean="0">
                <a:solidFill>
                  <a:srgbClr val="0000FF"/>
                </a:solidFill>
              </a:rPr>
              <a:t>Indo-Europeans from central Asia intermarried with native Hellenes </a:t>
            </a:r>
            <a:r>
              <a:rPr lang="en-US" dirty="0" smtClean="0"/>
              <a:t>on mainland Greece;</a:t>
            </a:r>
            <a:r>
              <a:rPr lang="en-US" dirty="0"/>
              <a:t> Flourished </a:t>
            </a:r>
            <a:r>
              <a:rPr lang="en-US" dirty="0">
                <a:solidFill>
                  <a:srgbClr val="0000FF"/>
                </a:solidFill>
              </a:rPr>
              <a:t>1900 - 1100 </a:t>
            </a:r>
            <a:r>
              <a:rPr lang="en-US" dirty="0" smtClean="0">
                <a:solidFill>
                  <a:srgbClr val="0000FF"/>
                </a:solidFill>
              </a:rPr>
              <a:t>BCE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Adopted Minoan </a:t>
            </a:r>
            <a:r>
              <a:rPr lang="en-US" dirty="0" smtClean="0"/>
              <a:t>customs, said </a:t>
            </a:r>
            <a:r>
              <a:rPr lang="en-US" dirty="0"/>
              <a:t>to have </a:t>
            </a:r>
            <a:r>
              <a:rPr lang="en-US" dirty="0">
                <a:solidFill>
                  <a:srgbClr val="0000FF"/>
                </a:solidFill>
              </a:rPr>
              <a:t>fought in legendary Trojan </a:t>
            </a:r>
            <a:r>
              <a:rPr lang="en-US" dirty="0" smtClean="0">
                <a:solidFill>
                  <a:srgbClr val="0000FF"/>
                </a:solidFill>
              </a:rPr>
              <a:t>War, setting </a:t>
            </a:r>
            <a:r>
              <a:rPr lang="en-US" dirty="0">
                <a:solidFill>
                  <a:srgbClr val="0000FF"/>
                </a:solidFill>
              </a:rPr>
              <a:t>of Greek Myths &amp; Homer’s epics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Dorians</a:t>
            </a:r>
            <a:r>
              <a:rPr lang="en-US" dirty="0"/>
              <a:t>- </a:t>
            </a:r>
            <a:r>
              <a:rPr lang="en-US" dirty="0">
                <a:solidFill>
                  <a:srgbClr val="0000FF"/>
                </a:solidFill>
              </a:rPr>
              <a:t>Move into Greece </a:t>
            </a:r>
            <a:r>
              <a:rPr lang="en-US" dirty="0" smtClean="0">
                <a:solidFill>
                  <a:srgbClr val="0000FF"/>
                </a:solidFill>
              </a:rPr>
              <a:t>from </a:t>
            </a: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0000FF"/>
                </a:solidFill>
              </a:rPr>
              <a:t>north</a:t>
            </a:r>
            <a:r>
              <a:rPr lang="en-US" dirty="0" smtClean="0"/>
              <a:t>; </a:t>
            </a:r>
            <a:r>
              <a:rPr lang="en-US" dirty="0" err="1" smtClean="0"/>
              <a:t>Mycenaeans</a:t>
            </a:r>
            <a:r>
              <a:rPr lang="en-US" dirty="0" smtClean="0"/>
              <a:t> </a:t>
            </a:r>
            <a:r>
              <a:rPr lang="en-US" dirty="0"/>
              <a:t>weakened by </a:t>
            </a:r>
            <a:r>
              <a:rPr lang="en-US" dirty="0" smtClean="0"/>
              <a:t>infighting, defeated by Dorians using iron </a:t>
            </a:r>
            <a:r>
              <a:rPr lang="en-US" dirty="0"/>
              <a:t>weapons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Dorian period known </a:t>
            </a:r>
            <a:r>
              <a:rPr lang="en-US" dirty="0" smtClean="0">
                <a:solidFill>
                  <a:srgbClr val="0000FF"/>
                </a:solidFill>
              </a:rPr>
              <a:t>as “Dark Ages” </a:t>
            </a:r>
            <a:r>
              <a:rPr lang="en-US" dirty="0" smtClean="0"/>
              <a:t>in Greece, </a:t>
            </a:r>
            <a:r>
              <a:rPr lang="en-US" dirty="0"/>
              <a:t>last from about </a:t>
            </a:r>
            <a:r>
              <a:rPr lang="en-US" dirty="0" smtClean="0">
                <a:solidFill>
                  <a:srgbClr val="0000FF"/>
                </a:solidFill>
              </a:rPr>
              <a:t>1100-800 BCE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3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9052" y="4400283"/>
            <a:ext cx="4069724" cy="2258094"/>
          </a:xfrm>
          <a:prstGeom prst="rect">
            <a:avLst/>
          </a:prstGeom>
          <a:noFill/>
        </p:spPr>
      </p:pic>
      <p:pic>
        <p:nvPicPr>
          <p:cNvPr id="6" name="Content Placeholder 5" descr="http://art103fall2009.pbworks.com/f/1254772322/Map%2Bof%2Bthe%2BMycenaean%2BWorl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22" y="2253803"/>
            <a:ext cx="2745368" cy="194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art103fall2009.pbworks.com/f/minoan-bull-rider%5B2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75" y="168112"/>
            <a:ext cx="3102292" cy="190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20216</TotalTime>
  <Words>3176</Words>
  <Application>Microsoft Office PowerPoint</Application>
  <PresentationFormat>Widescreen</PresentationFormat>
  <Paragraphs>249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Tw Cen MT</vt:lpstr>
      <vt:lpstr>Tw Cen MT Condensed</vt:lpstr>
      <vt:lpstr>Wingdings</vt:lpstr>
      <vt:lpstr>Wingdings 3</vt:lpstr>
      <vt:lpstr>Integral</vt:lpstr>
      <vt:lpstr>Classical Civilizations</vt:lpstr>
      <vt:lpstr>Cornell note-taking method</vt:lpstr>
      <vt:lpstr>Persia</vt:lpstr>
      <vt:lpstr>Influence of River valley Civilizations</vt:lpstr>
      <vt:lpstr>Persia: Empire Builders</vt:lpstr>
      <vt:lpstr>Persia: Empire Builders</vt:lpstr>
      <vt:lpstr>Persia: Decline</vt:lpstr>
      <vt:lpstr>Ancient Greece</vt:lpstr>
      <vt:lpstr>Ancient Greece: Early Greek Empires</vt:lpstr>
      <vt:lpstr>Ancient Greece: This is Sparta</vt:lpstr>
      <vt:lpstr>Ancient Greece: Building the Empire</vt:lpstr>
      <vt:lpstr>Ancient Greece: Hellenic vs. Hellenistic</vt:lpstr>
      <vt:lpstr>Ancient Greece: Alexander the Great</vt:lpstr>
      <vt:lpstr>Ancient Greece: Decline of the Empire</vt:lpstr>
      <vt:lpstr>Rome</vt:lpstr>
      <vt:lpstr>Rome: Early Empire</vt:lpstr>
      <vt:lpstr>Rome: The republic</vt:lpstr>
      <vt:lpstr>Rome: the Republic</vt:lpstr>
      <vt:lpstr>Rome: Punic Wars</vt:lpstr>
      <vt:lpstr>Rome: Maintaining the republic</vt:lpstr>
      <vt:lpstr>Rome: Civil war</vt:lpstr>
      <vt:lpstr>Rome: Hail Caesar</vt:lpstr>
      <vt:lpstr>Rome: Decline of the empire</vt:lpstr>
      <vt:lpstr>Rome: Birth of Christianity</vt:lpstr>
      <vt:lpstr>Rome: Birth of Christianity</vt:lpstr>
      <vt:lpstr>Rome: Decline of the Empire</vt:lpstr>
      <vt:lpstr>India</vt:lpstr>
      <vt:lpstr>India: Caste System</vt:lpstr>
      <vt:lpstr>India: Mauryan Empire</vt:lpstr>
      <vt:lpstr>India: Asoka</vt:lpstr>
      <vt:lpstr>India: Gupta Empire</vt:lpstr>
      <vt:lpstr>Ancient China</vt:lpstr>
      <vt:lpstr>China: Philosophy</vt:lpstr>
      <vt:lpstr>China: Qin Dynasty</vt:lpstr>
      <vt:lpstr>China: Han Dynasty</vt:lpstr>
      <vt:lpstr>China: Accomplishments</vt:lpstr>
      <vt:lpstr>China: The Silk Road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Civilizations</dc:title>
  <dc:creator>Aguilar, Ana</dc:creator>
  <cp:lastModifiedBy>Aguilar, Ana</cp:lastModifiedBy>
  <cp:revision>142</cp:revision>
  <dcterms:created xsi:type="dcterms:W3CDTF">2017-01-23T02:10:24Z</dcterms:created>
  <dcterms:modified xsi:type="dcterms:W3CDTF">2019-01-23T17:32:24Z</dcterms:modified>
</cp:coreProperties>
</file>