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6" r:id="rId4"/>
    <p:sldId id="277" r:id="rId5"/>
    <p:sldId id="267" r:id="rId6"/>
    <p:sldId id="268" r:id="rId7"/>
    <p:sldId id="281" r:id="rId8"/>
    <p:sldId id="257" r:id="rId9"/>
    <p:sldId id="273" r:id="rId10"/>
    <p:sldId id="258" r:id="rId11"/>
    <p:sldId id="274" r:id="rId12"/>
    <p:sldId id="275" r:id="rId13"/>
    <p:sldId id="260" r:id="rId14"/>
    <p:sldId id="272" r:id="rId15"/>
    <p:sldId id="271" r:id="rId16"/>
    <p:sldId id="279" r:id="rId17"/>
    <p:sldId id="280" r:id="rId18"/>
    <p:sldId id="265" r:id="rId19"/>
    <p:sldId id="276" r:id="rId20"/>
    <p:sldId id="262" r:id="rId21"/>
    <p:sldId id="263" r:id="rId22"/>
    <p:sldId id="264" r:id="rId23"/>
    <p:sldId id="278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 &amp; Cooperation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Cooperation </a:t>
            </a:r>
            <a:r>
              <a:rPr lang="en-US" dirty="0" smtClean="0"/>
              <a:t>Organizations</a:t>
            </a:r>
          </a:p>
          <a:p>
            <a:r>
              <a:rPr lang="en-US" dirty="0" smtClean="0"/>
              <a:t>International Conflicts</a:t>
            </a:r>
          </a:p>
          <a:p>
            <a:r>
              <a:rPr lang="en-US" dirty="0" smtClean="0"/>
              <a:t>Genocide</a:t>
            </a:r>
            <a:endParaRPr lang="en-US" dirty="0"/>
          </a:p>
        </p:txBody>
      </p:sp>
      <p:pic>
        <p:nvPicPr>
          <p:cNvPr id="4" name="Content Placeholder 4" descr="Macintosh HD:private:var:folders:pf:c9sfpqw16p96dfdrt6hjd80c0000gn:T:TemporaryItems:z15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4" y="294668"/>
            <a:ext cx="2253893" cy="140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64815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53" y="561980"/>
            <a:ext cx="2366747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1504"/>
            <a:ext cx="2895600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79" y="2305055"/>
            <a:ext cx="3792091" cy="20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</a:t>
            </a:r>
            <a:r>
              <a:rPr lang="en-US" dirty="0" smtClean="0"/>
              <a:t>, 1914-1918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0304" y="1828800"/>
            <a:ext cx="7624293" cy="486821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By 1900, Scramble for Africa had reached high point, but </a:t>
            </a:r>
            <a:r>
              <a:rPr lang="en-US" dirty="0" smtClean="0">
                <a:solidFill>
                  <a:srgbClr val="FF0000"/>
                </a:solidFill>
              </a:rPr>
              <a:t>Germany</a:t>
            </a:r>
            <a:r>
              <a:rPr lang="en-US" dirty="0" smtClean="0"/>
              <a:t> invested too little too late into colonies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>
                <a:solidFill>
                  <a:srgbClr val="0000FF"/>
                </a:solidFill>
              </a:rPr>
              <a:t>only </a:t>
            </a:r>
            <a:r>
              <a:rPr lang="en-GB" dirty="0" smtClean="0">
                <a:solidFill>
                  <a:srgbClr val="0000FF"/>
                </a:solidFill>
              </a:rPr>
              <a:t>controlled </a:t>
            </a:r>
            <a:r>
              <a:rPr lang="en-GB" dirty="0">
                <a:solidFill>
                  <a:srgbClr val="0000FF"/>
                </a:solidFill>
              </a:rPr>
              <a:t>small areas of Africa</a:t>
            </a:r>
            <a:r>
              <a:rPr lang="en-GB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Kaiser Wilhelm II- King of Germany, </a:t>
            </a:r>
            <a:r>
              <a:rPr lang="en-GB" dirty="0" smtClean="0">
                <a:solidFill>
                  <a:srgbClr val="0000FF"/>
                </a:solidFill>
              </a:rPr>
              <a:t>resentful of European imperial successes, especially of British colonies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Nationalism</a:t>
            </a:r>
            <a:r>
              <a:rPr lang="en-US" dirty="0" smtClean="0"/>
              <a:t>- being </a:t>
            </a:r>
            <a:r>
              <a:rPr lang="en-US" dirty="0"/>
              <a:t>a strong </a:t>
            </a:r>
            <a:r>
              <a:rPr lang="en-US" dirty="0">
                <a:solidFill>
                  <a:srgbClr val="0000FF"/>
                </a:solidFill>
              </a:rPr>
              <a:t>supporter of the rights and interests of one's country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</a:t>
            </a:r>
            <a:r>
              <a:rPr lang="en-US" dirty="0" smtClean="0"/>
              <a:t>ationalism </a:t>
            </a:r>
            <a:r>
              <a:rPr lang="en-US" dirty="0" smtClean="0">
                <a:solidFill>
                  <a:srgbClr val="0000FF"/>
                </a:solidFill>
              </a:rPr>
              <a:t>led to re-unification </a:t>
            </a:r>
            <a:r>
              <a:rPr lang="en-US" dirty="0">
                <a:solidFill>
                  <a:srgbClr val="0000FF"/>
                </a:solidFill>
              </a:rPr>
              <a:t>of </a:t>
            </a:r>
            <a:r>
              <a:rPr lang="en-US" dirty="0" smtClean="0">
                <a:solidFill>
                  <a:srgbClr val="0000FF"/>
                </a:solidFill>
              </a:rPr>
              <a:t>German monarchy </a:t>
            </a:r>
            <a:r>
              <a:rPr lang="en-US" dirty="0"/>
              <a:t>in 1871. France was angry </a:t>
            </a:r>
            <a:r>
              <a:rPr lang="en-US" dirty="0" smtClean="0"/>
              <a:t>because Germany received portions of French territory at this time.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Large </a:t>
            </a:r>
            <a:r>
              <a:rPr lang="en-US" dirty="0"/>
              <a:t>areas of both </a:t>
            </a:r>
            <a:r>
              <a:rPr lang="en-US" dirty="0">
                <a:solidFill>
                  <a:srgbClr val="0000FF"/>
                </a:solidFill>
              </a:rPr>
              <a:t>Austria-Hungary and Serbia were home to differing nationalist groups</a:t>
            </a:r>
            <a:r>
              <a:rPr lang="en-US" dirty="0"/>
              <a:t>, all of whom </a:t>
            </a:r>
            <a:r>
              <a:rPr lang="en-US" dirty="0">
                <a:solidFill>
                  <a:srgbClr val="0000FF"/>
                </a:solidFill>
              </a:rPr>
              <a:t>wanted freedom from the </a:t>
            </a:r>
            <a:r>
              <a:rPr lang="en-US" dirty="0" smtClean="0">
                <a:solidFill>
                  <a:srgbClr val="0000FF"/>
                </a:solidFill>
              </a:rPr>
              <a:t>state governments</a:t>
            </a:r>
            <a:r>
              <a:rPr lang="en-US" dirty="0" smtClean="0"/>
              <a:t> </a:t>
            </a:r>
            <a:r>
              <a:rPr lang="en-US" dirty="0"/>
              <a:t>in which they lived.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Alliance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00FF"/>
                </a:solidFill>
              </a:rPr>
              <a:t>agreement </a:t>
            </a:r>
            <a:r>
              <a:rPr lang="en-US" dirty="0">
                <a:solidFill>
                  <a:srgbClr val="0000FF"/>
                </a:solidFill>
              </a:rPr>
              <a:t>made between two or more countries to give each other help</a:t>
            </a:r>
            <a:r>
              <a:rPr lang="en-US" dirty="0"/>
              <a:t> if it is needed</a:t>
            </a:r>
            <a:r>
              <a:rPr lang="en-US" dirty="0" smtClean="0"/>
              <a:t>. </a:t>
            </a:r>
            <a:r>
              <a:rPr lang="en-US" dirty="0"/>
              <a:t>A</a:t>
            </a:r>
            <a:r>
              <a:rPr lang="en-US" dirty="0" smtClean="0"/>
              <a:t>lliances </a:t>
            </a:r>
            <a:r>
              <a:rPr lang="en-US" dirty="0"/>
              <a:t>had been signed by </a:t>
            </a:r>
            <a:r>
              <a:rPr lang="en-US" dirty="0" smtClean="0"/>
              <a:t>European countries between1879 </a:t>
            </a:r>
            <a:r>
              <a:rPr lang="en-US" dirty="0"/>
              <a:t>and 1914.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Some </a:t>
            </a:r>
            <a:r>
              <a:rPr lang="en-US" dirty="0">
                <a:solidFill>
                  <a:srgbClr val="0000FF"/>
                </a:solidFill>
              </a:rPr>
              <a:t>countries had no option but to declare war if one of their allies declared war first</a:t>
            </a:r>
            <a:r>
              <a:rPr lang="en-US" dirty="0" smtClean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49" y="265201"/>
            <a:ext cx="2705100" cy="214314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17" y="3433916"/>
            <a:ext cx="3818631" cy="3166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11" y="69046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I, 1914-1918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2567" y="1648496"/>
            <a:ext cx="6766301" cy="48939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June 28, 1914- </a:t>
            </a:r>
            <a:r>
              <a:rPr lang="en-US" dirty="0">
                <a:solidFill>
                  <a:srgbClr val="0000FF"/>
                </a:solidFill>
              </a:rPr>
              <a:t>Franz Ferdinand</a:t>
            </a:r>
            <a:r>
              <a:rPr lang="en-US" dirty="0"/>
              <a:t>, Archduke of Austria-Hungary, Germany’s ally, </a:t>
            </a:r>
            <a:r>
              <a:rPr lang="en-US" dirty="0">
                <a:solidFill>
                  <a:srgbClr val="0000FF"/>
                </a:solidFill>
              </a:rPr>
              <a:t>is assassinated by a Serbian nationalist</a:t>
            </a:r>
            <a:r>
              <a:rPr lang="en-US" dirty="0"/>
              <a:t> in Sarajevo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Serbia refused to turn the assassin to German authorities, Germany declares war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Russia is allied with Serbia, fights German aggression, which leads to trench warfare in French battlegrounds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Britain is allied with France and Russia, declares war in August 1914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U.S. enters WWI in 1917 after Germans sink Lusitania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Balkanization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process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fragmentation or division of a region or state into smaller regions </a:t>
            </a:r>
            <a:r>
              <a:rPr lang="en-US" dirty="0"/>
              <a:t>or states </a:t>
            </a:r>
            <a:r>
              <a:rPr lang="en-US" dirty="0">
                <a:solidFill>
                  <a:srgbClr val="0000FF"/>
                </a:solidFill>
              </a:rPr>
              <a:t>that are often hostile or uncooperative with one </a:t>
            </a:r>
            <a:r>
              <a:rPr lang="en-US" dirty="0" smtClean="0">
                <a:solidFill>
                  <a:srgbClr val="0000FF"/>
                </a:solidFill>
              </a:rPr>
              <a:t>another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Empires allied with Germany are broken up after war ends </a:t>
            </a:r>
            <a:r>
              <a:rPr lang="en-US" dirty="0" smtClean="0"/>
              <a:t>on November 11, 1918- Veteran’s Day (U.S.), Remembrance Day (U.K.)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Tensions between nations and German pride will lead directly to WWII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" y="1793562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33" y="1872990"/>
            <a:ext cx="1550573" cy="1811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1" y="3881851"/>
            <a:ext cx="3492362" cy="25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Noodle!!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9" y="1974575"/>
            <a:ext cx="5477703" cy="4162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45" y="1978060"/>
            <a:ext cx="5435464" cy="41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claims to Palestine, 1945-????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487" y="1906073"/>
            <a:ext cx="5629748" cy="44032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Palestine</a:t>
            </a:r>
            <a:r>
              <a:rPr lang="en-US" sz="2400" dirty="0"/>
              <a:t>- considered the </a:t>
            </a:r>
            <a:r>
              <a:rPr lang="en-US" sz="2400" dirty="0">
                <a:solidFill>
                  <a:srgbClr val="0000FF"/>
                </a:solidFill>
              </a:rPr>
              <a:t>ethnic and historical homeland of the descendants of Abraham</a:t>
            </a:r>
            <a:r>
              <a:rPr lang="en-US" sz="2400" dirty="0"/>
              <a:t>, the first prophet in Judaism &amp; Islam</a:t>
            </a:r>
          </a:p>
          <a:p>
            <a:pPr lvl="1">
              <a:buFont typeface="Wingdings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Palestinian Arabs</a:t>
            </a:r>
            <a:r>
              <a:rPr lang="en-US" sz="2000" dirty="0"/>
              <a:t>- </a:t>
            </a:r>
            <a:r>
              <a:rPr lang="en-US" sz="2000" dirty="0">
                <a:solidFill>
                  <a:srgbClr val="0000FF"/>
                </a:solidFill>
              </a:rPr>
              <a:t>Muslim descent</a:t>
            </a:r>
            <a:r>
              <a:rPr lang="en-US" sz="2000" dirty="0"/>
              <a:t>; prior to WWI, led the Ottoman Empire that controlled Palestine</a:t>
            </a:r>
          </a:p>
          <a:p>
            <a:pPr lvl="1">
              <a:buFont typeface="Wingdings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Israelis</a:t>
            </a:r>
            <a:r>
              <a:rPr lang="en-US" sz="2000" dirty="0"/>
              <a:t>- </a:t>
            </a:r>
            <a:r>
              <a:rPr lang="en-US" sz="2000" dirty="0">
                <a:solidFill>
                  <a:srgbClr val="0000FF"/>
                </a:solidFill>
              </a:rPr>
              <a:t>Jewish descent</a:t>
            </a:r>
            <a:r>
              <a:rPr lang="en-US" sz="2000" dirty="0"/>
              <a:t>; began immigrating to Palestine as part of the Zionist movement, aka the return to the homeland.</a:t>
            </a:r>
          </a:p>
          <a:p>
            <a:pPr>
              <a:buFont typeface="Wingdings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1947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0000FF"/>
                </a:solidFill>
              </a:rPr>
              <a:t>United Nations splits Palestine into a two-state nation called Israel</a:t>
            </a:r>
            <a:r>
              <a:rPr lang="en-US" sz="2400" dirty="0"/>
              <a:t>. 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Palestinians attack Israelis and begin a war to reclaim lost territory, Israel campaigns to take over whole 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Palestinian Liberation Organization (PLO)- </a:t>
            </a:r>
            <a:r>
              <a:rPr lang="en-US" dirty="0" smtClean="0">
                <a:solidFill>
                  <a:srgbClr val="0000FF"/>
                </a:solidFill>
              </a:rPr>
              <a:t>government-in-exile</a:t>
            </a:r>
            <a:r>
              <a:rPr lang="en-US" dirty="0" smtClean="0"/>
              <a:t>, uses armed actions against Israelis to reclaim territory; maintains diplomacy as </a:t>
            </a:r>
            <a:r>
              <a:rPr lang="en-US" dirty="0" smtClean="0">
                <a:solidFill>
                  <a:srgbClr val="0000FF"/>
                </a:solidFill>
              </a:rPr>
              <a:t>representative body of stateless Palestinian Arabs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israel flag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59" y="283825"/>
            <a:ext cx="2686441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91" y="2227753"/>
            <a:ext cx="2847975" cy="2368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04" y="2084832"/>
            <a:ext cx="2343150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646" y="4802382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16" y="4242649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claims to Palestine, 1945-????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7514" y="2084832"/>
            <a:ext cx="8653670" cy="45490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Gaza Strip- </a:t>
            </a:r>
            <a:r>
              <a:rPr lang="en-US" sz="2000" dirty="0">
                <a:solidFill>
                  <a:srgbClr val="0000FF"/>
                </a:solidFill>
              </a:rPr>
              <a:t>valuable because of its coastal location</a:t>
            </a:r>
            <a:r>
              <a:rPr lang="en-US" sz="2000" dirty="0"/>
              <a:t>, under Palestinian control</a:t>
            </a:r>
          </a:p>
          <a:p>
            <a:pPr>
              <a:buFont typeface="Wingdings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West Bank- </a:t>
            </a:r>
            <a:r>
              <a:rPr lang="en-US" sz="2000" dirty="0">
                <a:solidFill>
                  <a:srgbClr val="0000FF"/>
                </a:solidFill>
              </a:rPr>
              <a:t>location of Jerusalem and major Holy Sites for Jews, Arabs, and </a:t>
            </a:r>
            <a:r>
              <a:rPr lang="en-US" sz="2000" dirty="0" smtClean="0">
                <a:solidFill>
                  <a:srgbClr val="0000FF"/>
                </a:solidFill>
              </a:rPr>
              <a:t>Christians</a:t>
            </a:r>
          </a:p>
          <a:p>
            <a:pPr>
              <a:buFont typeface="Wingdings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Oslo Accords- </a:t>
            </a:r>
            <a:r>
              <a:rPr lang="en-US" sz="2000" dirty="0" smtClean="0">
                <a:solidFill>
                  <a:srgbClr val="0000FF"/>
                </a:solidFill>
              </a:rPr>
              <a:t>PLO accepted </a:t>
            </a:r>
            <a:r>
              <a:rPr lang="en-US" sz="2000" dirty="0">
                <a:solidFill>
                  <a:srgbClr val="0000FF"/>
                </a:solidFill>
              </a:rPr>
              <a:t>the two-state solution </a:t>
            </a:r>
            <a:r>
              <a:rPr lang="en-US" sz="2000" dirty="0"/>
              <a:t>and called for Israel to withdraw from territory captured in </a:t>
            </a:r>
            <a:r>
              <a:rPr lang="en-US" sz="2000" dirty="0" smtClean="0"/>
              <a:t>1967, </a:t>
            </a:r>
            <a:r>
              <a:rPr lang="en-US" sz="2000" dirty="0"/>
              <a:t>as </a:t>
            </a:r>
            <a:r>
              <a:rPr lang="en-US" sz="2000" dirty="0" smtClean="0"/>
              <a:t>decided </a:t>
            </a:r>
            <a:r>
              <a:rPr lang="en-US" sz="2000" dirty="0"/>
              <a:t>in </a:t>
            </a:r>
            <a:r>
              <a:rPr lang="en-US" sz="2000" dirty="0" smtClean="0"/>
              <a:t>UN Resolutions </a:t>
            </a:r>
            <a:r>
              <a:rPr lang="en-US" sz="2000" dirty="0"/>
              <a:t>242 and 338</a:t>
            </a:r>
            <a:r>
              <a:rPr lang="en-US" sz="2000" dirty="0" smtClean="0"/>
              <a:t>.</a:t>
            </a:r>
          </a:p>
          <a:p>
            <a:pPr lvl="1">
              <a:buFont typeface="Wingdings" charset="2"/>
              <a:buChar char="v"/>
            </a:pPr>
            <a:r>
              <a:rPr lang="en-US" sz="1600" dirty="0">
                <a:solidFill>
                  <a:srgbClr val="0000FF"/>
                </a:solidFill>
              </a:rPr>
              <a:t>Norway negotiated </a:t>
            </a:r>
            <a:r>
              <a:rPr lang="en-US" sz="1600" dirty="0"/>
              <a:t>between the Palestinians and Israelis. </a:t>
            </a:r>
          </a:p>
          <a:p>
            <a:pPr lvl="1">
              <a:buFont typeface="Wingdings" charset="2"/>
              <a:buChar char="v"/>
            </a:pPr>
            <a:r>
              <a:rPr lang="en-US" sz="1600" dirty="0">
                <a:solidFill>
                  <a:srgbClr val="0000FF"/>
                </a:solidFill>
              </a:rPr>
              <a:t>Israeli forces would withdraw from occupied territories </a:t>
            </a:r>
            <a:r>
              <a:rPr lang="en-US" sz="1600" dirty="0"/>
              <a:t>and establish permanent settlements under Arab control </a:t>
            </a:r>
          </a:p>
          <a:p>
            <a:pPr lvl="1">
              <a:buFont typeface="Wingdings" charset="2"/>
              <a:buChar char="v"/>
            </a:pPr>
            <a:r>
              <a:rPr lang="en-US" sz="1600" dirty="0"/>
              <a:t>Signed on the White House lawn in September 1993 in the presence of Israeli Prime Minister Yitzhak Rabin and PLO Chairman Yasser Arafat</a:t>
            </a:r>
            <a:r>
              <a:rPr lang="en-US" sz="1600" dirty="0" smtClean="0"/>
              <a:t>.</a:t>
            </a:r>
          </a:p>
          <a:p>
            <a:pPr lvl="1">
              <a:buFont typeface="Wingdings" charset="2"/>
              <a:buChar char="v"/>
            </a:pPr>
            <a:r>
              <a:rPr lang="en-US" sz="1600" dirty="0" smtClean="0">
                <a:solidFill>
                  <a:srgbClr val="0000FF"/>
                </a:solidFill>
              </a:rPr>
              <a:t>Remains deeply unpopular with both Israelis and Palestinians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UN Resolution 2334- </a:t>
            </a:r>
            <a:r>
              <a:rPr lang="en-US" sz="2000" dirty="0">
                <a:solidFill>
                  <a:srgbClr val="0000FF"/>
                </a:solidFill>
              </a:rPr>
              <a:t>Israel continues to build Jewish settlements in Palestinian areas </a:t>
            </a:r>
            <a:r>
              <a:rPr lang="en-US" sz="2000" dirty="0"/>
              <a:t>and tried to annex the territory or assert its sovereignty over the Israeli-occupied portions of Gaza Strip, West Bank, and Golan Heights in </a:t>
            </a:r>
            <a:r>
              <a:rPr lang="en-US" sz="2000" dirty="0" smtClean="0"/>
              <a:t>Syria. In </a:t>
            </a:r>
            <a:r>
              <a:rPr lang="en-US" sz="2000" dirty="0"/>
              <a:t>December 2016, the U.N. passed Resolution 2334, </a:t>
            </a:r>
            <a:r>
              <a:rPr lang="en-US" sz="2000" dirty="0" smtClean="0"/>
              <a:t>officially condemning Israel’s actions</a:t>
            </a:r>
          </a:p>
          <a:p>
            <a:pPr lvl="1">
              <a:buFont typeface="Wingdings" charset="2"/>
              <a:buChar char="v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00FF"/>
                </a:solidFill>
              </a:rPr>
              <a:t>UN believes </a:t>
            </a:r>
            <a:r>
              <a:rPr lang="en-US" sz="1600" dirty="0">
                <a:solidFill>
                  <a:srgbClr val="0000FF"/>
                </a:solidFill>
              </a:rPr>
              <a:t>the Israeli occupation of </a:t>
            </a:r>
            <a:r>
              <a:rPr lang="en-US" sz="1600" smtClean="0">
                <a:solidFill>
                  <a:srgbClr val="0000FF"/>
                </a:solidFill>
              </a:rPr>
              <a:t>Golan Heights </a:t>
            </a:r>
            <a:r>
              <a:rPr lang="en-US" sz="1600" dirty="0" smtClean="0">
                <a:solidFill>
                  <a:srgbClr val="0000FF"/>
                </a:solidFill>
              </a:rPr>
              <a:t>is </a:t>
            </a:r>
            <a:r>
              <a:rPr lang="en-US" sz="1600" dirty="0">
                <a:solidFill>
                  <a:srgbClr val="0000FF"/>
                </a:solidFill>
              </a:rPr>
              <a:t>illegal and in violation of the Geneva Conventions. 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v"/>
            </a:pPr>
            <a:r>
              <a:rPr lang="en-US" sz="1600" dirty="0" smtClean="0"/>
              <a:t>Israel </a:t>
            </a:r>
            <a:r>
              <a:rPr lang="en-US" sz="1600" dirty="0"/>
              <a:t>believes that the presence of Israelis in the contested area should grant them authority as part of establishing a homeland with distinct </a:t>
            </a:r>
            <a:r>
              <a:rPr lang="en-US" sz="1600" dirty="0" smtClean="0"/>
              <a:t>borders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75" y="363948"/>
            <a:ext cx="2643609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5" y="2084832"/>
            <a:ext cx="2643609" cy="2237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9" y="4467980"/>
            <a:ext cx="1905000" cy="20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Apartheid, 1948-1994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334" y="1880315"/>
            <a:ext cx="6568039" cy="44290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Apartheid</a:t>
            </a:r>
            <a:r>
              <a:rPr lang="en-US" dirty="0" smtClean="0"/>
              <a:t>- system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racial segregation in South Africa enforced </a:t>
            </a:r>
            <a:r>
              <a:rPr lang="en-US" dirty="0" smtClean="0">
                <a:solidFill>
                  <a:srgbClr val="0000FF"/>
                </a:solidFill>
              </a:rPr>
              <a:t>through government </a:t>
            </a:r>
            <a:r>
              <a:rPr lang="en-US" dirty="0">
                <a:solidFill>
                  <a:srgbClr val="0000FF"/>
                </a:solidFill>
              </a:rPr>
              <a:t>legislation </a:t>
            </a:r>
            <a:r>
              <a:rPr lang="en-US" dirty="0"/>
              <a:t>by the National </a:t>
            </a:r>
            <a:r>
              <a:rPr lang="en-US" dirty="0" smtClean="0"/>
              <a:t>Party, </a:t>
            </a:r>
            <a:r>
              <a:rPr lang="en-US" dirty="0"/>
              <a:t>the </a:t>
            </a:r>
            <a:r>
              <a:rPr lang="en-US" dirty="0" smtClean="0"/>
              <a:t>controlling </a:t>
            </a:r>
            <a:r>
              <a:rPr lang="en-US" dirty="0"/>
              <a:t>party </a:t>
            </a:r>
            <a:r>
              <a:rPr lang="en-US" dirty="0">
                <a:solidFill>
                  <a:srgbClr val="0000FF"/>
                </a:solidFill>
              </a:rPr>
              <a:t>from 1948 to 1994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Laws required all blacks to carry identification, restricted them from voting, and they could be arrested at any time.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Other governments that were allied with South Africa imposed sanctions on trade with them until they repealed Apartheid in 1992, after years of poverty and lost investment in the country.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Nelson Mandela- </a:t>
            </a:r>
            <a:r>
              <a:rPr lang="en-US" dirty="0" smtClean="0">
                <a:solidFill>
                  <a:srgbClr val="0000FF"/>
                </a:solidFill>
              </a:rPr>
              <a:t>first black South African president elected in 1994</a:t>
            </a:r>
            <a:r>
              <a:rPr lang="en-US" dirty="0" smtClean="0"/>
              <a:t>, originally a leader of nonviolent rebellions who </a:t>
            </a:r>
            <a:r>
              <a:rPr lang="en-US" dirty="0" smtClean="0">
                <a:solidFill>
                  <a:srgbClr val="0000FF"/>
                </a:solidFill>
              </a:rPr>
              <a:t>guided the nation through setup of new government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3" y="4417666"/>
            <a:ext cx="3967273" cy="22216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2" y="238332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30" y="2417285"/>
            <a:ext cx="2366747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1" y="2226365"/>
            <a:ext cx="2476500" cy="19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54879" cy="1499616"/>
          </a:xfrm>
        </p:spPr>
        <p:txBody>
          <a:bodyPr/>
          <a:lstStyle/>
          <a:p>
            <a:r>
              <a:rPr lang="en-US" dirty="0" smtClean="0"/>
              <a:t>North Korea vs. </a:t>
            </a:r>
            <a:br>
              <a:rPr lang="en-US" dirty="0" smtClean="0"/>
            </a:br>
            <a:r>
              <a:rPr lang="en-US" dirty="0" smtClean="0"/>
              <a:t>the World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3" y="3670479"/>
            <a:ext cx="3074444" cy="25296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759854"/>
            <a:ext cx="5781970" cy="554950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After WWII,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Korean Peninsula</a:t>
            </a:r>
            <a:r>
              <a:rPr lang="en-US" dirty="0" smtClean="0"/>
              <a:t>, </a:t>
            </a:r>
            <a:r>
              <a:rPr lang="en-US" dirty="0"/>
              <a:t>occupied by Japan since 1910, </a:t>
            </a:r>
            <a:r>
              <a:rPr lang="en-US" dirty="0" smtClean="0"/>
              <a:t>was divided </a:t>
            </a:r>
            <a:r>
              <a:rPr lang="en-US" dirty="0"/>
              <a:t>into two </a:t>
            </a:r>
            <a:r>
              <a:rPr lang="en-US" dirty="0" smtClean="0"/>
              <a:t>zones.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North Korea- </a:t>
            </a:r>
            <a:r>
              <a:rPr lang="en-US" dirty="0" smtClean="0"/>
              <a:t>occupied by Soviet Union </a:t>
            </a:r>
            <a:r>
              <a:rPr lang="en-US" dirty="0"/>
              <a:t>and installed a </a:t>
            </a:r>
            <a:r>
              <a:rPr lang="en-US" dirty="0">
                <a:solidFill>
                  <a:srgbClr val="0000FF"/>
                </a:solidFill>
              </a:rPr>
              <a:t>Communist regime, led by Kim </a:t>
            </a:r>
            <a:r>
              <a:rPr lang="en-US" dirty="0" smtClean="0">
                <a:solidFill>
                  <a:srgbClr val="0000FF"/>
                </a:solidFill>
              </a:rPr>
              <a:t>Il-Sung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South Korea-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had </a:t>
            </a:r>
            <a:r>
              <a:rPr lang="en-US" dirty="0"/>
              <a:t>been controlled by </a:t>
            </a:r>
            <a:r>
              <a:rPr lang="en-US" dirty="0" smtClean="0"/>
              <a:t>U.S. and </a:t>
            </a:r>
            <a:r>
              <a:rPr lang="en-US" dirty="0"/>
              <a:t>Allied </a:t>
            </a:r>
            <a:r>
              <a:rPr lang="en-US" dirty="0" smtClean="0"/>
              <a:t>forces became </a:t>
            </a:r>
            <a:r>
              <a:rPr lang="en-US" dirty="0"/>
              <a:t>a democracy and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0000FF"/>
                </a:solidFill>
              </a:rPr>
              <a:t>important </a:t>
            </a:r>
            <a:r>
              <a:rPr lang="en-US" dirty="0">
                <a:solidFill>
                  <a:srgbClr val="0000FF"/>
                </a:solidFill>
              </a:rPr>
              <a:t>U.S. </a:t>
            </a:r>
            <a:r>
              <a:rPr lang="en-US" dirty="0" smtClean="0">
                <a:solidFill>
                  <a:srgbClr val="0000FF"/>
                </a:solidFill>
              </a:rPr>
              <a:t>ally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June 1950- </a:t>
            </a:r>
            <a:r>
              <a:rPr lang="en-US" dirty="0"/>
              <a:t>North Korean forces invaded the South, starting the Korean War. An international </a:t>
            </a:r>
            <a:r>
              <a:rPr lang="en-US" dirty="0" smtClean="0"/>
              <a:t>coalition led </a:t>
            </a:r>
            <a:r>
              <a:rPr lang="en-US" dirty="0"/>
              <a:t>by the U.S. came to the South’s defense.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</a:t>
            </a:r>
            <a:r>
              <a:rPr lang="en-US" dirty="0" smtClean="0"/>
              <a:t>rmistice </a:t>
            </a:r>
            <a:r>
              <a:rPr lang="en-US" dirty="0"/>
              <a:t>ended the </a:t>
            </a:r>
            <a:r>
              <a:rPr lang="en-US" dirty="0" smtClean="0"/>
              <a:t>conflict in 1953.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3 </a:t>
            </a:r>
            <a:r>
              <a:rPr lang="en-US" dirty="0"/>
              <a:t>million people had been killed, including 34,000 U.S. soldiers.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Demilitarized Zone (DMZ)- </a:t>
            </a:r>
            <a:r>
              <a:rPr lang="en-US" dirty="0" smtClean="0"/>
              <a:t>The </a:t>
            </a:r>
            <a:r>
              <a:rPr lang="en-US" dirty="0"/>
              <a:t>agreement established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2.5-mile-wide border separating </a:t>
            </a:r>
            <a:r>
              <a:rPr lang="en-US" dirty="0">
                <a:solidFill>
                  <a:srgbClr val="0000FF"/>
                </a:solidFill>
              </a:rPr>
              <a:t>North and South Korea at the 38th </a:t>
            </a:r>
            <a:r>
              <a:rPr lang="en-US" dirty="0" smtClean="0">
                <a:solidFill>
                  <a:srgbClr val="0000FF"/>
                </a:solidFill>
              </a:rPr>
              <a:t>parallel</a:t>
            </a:r>
            <a:r>
              <a:rPr lang="en-US" dirty="0" smtClean="0"/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Panmunjom Declaration- </a:t>
            </a:r>
            <a:r>
              <a:rPr lang="en-US" dirty="0" smtClean="0"/>
              <a:t>intends to end Korean War formally and </a:t>
            </a:r>
            <a:r>
              <a:rPr lang="en-US" dirty="0" smtClean="0">
                <a:solidFill>
                  <a:srgbClr val="0000FF"/>
                </a:solidFill>
              </a:rPr>
              <a:t>work towards a denuclearized Korean peninsula</a:t>
            </a:r>
            <a:r>
              <a:rPr lang="en-US" dirty="0" smtClean="0"/>
              <a:t>, signed by both governments in April 2018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Today</a:t>
            </a:r>
            <a:r>
              <a:rPr lang="en-US" dirty="0"/>
              <a:t>, </a:t>
            </a:r>
            <a:r>
              <a:rPr lang="en-US" dirty="0" smtClean="0"/>
              <a:t>the two Koreas have moved in opposite directions: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South Korea </a:t>
            </a:r>
            <a:r>
              <a:rPr lang="en-US" dirty="0"/>
              <a:t>has the 13th-largest economy in the world. It’s also a </a:t>
            </a:r>
            <a:r>
              <a:rPr lang="en-US" dirty="0" smtClean="0"/>
              <a:t>major exporter </a:t>
            </a:r>
            <a:r>
              <a:rPr lang="en-US" dirty="0"/>
              <a:t>of cars and electronics and is home to some of the world’s </a:t>
            </a:r>
            <a:r>
              <a:rPr lang="en-US" dirty="0" smtClean="0"/>
              <a:t>most successful </a:t>
            </a:r>
            <a:r>
              <a:rPr lang="en-US" dirty="0"/>
              <a:t>brands, including Samsung and Hyundai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North Korea has </a:t>
            </a:r>
            <a:r>
              <a:rPr lang="en-US" dirty="0"/>
              <a:t>became one of the most isolated and repressive regimes on Earth.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7" y="1775063"/>
            <a:ext cx="2471263" cy="1759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" y="2068233"/>
            <a:ext cx="2326355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3" y="4222762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6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Korea vs.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521" y="1841677"/>
            <a:ext cx="9077740" cy="48241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</a:rPr>
              <a:t>Kim Dynasty- </a:t>
            </a:r>
            <a:r>
              <a:rPr lang="en-US" sz="1800" dirty="0"/>
              <a:t>has ruled North Korea for three generations, </a:t>
            </a:r>
            <a:r>
              <a:rPr lang="en-US" sz="1800" dirty="0">
                <a:solidFill>
                  <a:srgbClr val="0000FF"/>
                </a:solidFill>
              </a:rPr>
              <a:t>maintaining </a:t>
            </a:r>
            <a:r>
              <a:rPr lang="en-US" sz="1800" dirty="0" smtClean="0">
                <a:solidFill>
                  <a:srgbClr val="0000FF"/>
                </a:solidFill>
              </a:rPr>
              <a:t>tight control </a:t>
            </a:r>
            <a:r>
              <a:rPr lang="en-US" sz="1800" dirty="0">
                <a:solidFill>
                  <a:srgbClr val="0000FF"/>
                </a:solidFill>
              </a:rPr>
              <a:t>over the nation’s government and its people</a:t>
            </a:r>
            <a:r>
              <a:rPr lang="en-US" sz="1800" dirty="0"/>
              <a:t>. In 2011</a:t>
            </a:r>
            <a:r>
              <a:rPr lang="en-US" sz="1800" dirty="0">
                <a:solidFill>
                  <a:srgbClr val="0000FF"/>
                </a:solidFill>
              </a:rPr>
              <a:t>, Kim Jong Un inherited the dictatorship</a:t>
            </a:r>
            <a:r>
              <a:rPr lang="en-US" sz="1800" dirty="0"/>
              <a:t> after the death of his father, Kim Jong Il.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Hope </a:t>
            </a:r>
            <a:r>
              <a:rPr lang="en-US" sz="1600" dirty="0"/>
              <a:t>that the young leader would modernize the country and improve relations with the </a:t>
            </a:r>
            <a:r>
              <a:rPr lang="en-US" sz="1600" dirty="0" smtClean="0"/>
              <a:t>world ended, as Kim Jong Un has demonstrated same ruthlessness.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Kim has </a:t>
            </a:r>
            <a:r>
              <a:rPr lang="en-US" sz="1600" dirty="0">
                <a:solidFill>
                  <a:srgbClr val="0000FF"/>
                </a:solidFill>
              </a:rPr>
              <a:t>also continued to test missiles and threaten the U.S. and South Korea </a:t>
            </a:r>
            <a:r>
              <a:rPr lang="en-US" sz="1600" dirty="0"/>
              <a:t>with nuclear </a:t>
            </a:r>
            <a:r>
              <a:rPr lang="en-US" sz="1600" dirty="0" smtClean="0"/>
              <a:t>strikes.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Majority </a:t>
            </a:r>
            <a:r>
              <a:rPr lang="en-US" sz="1800" dirty="0"/>
              <a:t>of </a:t>
            </a:r>
            <a:r>
              <a:rPr lang="en-US" sz="1800" dirty="0">
                <a:solidFill>
                  <a:srgbClr val="FF0000"/>
                </a:solidFill>
              </a:rPr>
              <a:t>North Koreans live in </a:t>
            </a:r>
            <a:r>
              <a:rPr lang="en-US" sz="1800" dirty="0" smtClean="0">
                <a:solidFill>
                  <a:srgbClr val="FF0000"/>
                </a:solidFill>
              </a:rPr>
              <a:t>poverty</a:t>
            </a:r>
            <a:r>
              <a:rPr lang="en-US" sz="1800" dirty="0"/>
              <a:t>: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 smtClean="0"/>
              <a:t>State-run economy has </a:t>
            </a:r>
            <a:r>
              <a:rPr lang="en-US" sz="1400" dirty="0" smtClean="0">
                <a:solidFill>
                  <a:srgbClr val="0000FF"/>
                </a:solidFill>
              </a:rPr>
              <a:t>struggled to provide food </a:t>
            </a:r>
            <a:r>
              <a:rPr lang="en-US" sz="1400" dirty="0" smtClean="0"/>
              <a:t>for its citizens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 smtClean="0"/>
              <a:t>Many </a:t>
            </a:r>
            <a:r>
              <a:rPr lang="en-US" sz="1400" dirty="0"/>
              <a:t>homes </a:t>
            </a:r>
            <a:r>
              <a:rPr lang="en-US" sz="1400" dirty="0">
                <a:solidFill>
                  <a:srgbClr val="0000FF"/>
                </a:solidFill>
              </a:rPr>
              <a:t>lack indoor plumbing </a:t>
            </a:r>
            <a:r>
              <a:rPr lang="en-US" sz="1400" dirty="0"/>
              <a:t>and rely on </a:t>
            </a:r>
            <a:r>
              <a:rPr lang="en-US" sz="1400" dirty="0" smtClean="0"/>
              <a:t>fireplaces for heat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</a:rPr>
              <a:t>Few </a:t>
            </a:r>
            <a:r>
              <a:rPr lang="en-US" sz="1400" dirty="0">
                <a:solidFill>
                  <a:srgbClr val="0000FF"/>
                </a:solidFill>
              </a:rPr>
              <a:t>paved roads </a:t>
            </a:r>
            <a:r>
              <a:rPr lang="en-US" sz="1400" dirty="0"/>
              <a:t>exist outside of major </a:t>
            </a:r>
            <a:r>
              <a:rPr lang="en-US" sz="1400" dirty="0" smtClean="0"/>
              <a:t>cities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</a:rPr>
              <a:t>Water and electricity shortages </a:t>
            </a:r>
            <a:r>
              <a:rPr lang="en-US" sz="1400" dirty="0"/>
              <a:t>are </a:t>
            </a:r>
            <a:r>
              <a:rPr lang="en-US" sz="1400" dirty="0" smtClean="0"/>
              <a:t>common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</a:rPr>
              <a:t>Daily </a:t>
            </a:r>
            <a:r>
              <a:rPr lang="en-US" sz="1800" dirty="0">
                <a:solidFill>
                  <a:srgbClr val="FF0000"/>
                </a:solidFill>
              </a:rPr>
              <a:t>life </a:t>
            </a:r>
            <a:r>
              <a:rPr lang="en-US" sz="1800" dirty="0"/>
              <a:t>is also strictly controlled. Ordinary citizens have </a:t>
            </a:r>
            <a:r>
              <a:rPr lang="en-US" sz="1800" dirty="0">
                <a:solidFill>
                  <a:srgbClr val="0000FF"/>
                </a:solidFill>
              </a:rPr>
              <a:t>little to no access to the internet</a:t>
            </a:r>
            <a:r>
              <a:rPr lang="en-US" sz="1800" dirty="0"/>
              <a:t>, and </a:t>
            </a:r>
            <a:r>
              <a:rPr lang="en-US" sz="1800" dirty="0">
                <a:solidFill>
                  <a:srgbClr val="0000FF"/>
                </a:solidFill>
              </a:rPr>
              <a:t>TVs </a:t>
            </a:r>
            <a:r>
              <a:rPr lang="en-US" sz="1800" dirty="0" smtClean="0">
                <a:solidFill>
                  <a:srgbClr val="0000FF"/>
                </a:solidFill>
              </a:rPr>
              <a:t>and radios </a:t>
            </a:r>
            <a:r>
              <a:rPr lang="en-US" sz="1800" dirty="0">
                <a:solidFill>
                  <a:srgbClr val="0000FF"/>
                </a:solidFill>
              </a:rPr>
              <a:t>receive only government channels</a:t>
            </a:r>
            <a:r>
              <a:rPr lang="en-US" sz="1800" dirty="0"/>
              <a:t>.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Homes are equipped with loudspeakers that blare state-sponsored propaganda all day </a:t>
            </a:r>
            <a:r>
              <a:rPr lang="en-US" sz="1600" dirty="0" smtClean="0"/>
              <a:t>long.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FF"/>
                </a:solidFill>
              </a:rPr>
              <a:t>Protestors </a:t>
            </a:r>
            <a:r>
              <a:rPr lang="en-US" sz="1600" dirty="0">
                <a:solidFill>
                  <a:srgbClr val="0000FF"/>
                </a:solidFill>
              </a:rPr>
              <a:t>can be arrested and forced to work in labor </a:t>
            </a:r>
            <a:r>
              <a:rPr lang="en-US" sz="1600" dirty="0" smtClean="0">
                <a:solidFill>
                  <a:srgbClr val="0000FF"/>
                </a:solidFill>
              </a:rPr>
              <a:t>camps</a:t>
            </a:r>
            <a:r>
              <a:rPr lang="en-US" sz="1600" dirty="0" smtClean="0"/>
              <a:t>, where </a:t>
            </a:r>
            <a:r>
              <a:rPr lang="en-US" sz="1600" dirty="0"/>
              <a:t>up to 120,000 political prisoners are </a:t>
            </a:r>
            <a:r>
              <a:rPr lang="en-US" sz="1600" dirty="0" smtClean="0"/>
              <a:t>kept. </a:t>
            </a:r>
            <a:r>
              <a:rPr lang="en-US" sz="1600" dirty="0"/>
              <a:t>S</a:t>
            </a:r>
            <a:r>
              <a:rPr lang="en-US" sz="1600" dirty="0" smtClean="0"/>
              <a:t>tarvation </a:t>
            </a:r>
            <a:r>
              <a:rPr lang="en-US" sz="1600" dirty="0"/>
              <a:t>and other forms of torture are routinely used to punish prisoners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06" y="585216"/>
            <a:ext cx="2961394" cy="19706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04" y="2985282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1" y="4944689"/>
            <a:ext cx="267617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4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Syrian civil war</a:t>
            </a:r>
            <a:r>
              <a:rPr lang="en-US" dirty="0" smtClean="0"/>
              <a:t>, 2011-current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0" y="1898443"/>
            <a:ext cx="1468506" cy="207593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43061" y="1709530"/>
            <a:ext cx="6891129" cy="486354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Bashar </a:t>
            </a:r>
            <a:r>
              <a:rPr lang="en-US" dirty="0" smtClean="0">
                <a:solidFill>
                  <a:srgbClr val="FF0000"/>
                </a:solidFill>
              </a:rPr>
              <a:t>al-Assad- </a:t>
            </a:r>
            <a:r>
              <a:rPr lang="en-US" dirty="0" smtClean="0">
                <a:solidFill>
                  <a:srgbClr val="0000FF"/>
                </a:solidFill>
              </a:rPr>
              <a:t>President </a:t>
            </a:r>
            <a:r>
              <a:rPr lang="en-US" dirty="0">
                <a:solidFill>
                  <a:srgbClr val="0000FF"/>
                </a:solidFill>
              </a:rPr>
              <a:t>of Syria, in office since 17 July 2000</a:t>
            </a:r>
            <a:r>
              <a:rPr lang="en-US" dirty="0" smtClean="0"/>
              <a:t>. “President” is a </a:t>
            </a:r>
            <a:r>
              <a:rPr lang="en-US" dirty="0" smtClean="0">
                <a:solidFill>
                  <a:srgbClr val="FF0000"/>
                </a:solidFill>
              </a:rPr>
              <a:t>hereditary title</a:t>
            </a:r>
            <a:r>
              <a:rPr lang="en-US" dirty="0" smtClean="0"/>
              <a:t>, as </a:t>
            </a:r>
            <a:r>
              <a:rPr lang="en-US" dirty="0" smtClean="0">
                <a:solidFill>
                  <a:srgbClr val="0000FF"/>
                </a:solidFill>
              </a:rPr>
              <a:t>al-Assad family has ruled Syria in an oppressive unitary republic for generations</a:t>
            </a:r>
            <a:r>
              <a:rPr lang="en-US" dirty="0" smtClean="0"/>
              <a:t>.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Commander-in-chief </a:t>
            </a:r>
            <a:r>
              <a:rPr lang="en-US" dirty="0"/>
              <a:t>of the Syrian Armed Forces, General Secretary of the ruling Ba'ath Party and Regional Secretary of the party's branch in Syria.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Son </a:t>
            </a:r>
            <a:r>
              <a:rPr lang="en-US" dirty="0"/>
              <a:t>of Hafez al-Assad, who was President of Syria from 1971 to </a:t>
            </a:r>
            <a:r>
              <a:rPr lang="en-US" dirty="0" smtClean="0"/>
              <a:t>2000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Pro-democracy protests erupted in </a:t>
            </a:r>
            <a:r>
              <a:rPr lang="en-US" dirty="0">
                <a:solidFill>
                  <a:srgbClr val="FF0000"/>
                </a:solidFill>
              </a:rPr>
              <a:t>March </a:t>
            </a:r>
            <a:r>
              <a:rPr lang="en-US" dirty="0" smtClean="0">
                <a:solidFill>
                  <a:srgbClr val="FF0000"/>
                </a:solidFill>
              </a:rPr>
              <a:t>2011 </a:t>
            </a:r>
            <a:r>
              <a:rPr lang="en-US" dirty="0" smtClean="0"/>
              <a:t>after </a:t>
            </a:r>
            <a:r>
              <a:rPr lang="en-US" dirty="0"/>
              <a:t>the arrest and torture </a:t>
            </a:r>
            <a:r>
              <a:rPr lang="en-US" dirty="0" smtClean="0"/>
              <a:t>of teenage rebels. </a:t>
            </a:r>
            <a:r>
              <a:rPr lang="en-US" dirty="0"/>
              <a:t>S</a:t>
            </a:r>
            <a:r>
              <a:rPr lang="en-US" dirty="0" smtClean="0"/>
              <a:t>ecurity </a:t>
            </a:r>
            <a:r>
              <a:rPr lang="en-US" dirty="0"/>
              <a:t>forces opened fire on demonstrators, killing </a:t>
            </a:r>
            <a:r>
              <a:rPr lang="en-US" dirty="0" smtClean="0"/>
              <a:t>several.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More </a:t>
            </a:r>
            <a:r>
              <a:rPr lang="en-US" dirty="0"/>
              <a:t>protests </a:t>
            </a:r>
            <a:r>
              <a:rPr lang="en-US" dirty="0">
                <a:solidFill>
                  <a:srgbClr val="0000FF"/>
                </a:solidFill>
              </a:rPr>
              <a:t>demanding President Assad's resignation erupted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ebel </a:t>
            </a:r>
            <a:r>
              <a:rPr lang="en-US" dirty="0">
                <a:solidFill>
                  <a:srgbClr val="0000FF"/>
                </a:solidFill>
              </a:rPr>
              <a:t>brigades </a:t>
            </a:r>
            <a:r>
              <a:rPr lang="en-US" dirty="0" smtClean="0"/>
              <a:t>formed </a:t>
            </a:r>
            <a:r>
              <a:rPr lang="en-US" dirty="0"/>
              <a:t>to </a:t>
            </a:r>
            <a:r>
              <a:rPr lang="en-US" dirty="0">
                <a:solidFill>
                  <a:srgbClr val="0000FF"/>
                </a:solidFill>
              </a:rPr>
              <a:t>battle government forces </a:t>
            </a:r>
            <a:r>
              <a:rPr lang="en-US" dirty="0"/>
              <a:t>for </a:t>
            </a:r>
            <a:r>
              <a:rPr lang="en-US" dirty="0" smtClean="0"/>
              <a:t>territory. </a:t>
            </a:r>
            <a:r>
              <a:rPr lang="en-US" dirty="0"/>
              <a:t>Fighting reached the capital Damascus and second city of Aleppo in 2012.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By June 2013, the UN said </a:t>
            </a:r>
            <a:r>
              <a:rPr lang="en-US" dirty="0">
                <a:solidFill>
                  <a:srgbClr val="0000FF"/>
                </a:solidFill>
              </a:rPr>
              <a:t>90,000 people had been killed in the conflict</a:t>
            </a:r>
            <a:r>
              <a:rPr lang="en-US" dirty="0"/>
              <a:t>. By August 2015, that figure had climbed to 250,000, according to activists and the UN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86" y="1850370"/>
            <a:ext cx="2727325" cy="2124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83" y="4141303"/>
            <a:ext cx="2857500" cy="22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Syrian Civil War, 2011-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556" y="2084832"/>
            <a:ext cx="7262191" cy="42245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Elements of Syrian Civil War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Supporters of al-Assad vs. Against al-Assad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Ancient Religious Conflict: Sunni vs. Shia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Democracy vs. Islamic State 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The UN Security Council has demanded all parties end the indiscriminate use of weapons in populated areas, but </a:t>
            </a:r>
            <a:r>
              <a:rPr lang="en-US" dirty="0">
                <a:solidFill>
                  <a:srgbClr val="FF0000"/>
                </a:solidFill>
              </a:rPr>
              <a:t>civilians </a:t>
            </a:r>
            <a:r>
              <a:rPr lang="en-US" dirty="0">
                <a:solidFill>
                  <a:srgbClr val="0000FF"/>
                </a:solidFill>
              </a:rPr>
              <a:t>continue to die in their thousands</a:t>
            </a:r>
            <a:r>
              <a:rPr lang="en-US" dirty="0"/>
              <a:t>. </a:t>
            </a:r>
            <a:endParaRPr lang="en-US" dirty="0" smtClean="0"/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/>
              <a:t>Many </a:t>
            </a:r>
            <a:r>
              <a:rPr lang="en-US" dirty="0" smtClean="0">
                <a:solidFill>
                  <a:srgbClr val="0000FF"/>
                </a:solidFill>
              </a:rPr>
              <a:t>have fled to Europe and U.S</a:t>
            </a:r>
            <a:r>
              <a:rPr lang="en-US" dirty="0" smtClean="0"/>
              <a:t>. in massive numbers as political refugees, </a:t>
            </a:r>
            <a:r>
              <a:rPr lang="en-US" dirty="0" smtClean="0">
                <a:solidFill>
                  <a:srgbClr val="0000FF"/>
                </a:solidFill>
              </a:rPr>
              <a:t>causing many issues among host populations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IS has </a:t>
            </a:r>
            <a:r>
              <a:rPr lang="en-US" dirty="0"/>
              <a:t>been accused by the UN of waging a campaign of </a:t>
            </a:r>
            <a:r>
              <a:rPr lang="en-US" dirty="0" smtClean="0"/>
              <a:t>terror, like inflicting </a:t>
            </a:r>
            <a:r>
              <a:rPr lang="en-US" dirty="0"/>
              <a:t>severe punishments on those who </a:t>
            </a:r>
            <a:r>
              <a:rPr lang="en-US" dirty="0" smtClean="0"/>
              <a:t>refuse </a:t>
            </a:r>
            <a:r>
              <a:rPr lang="en-US" dirty="0"/>
              <a:t>to accept its </a:t>
            </a:r>
            <a:r>
              <a:rPr lang="en-US" dirty="0" smtClean="0"/>
              <a:t>rules. 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/>
              <a:t>Fighters </a:t>
            </a:r>
            <a:r>
              <a:rPr lang="en-US" dirty="0"/>
              <a:t>have also carried out mass killings of rival armed groups, members of the security forces and religious </a:t>
            </a:r>
            <a:r>
              <a:rPr lang="en-US" dirty="0" smtClean="0"/>
              <a:t>minorities.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30" y="2084832"/>
            <a:ext cx="2619375" cy="17430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87752"/>
            <a:ext cx="2716128" cy="1743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18" y="3981113"/>
            <a:ext cx="3578929" cy="2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organization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55" y="1470784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59" y="1270758"/>
            <a:ext cx="2143125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24" y="12707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4" y="412801"/>
            <a:ext cx="2878881" cy="2061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60" y="2424348"/>
            <a:ext cx="2857500" cy="1769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63" y="375514"/>
            <a:ext cx="2623206" cy="194982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1622738"/>
            <a:ext cx="2370786" cy="24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Genocide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396" y="1907850"/>
            <a:ext cx="6383351" cy="440150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Genocide</a:t>
            </a:r>
            <a:r>
              <a:rPr lang="en-US" sz="2400" dirty="0" smtClean="0"/>
              <a:t>- the </a:t>
            </a:r>
            <a:r>
              <a:rPr lang="en-US" sz="2400" dirty="0">
                <a:solidFill>
                  <a:srgbClr val="0000FF"/>
                </a:solidFill>
              </a:rPr>
              <a:t>deliberate </a:t>
            </a:r>
            <a:r>
              <a:rPr lang="en-US" sz="2400" dirty="0" smtClean="0">
                <a:solidFill>
                  <a:srgbClr val="0000FF"/>
                </a:solidFill>
              </a:rPr>
              <a:t>mass murder </a:t>
            </a:r>
            <a:r>
              <a:rPr lang="en-US" sz="2400" dirty="0"/>
              <a:t>of a large group of people, especially those </a:t>
            </a:r>
            <a:r>
              <a:rPr lang="en-US" sz="2400" dirty="0">
                <a:solidFill>
                  <a:srgbClr val="0000FF"/>
                </a:solidFill>
              </a:rPr>
              <a:t>of a particular race or ethnic group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When a dominant group (political, ethnic, or religious) engages in a systematic expulsion or elimination of another group.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The Holocaust- </a:t>
            </a:r>
            <a:r>
              <a:rPr lang="en-US" sz="2400" dirty="0" smtClean="0"/>
              <a:t>From </a:t>
            </a:r>
            <a:r>
              <a:rPr lang="en-US" sz="2400" dirty="0" smtClean="0">
                <a:solidFill>
                  <a:srgbClr val="0000FF"/>
                </a:solidFill>
              </a:rPr>
              <a:t>1933-1945</a:t>
            </a:r>
            <a:r>
              <a:rPr lang="en-US" sz="2400" dirty="0" smtClean="0"/>
              <a:t>, Nazi Germany and its leader, Adolf Hitler, developed a </a:t>
            </a:r>
            <a:r>
              <a:rPr lang="en-US" sz="2400" dirty="0" smtClean="0">
                <a:solidFill>
                  <a:srgbClr val="0000FF"/>
                </a:solidFill>
              </a:rPr>
              <a:t>plan to eliminate Jews and other undesirables from Europe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They </a:t>
            </a:r>
            <a:r>
              <a:rPr lang="en-US" sz="2000" dirty="0"/>
              <a:t>were </a:t>
            </a:r>
            <a:r>
              <a:rPr lang="en-US" sz="2000" dirty="0">
                <a:solidFill>
                  <a:srgbClr val="0000FF"/>
                </a:solidFill>
              </a:rPr>
              <a:t>taken to concentration camps</a:t>
            </a:r>
            <a:r>
              <a:rPr lang="en-US" sz="2000" dirty="0"/>
              <a:t>, where they were </a:t>
            </a:r>
            <a:r>
              <a:rPr lang="en-US" sz="2000" dirty="0">
                <a:solidFill>
                  <a:srgbClr val="0000FF"/>
                </a:solidFill>
              </a:rPr>
              <a:t>used for hard labor or </a:t>
            </a:r>
            <a:r>
              <a:rPr lang="en-US" sz="2000" dirty="0" smtClean="0">
                <a:solidFill>
                  <a:srgbClr val="0000FF"/>
                </a:solidFill>
              </a:rPr>
              <a:t>killed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6 Million Jews, 1.5 Million Romani </a:t>
            </a:r>
            <a:r>
              <a:rPr lang="en-US" sz="2000" dirty="0"/>
              <a:t>(Gypsies), </a:t>
            </a:r>
            <a:r>
              <a:rPr lang="en-US" sz="2000" dirty="0">
                <a:solidFill>
                  <a:srgbClr val="0000FF"/>
                </a:solidFill>
              </a:rPr>
              <a:t>270,000 disabled </a:t>
            </a:r>
            <a:r>
              <a:rPr lang="en-US" sz="2000" dirty="0"/>
              <a:t>or mentally ill, and </a:t>
            </a:r>
            <a:r>
              <a:rPr lang="en-US" sz="2000" dirty="0">
                <a:solidFill>
                  <a:srgbClr val="0000FF"/>
                </a:solidFill>
              </a:rPr>
              <a:t>10 million of various Slav ethnic groups</a:t>
            </a:r>
            <a:r>
              <a:rPr lang="en-US" sz="2000" dirty="0"/>
              <a:t> from Europe were </a:t>
            </a:r>
            <a:r>
              <a:rPr lang="en-US" sz="2000" dirty="0" smtClean="0"/>
              <a:t>killed</a:t>
            </a:r>
            <a:endParaRPr 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9" y="850682"/>
            <a:ext cx="2878881" cy="206129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25" y="585216"/>
            <a:ext cx="2357149" cy="3206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47" y="3423055"/>
            <a:ext cx="2495424" cy="2284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11" y="3909909"/>
            <a:ext cx="2466975" cy="2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0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Cambodian Genocide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73" y="4831567"/>
            <a:ext cx="2552700" cy="17907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89319" y="927278"/>
            <a:ext cx="5949395" cy="538208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Khmer Rouge- </a:t>
            </a:r>
            <a:r>
              <a:rPr lang="en-US" dirty="0" smtClean="0">
                <a:solidFill>
                  <a:srgbClr val="0000FF"/>
                </a:solidFill>
              </a:rPr>
              <a:t>armed </a:t>
            </a:r>
            <a:r>
              <a:rPr lang="en-US" dirty="0">
                <a:solidFill>
                  <a:srgbClr val="0000FF"/>
                </a:solidFill>
              </a:rPr>
              <a:t>wing of the Communist Party of </a:t>
            </a:r>
            <a:r>
              <a:rPr lang="en-US" dirty="0" smtClean="0">
                <a:solidFill>
                  <a:srgbClr val="0000FF"/>
                </a:solidFill>
              </a:rPr>
              <a:t>Kampuchea (Cambodia); </a:t>
            </a:r>
            <a:r>
              <a:rPr lang="en-US" dirty="0" smtClean="0"/>
              <a:t>after </a:t>
            </a:r>
            <a:r>
              <a:rPr lang="en-US" dirty="0"/>
              <a:t>a right-wing military coup toppled head of state </a:t>
            </a:r>
            <a:r>
              <a:rPr lang="en-US" dirty="0" smtClean="0"/>
              <a:t>in </a:t>
            </a:r>
            <a:r>
              <a:rPr lang="en-US" dirty="0"/>
              <a:t>1970, </a:t>
            </a:r>
            <a:r>
              <a:rPr lang="en-US" dirty="0" smtClean="0"/>
              <a:t>began </a:t>
            </a:r>
            <a:r>
              <a:rPr lang="en-US" dirty="0"/>
              <a:t>to attract increasing </a:t>
            </a:r>
            <a:r>
              <a:rPr lang="en-US" dirty="0" smtClean="0"/>
              <a:t>support.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During civil </a:t>
            </a:r>
            <a:r>
              <a:rPr lang="en-US" dirty="0"/>
              <a:t>war that </a:t>
            </a:r>
            <a:r>
              <a:rPr lang="en-US" dirty="0" smtClean="0"/>
              <a:t>lasted </a:t>
            </a:r>
            <a:r>
              <a:rPr lang="en-US" dirty="0"/>
              <a:t>for nearly five years, it gradually increased its control in the </a:t>
            </a:r>
            <a:r>
              <a:rPr lang="en-US" dirty="0" smtClean="0"/>
              <a:t>countryside. Khmer </a:t>
            </a:r>
            <a:r>
              <a:rPr lang="en-US" dirty="0"/>
              <a:t>Rouge forces finally took over the capital, Phnom Penh</a:t>
            </a:r>
            <a:r>
              <a:rPr lang="en-US" dirty="0" smtClean="0"/>
              <a:t>, </a:t>
            </a:r>
            <a:r>
              <a:rPr lang="en-US" dirty="0"/>
              <a:t>in 1975.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Pol Pot- </a:t>
            </a:r>
            <a:r>
              <a:rPr lang="en-US" dirty="0" smtClean="0">
                <a:solidFill>
                  <a:srgbClr val="0000FF"/>
                </a:solidFill>
              </a:rPr>
              <a:t>influenced </a:t>
            </a:r>
            <a:r>
              <a:rPr lang="en-US" dirty="0">
                <a:solidFill>
                  <a:srgbClr val="0000FF"/>
                </a:solidFill>
              </a:rPr>
              <a:t>by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hill </a:t>
            </a:r>
            <a:r>
              <a:rPr lang="en-US" dirty="0" smtClean="0">
                <a:solidFill>
                  <a:srgbClr val="0000FF"/>
                </a:solidFill>
              </a:rPr>
              <a:t>tribes in rural NE</a:t>
            </a:r>
            <a:r>
              <a:rPr lang="en-US" dirty="0" smtClean="0"/>
              <a:t>, </a:t>
            </a:r>
            <a:r>
              <a:rPr lang="en-US" dirty="0"/>
              <a:t>who were self-sufficient in their communal living, had no use for money and were "untainted" by </a:t>
            </a:r>
            <a:r>
              <a:rPr lang="en-US" dirty="0" smtClean="0"/>
              <a:t>Buddhism. Goals when </a:t>
            </a:r>
            <a:r>
              <a:rPr lang="en-US" dirty="0"/>
              <a:t>he came to </a:t>
            </a:r>
            <a:r>
              <a:rPr lang="en-US" dirty="0" smtClean="0"/>
              <a:t>power</a:t>
            </a:r>
            <a:r>
              <a:rPr lang="en-US" dirty="0"/>
              <a:t> </a:t>
            </a:r>
            <a:r>
              <a:rPr lang="en-US" dirty="0" smtClean="0"/>
              <a:t>included </a:t>
            </a:r>
            <a:r>
              <a:rPr lang="en-US" dirty="0">
                <a:solidFill>
                  <a:srgbClr val="0000FF"/>
                </a:solidFill>
              </a:rPr>
              <a:t>transforming Cambodia </a:t>
            </a:r>
            <a:r>
              <a:rPr lang="en-US" dirty="0" smtClean="0">
                <a:solidFill>
                  <a:srgbClr val="0000FF"/>
                </a:solidFill>
              </a:rPr>
              <a:t>into </a:t>
            </a:r>
            <a:r>
              <a:rPr lang="en-US" dirty="0">
                <a:solidFill>
                  <a:srgbClr val="0000FF"/>
                </a:solidFill>
              </a:rPr>
              <a:t>agrarian utopia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"Year Zero“- </a:t>
            </a:r>
            <a:r>
              <a:rPr lang="en-US" dirty="0"/>
              <a:t>Pol </a:t>
            </a:r>
            <a:r>
              <a:rPr lang="en-US" dirty="0" smtClean="0"/>
              <a:t>Pot’s </a:t>
            </a:r>
            <a:r>
              <a:rPr lang="en-US" dirty="0" smtClean="0">
                <a:solidFill>
                  <a:srgbClr val="0000FF"/>
                </a:solidFill>
              </a:rPr>
              <a:t>isolation policy from </a:t>
            </a:r>
            <a:r>
              <a:rPr lang="en-US" dirty="0">
                <a:solidFill>
                  <a:srgbClr val="0000FF"/>
                </a:solidFill>
              </a:rPr>
              <a:t>the rest of the world </a:t>
            </a:r>
            <a:r>
              <a:rPr lang="en-US" dirty="0" smtClean="0"/>
              <a:t>included emptying cities</a:t>
            </a:r>
            <a:r>
              <a:rPr lang="en-US" dirty="0"/>
              <a:t>, </a:t>
            </a:r>
            <a:r>
              <a:rPr lang="en-US" dirty="0" smtClean="0"/>
              <a:t>abolishing </a:t>
            </a:r>
            <a:r>
              <a:rPr lang="en-US" dirty="0"/>
              <a:t>money, private property and religion, and setting up rural </a:t>
            </a:r>
            <a:r>
              <a:rPr lang="en-US" dirty="0" smtClean="0"/>
              <a:t>communes.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Hundreds </a:t>
            </a:r>
            <a:r>
              <a:rPr lang="en-US" dirty="0"/>
              <a:t>of thousands of the educated </a:t>
            </a:r>
            <a:r>
              <a:rPr lang="en-US" dirty="0" smtClean="0"/>
              <a:t>middle-classes and intellectuals like professors and teachers </a:t>
            </a:r>
            <a:r>
              <a:rPr lang="en-US" dirty="0"/>
              <a:t>were tortured and executed in special </a:t>
            </a:r>
            <a:r>
              <a:rPr lang="en-US" dirty="0" smtClean="0"/>
              <a:t>centers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</a:t>
            </a:r>
            <a:r>
              <a:rPr lang="en-US" dirty="0" smtClean="0"/>
              <a:t>thers </a:t>
            </a:r>
            <a:r>
              <a:rPr lang="en-US" dirty="0"/>
              <a:t>died from disease, starvation or exhaustion as members of the Khmer Rouge </a:t>
            </a:r>
            <a:r>
              <a:rPr lang="en-US" dirty="0" smtClean="0"/>
              <a:t>forced </a:t>
            </a:r>
            <a:r>
              <a:rPr lang="en-US" dirty="0"/>
              <a:t>people to do back-breaking </a:t>
            </a:r>
            <a:r>
              <a:rPr lang="en-US" dirty="0" smtClean="0"/>
              <a:t>work.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“Killing Fields”- </a:t>
            </a:r>
            <a:r>
              <a:rPr lang="en-US" dirty="0" smtClean="0"/>
              <a:t>locations </a:t>
            </a:r>
            <a:r>
              <a:rPr lang="en-US" dirty="0"/>
              <a:t>of mass graves from </a:t>
            </a:r>
            <a:r>
              <a:rPr lang="en-US" dirty="0" smtClean="0">
                <a:solidFill>
                  <a:srgbClr val="0000FF"/>
                </a:solidFill>
              </a:rPr>
              <a:t>1975-1979, </a:t>
            </a:r>
            <a:r>
              <a:rPr lang="en-US" dirty="0">
                <a:solidFill>
                  <a:srgbClr val="0000FF"/>
                </a:solidFill>
              </a:rPr>
              <a:t>3 Million Cambodian Minorities</a:t>
            </a:r>
            <a:r>
              <a:rPr lang="en-US" dirty="0"/>
              <a:t> (Chinese, Korean, Vietnamese) were executed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0" y="4301544"/>
            <a:ext cx="2857500" cy="1769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5" y="2084831"/>
            <a:ext cx="2571750" cy="1972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35" y="231376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9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Rwandan 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942" y="1932039"/>
            <a:ext cx="6371303" cy="43773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Rwandan Genocide- </a:t>
            </a:r>
            <a:r>
              <a:rPr lang="en-US" dirty="0" smtClean="0">
                <a:solidFill>
                  <a:srgbClr val="0000FF"/>
                </a:solidFill>
              </a:rPr>
              <a:t>April </a:t>
            </a:r>
            <a:r>
              <a:rPr lang="en-US" dirty="0">
                <a:solidFill>
                  <a:srgbClr val="0000FF"/>
                </a:solidFill>
              </a:rPr>
              <a:t>to July </a:t>
            </a:r>
            <a:r>
              <a:rPr lang="en-US" dirty="0" smtClean="0">
                <a:solidFill>
                  <a:srgbClr val="0000FF"/>
                </a:solidFill>
              </a:rPr>
              <a:t>1994</a:t>
            </a:r>
            <a:r>
              <a:rPr lang="en-US" dirty="0" smtClean="0"/>
              <a:t>; Hutu </a:t>
            </a:r>
            <a:r>
              <a:rPr lang="en-US" dirty="0"/>
              <a:t>ethnic majority </a:t>
            </a:r>
            <a:r>
              <a:rPr lang="en-US" dirty="0" smtClean="0"/>
              <a:t>in Rwanda </a:t>
            </a:r>
            <a:r>
              <a:rPr lang="en-US" dirty="0"/>
              <a:t>murdered as many as 800,000 people, mostly of the </a:t>
            </a:r>
            <a:r>
              <a:rPr lang="en-US" dirty="0" smtClean="0"/>
              <a:t>Tutsi ethnic </a:t>
            </a:r>
            <a:r>
              <a:rPr lang="en-US" dirty="0"/>
              <a:t>minority.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85</a:t>
            </a:r>
            <a:r>
              <a:rPr lang="en-US" dirty="0"/>
              <a:t>% of Rwandans are Hutu, but the Tutsi minority </a:t>
            </a:r>
            <a:r>
              <a:rPr lang="en-US" dirty="0" smtClean="0"/>
              <a:t>long </a:t>
            </a:r>
            <a:r>
              <a:rPr lang="en-US" dirty="0"/>
              <a:t>dominated the country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Begun </a:t>
            </a:r>
            <a:r>
              <a:rPr lang="en-US" dirty="0"/>
              <a:t>by extreme </a:t>
            </a:r>
            <a:r>
              <a:rPr lang="en-US" dirty="0">
                <a:solidFill>
                  <a:srgbClr val="FF0000"/>
                </a:solidFill>
              </a:rPr>
              <a:t>Hutu nationalists </a:t>
            </a:r>
            <a:r>
              <a:rPr lang="en-US" dirty="0"/>
              <a:t>in the capital of </a:t>
            </a:r>
            <a:r>
              <a:rPr lang="en-US" dirty="0" smtClean="0"/>
              <a:t>Kigali in 1994, </a:t>
            </a:r>
            <a:r>
              <a:rPr lang="en-US" dirty="0" smtClean="0">
                <a:solidFill>
                  <a:srgbClr val="0000FF"/>
                </a:solidFill>
              </a:rPr>
              <a:t>ordinary </a:t>
            </a:r>
            <a:r>
              <a:rPr lang="en-US" dirty="0">
                <a:solidFill>
                  <a:srgbClr val="0000FF"/>
                </a:solidFill>
              </a:rPr>
              <a:t>citizens were </a:t>
            </a:r>
            <a:r>
              <a:rPr lang="en-US" dirty="0" smtClean="0">
                <a:solidFill>
                  <a:srgbClr val="0000FF"/>
                </a:solidFill>
              </a:rPr>
              <a:t>encouraged </a:t>
            </a:r>
            <a:r>
              <a:rPr lang="en-US" dirty="0">
                <a:solidFill>
                  <a:srgbClr val="0000FF"/>
                </a:solidFill>
              </a:rPr>
              <a:t>by local officials and the </a:t>
            </a:r>
            <a:r>
              <a:rPr lang="en-US" dirty="0" smtClean="0">
                <a:solidFill>
                  <a:srgbClr val="0000FF"/>
                </a:solidFill>
              </a:rPr>
              <a:t>government </a:t>
            </a:r>
            <a:r>
              <a:rPr lang="en-US" dirty="0">
                <a:solidFill>
                  <a:srgbClr val="0000FF"/>
                </a:solidFill>
              </a:rPr>
              <a:t>to take up arms against their neighbors. 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Tutsi-led </a:t>
            </a:r>
            <a:r>
              <a:rPr lang="en-US" dirty="0"/>
              <a:t>Rwandese Patriotic Front gained control of the country through a military offensive in early </a:t>
            </a:r>
            <a:r>
              <a:rPr lang="en-US" dirty="0" smtClean="0">
                <a:solidFill>
                  <a:srgbClr val="FF0000"/>
                </a:solidFill>
              </a:rPr>
              <a:t>July 1994</a:t>
            </a:r>
            <a:r>
              <a:rPr lang="en-US" dirty="0" smtClean="0"/>
              <a:t>, ending the conflict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1 million Tutsi killed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undreds </a:t>
            </a:r>
            <a:r>
              <a:rPr lang="en-US" dirty="0">
                <a:solidFill>
                  <a:srgbClr val="0000FF"/>
                </a:solidFill>
              </a:rPr>
              <a:t>of thousands of </a:t>
            </a:r>
            <a:r>
              <a:rPr lang="en-US" dirty="0" smtClean="0">
                <a:solidFill>
                  <a:srgbClr val="0000FF"/>
                </a:solidFill>
              </a:rPr>
              <a:t>Rwandans displaced </a:t>
            </a:r>
            <a:r>
              <a:rPr lang="en-US" dirty="0"/>
              <a:t>from their homes.</a:t>
            </a:r>
          </a:p>
        </p:txBody>
      </p:sp>
      <p:pic>
        <p:nvPicPr>
          <p:cNvPr id="11" name="Content Placeholder 10" descr="Photographs of victims in the Kigali genocide memorial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31" y="3894536"/>
            <a:ext cx="3997587" cy="267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utu militiamen in 199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13" y="1242540"/>
            <a:ext cx="2217773" cy="217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French troops driving past Hutu militiam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31" y="321717"/>
            <a:ext cx="1902603" cy="136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71" y="1815921"/>
            <a:ext cx="2623206" cy="19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Bosnian Genocide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38917" y="958644"/>
            <a:ext cx="6561162" cy="535071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Slobodan Milosevic- </a:t>
            </a:r>
            <a:r>
              <a:rPr lang="en-US" dirty="0" smtClean="0"/>
              <a:t>helped </a:t>
            </a:r>
            <a:r>
              <a:rPr lang="en-US" dirty="0">
                <a:solidFill>
                  <a:srgbClr val="0000FF"/>
                </a:solidFill>
              </a:rPr>
              <a:t>stoke </a:t>
            </a:r>
            <a:r>
              <a:rPr lang="en-US" dirty="0" smtClean="0">
                <a:solidFill>
                  <a:srgbClr val="0000FF"/>
                </a:solidFill>
              </a:rPr>
              <a:t>nationalist discontent </a:t>
            </a:r>
            <a:r>
              <a:rPr lang="en-US" dirty="0">
                <a:solidFill>
                  <a:srgbClr val="0000FF"/>
                </a:solidFill>
              </a:rPr>
              <a:t>between Bosnian Serbians and their Croatian, </a:t>
            </a:r>
            <a:r>
              <a:rPr lang="en-US" dirty="0" err="1">
                <a:solidFill>
                  <a:srgbClr val="0000FF"/>
                </a:solidFill>
              </a:rPr>
              <a:t>Bosniak</a:t>
            </a:r>
            <a:r>
              <a:rPr lang="en-US" dirty="0">
                <a:solidFill>
                  <a:srgbClr val="0000FF"/>
                </a:solidFill>
              </a:rPr>
              <a:t> and Albanian </a:t>
            </a:r>
            <a:r>
              <a:rPr lang="en-US" dirty="0" smtClean="0">
                <a:solidFill>
                  <a:srgbClr val="0000FF"/>
                </a:solidFill>
              </a:rPr>
              <a:t>neighbors</a:t>
            </a:r>
            <a:r>
              <a:rPr lang="en-US" dirty="0" smtClean="0"/>
              <a:t> during period of intense nationalism in Yugoslavia.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Bosnian </a:t>
            </a:r>
            <a:r>
              <a:rPr lang="en-US" dirty="0">
                <a:solidFill>
                  <a:srgbClr val="0000FF"/>
                </a:solidFill>
              </a:rPr>
              <a:t>Serbs wanted to be </a:t>
            </a:r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00FF"/>
                </a:solidFill>
              </a:rPr>
              <a:t>dominant Serbian state </a:t>
            </a:r>
            <a:r>
              <a:rPr lang="en-US" dirty="0"/>
              <a:t>in the </a:t>
            </a:r>
            <a:r>
              <a:rPr lang="en-US" dirty="0" smtClean="0"/>
              <a:t>Balkans (separate ethnic territories that made up Yugoslavia)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May 1992- </a:t>
            </a:r>
            <a:r>
              <a:rPr lang="en-US" dirty="0"/>
              <a:t>Bosnian Serb </a:t>
            </a:r>
            <a:r>
              <a:rPr lang="en-US" dirty="0" smtClean="0"/>
              <a:t>forces bomb Bosnia’s </a:t>
            </a:r>
            <a:r>
              <a:rPr lang="en-US" dirty="0"/>
              <a:t>capital, </a:t>
            </a:r>
            <a:r>
              <a:rPr lang="en-US" dirty="0" smtClean="0"/>
              <a:t>Sarajevo, and attack </a:t>
            </a:r>
            <a:r>
              <a:rPr lang="en-US" dirty="0" err="1"/>
              <a:t>Bosniak</a:t>
            </a:r>
            <a:r>
              <a:rPr lang="en-US" dirty="0"/>
              <a:t>-dominated towns in eastern Bosnia, </a:t>
            </a:r>
            <a:r>
              <a:rPr lang="en-US" dirty="0" smtClean="0"/>
              <a:t>expelling </a:t>
            </a:r>
            <a:r>
              <a:rPr lang="en-US" dirty="0" err="1"/>
              <a:t>Bosniak</a:t>
            </a:r>
            <a:r>
              <a:rPr lang="en-US" dirty="0"/>
              <a:t> civilians from the </a:t>
            </a:r>
            <a:r>
              <a:rPr lang="en-US" dirty="0" smtClean="0"/>
              <a:t>region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Srebrenica- </a:t>
            </a:r>
            <a:r>
              <a:rPr lang="en-US" dirty="0" smtClean="0">
                <a:solidFill>
                  <a:srgbClr val="0000FF"/>
                </a:solidFill>
              </a:rPr>
              <a:t>Serbian </a:t>
            </a:r>
            <a:r>
              <a:rPr lang="en-US" dirty="0">
                <a:solidFill>
                  <a:srgbClr val="0000FF"/>
                </a:solidFill>
              </a:rPr>
              <a:t>forces separated the </a:t>
            </a:r>
            <a:r>
              <a:rPr lang="en-US" dirty="0" err="1">
                <a:solidFill>
                  <a:srgbClr val="0000FF"/>
                </a:solidFill>
              </a:rPr>
              <a:t>Bosniak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civilians</a:t>
            </a:r>
            <a:r>
              <a:rPr lang="en-US" dirty="0" smtClean="0"/>
              <a:t>, sending </a:t>
            </a:r>
            <a:r>
              <a:rPr lang="en-US" dirty="0"/>
              <a:t>women and girls </a:t>
            </a:r>
            <a:r>
              <a:rPr lang="en-US" dirty="0" smtClean="0"/>
              <a:t>to work camps in Bosnian-held territory in </a:t>
            </a:r>
            <a:r>
              <a:rPr lang="en-US" dirty="0" smtClean="0">
                <a:solidFill>
                  <a:srgbClr val="0000FF"/>
                </a:solidFill>
              </a:rPr>
              <a:t>July 1995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</a:t>
            </a:r>
            <a:r>
              <a:rPr lang="en-US" dirty="0" smtClean="0"/>
              <a:t>en </a:t>
            </a:r>
            <a:r>
              <a:rPr lang="en-US" dirty="0"/>
              <a:t>and boys </a:t>
            </a:r>
            <a:r>
              <a:rPr lang="en-US" dirty="0" smtClean="0"/>
              <a:t>were bussed </a:t>
            </a:r>
            <a:r>
              <a:rPr lang="en-US" dirty="0"/>
              <a:t>to mass killing sites.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Estimates </a:t>
            </a:r>
            <a:r>
              <a:rPr lang="en-US" dirty="0"/>
              <a:t>of </a:t>
            </a:r>
            <a:r>
              <a:rPr lang="en-US" dirty="0" err="1">
                <a:solidFill>
                  <a:srgbClr val="0000FF"/>
                </a:solidFill>
              </a:rPr>
              <a:t>Bosniaks</a:t>
            </a:r>
            <a:r>
              <a:rPr lang="en-US" dirty="0">
                <a:solidFill>
                  <a:srgbClr val="0000FF"/>
                </a:solidFill>
              </a:rPr>
              <a:t> killed by Serb forces </a:t>
            </a:r>
            <a:r>
              <a:rPr lang="en-US" dirty="0" smtClean="0">
                <a:solidFill>
                  <a:srgbClr val="0000FF"/>
                </a:solidFill>
              </a:rPr>
              <a:t>range </a:t>
            </a:r>
            <a:r>
              <a:rPr lang="en-US" dirty="0">
                <a:solidFill>
                  <a:srgbClr val="0000FF"/>
                </a:solidFill>
              </a:rPr>
              <a:t>from around 7,000 to 8,000.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International Court of </a:t>
            </a:r>
            <a:r>
              <a:rPr lang="en-US" dirty="0" smtClean="0"/>
              <a:t>Justice called the Srebrenica </a:t>
            </a:r>
            <a:r>
              <a:rPr lang="en-US" dirty="0"/>
              <a:t>massacre </a:t>
            </a:r>
            <a:r>
              <a:rPr lang="en-US" dirty="0" smtClean="0"/>
              <a:t>a genocide in their ruling of a civil </a:t>
            </a:r>
            <a:r>
              <a:rPr lang="en-US" dirty="0"/>
              <a:t>lawsuit brought by Bosnia against Serbia.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Milosevic brought to trial and charged with genocide, war crimes and crimes against humanity; committed suicide before verdict delivered in 2002</a:t>
            </a:r>
            <a:endParaRPr lang="en-US" dirty="0"/>
          </a:p>
        </p:txBody>
      </p:sp>
      <p:pic>
        <p:nvPicPr>
          <p:cNvPr id="16" name="Content Placeholder 1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00" y="3786387"/>
            <a:ext cx="3254352" cy="284623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1653087"/>
            <a:ext cx="2023503" cy="196587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58" y="1653087"/>
            <a:ext cx="1829093" cy="19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United nations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95061"/>
            <a:ext cx="6851374" cy="44142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stablished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smtClean="0"/>
              <a:t>October 24, 1945 at end of WWII</a:t>
            </a:r>
            <a:r>
              <a:rPr lang="en-US" dirty="0">
                <a:solidFill>
                  <a:srgbClr val="0000FF"/>
                </a:solidFill>
              </a:rPr>
              <a:t> in order to prevent another </a:t>
            </a:r>
            <a:r>
              <a:rPr lang="en-US" dirty="0" smtClean="0">
                <a:solidFill>
                  <a:srgbClr val="0000FF"/>
                </a:solidFill>
              </a:rPr>
              <a:t>worldwide conflict</a:t>
            </a:r>
            <a:r>
              <a:rPr lang="en-US" dirty="0"/>
              <a:t>. </a:t>
            </a:r>
            <a:r>
              <a:rPr lang="en-US" dirty="0" smtClean="0"/>
              <a:t>It is meant to </a:t>
            </a:r>
            <a:r>
              <a:rPr lang="en-US" dirty="0" smtClean="0">
                <a:solidFill>
                  <a:srgbClr val="0000FF"/>
                </a:solidFill>
              </a:rPr>
              <a:t>promote world peace and international cooperation </a:t>
            </a:r>
            <a:r>
              <a:rPr lang="en-US" dirty="0" smtClean="0"/>
              <a:t>among nations.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Replaced ineffective League of Nations, started at the end of WWI, to govern other governments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Headquarters: New York City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UN </a:t>
            </a:r>
            <a:r>
              <a:rPr lang="en-US" dirty="0" smtClean="0"/>
              <a:t>has </a:t>
            </a:r>
            <a:r>
              <a:rPr lang="en-US" dirty="0" smtClean="0">
                <a:solidFill>
                  <a:srgbClr val="FF0000"/>
                </a:solidFill>
              </a:rPr>
              <a:t>193</a:t>
            </a:r>
            <a:r>
              <a:rPr lang="en-US" dirty="0">
                <a:solidFill>
                  <a:srgbClr val="FF0000"/>
                </a:solidFill>
              </a:rPr>
              <a:t> member states</a:t>
            </a:r>
            <a:r>
              <a:rPr lang="en-US" dirty="0"/>
              <a:t>; </a:t>
            </a:r>
            <a:r>
              <a:rPr lang="en-US" dirty="0" smtClean="0"/>
              <a:t>there were originally 51.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Membership </a:t>
            </a:r>
            <a:r>
              <a:rPr lang="en-US" dirty="0"/>
              <a:t>in the United Nations is </a:t>
            </a:r>
            <a:r>
              <a:rPr lang="en-US" dirty="0">
                <a:solidFill>
                  <a:srgbClr val="0000FF"/>
                </a:solidFill>
              </a:rPr>
              <a:t>open to all other </a:t>
            </a:r>
            <a:r>
              <a:rPr lang="en-US" dirty="0" smtClean="0">
                <a:solidFill>
                  <a:srgbClr val="0000FF"/>
                </a:solidFill>
              </a:rPr>
              <a:t>states </a:t>
            </a:r>
            <a:r>
              <a:rPr lang="en-US" dirty="0">
                <a:solidFill>
                  <a:srgbClr val="0000FF"/>
                </a:solidFill>
              </a:rPr>
              <a:t>that accept the </a:t>
            </a:r>
            <a:r>
              <a:rPr lang="en-US" dirty="0" smtClean="0">
                <a:solidFill>
                  <a:srgbClr val="0000FF"/>
                </a:solidFill>
              </a:rPr>
              <a:t>obligations in the Charter</a:t>
            </a:r>
            <a:r>
              <a:rPr lang="en-US" dirty="0" smtClean="0"/>
              <a:t> and </a:t>
            </a:r>
            <a:r>
              <a:rPr lang="en-US" dirty="0"/>
              <a:t>are able and willing to carry out these obligations.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 admission of any such state to membership in the United Nations </a:t>
            </a:r>
            <a:r>
              <a:rPr lang="en-US" dirty="0" smtClean="0"/>
              <a:t>is voted on </a:t>
            </a:r>
            <a:r>
              <a:rPr lang="en-US" dirty="0"/>
              <a:t>by a decision of the General Assembly upon the recommendation of the Security Council.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82" y="585216"/>
            <a:ext cx="2143125" cy="2143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09" y="585373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91" y="3419062"/>
            <a:ext cx="4744593" cy="31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45" y="3593548"/>
            <a:ext cx="2286000" cy="16859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009" y="1643269"/>
            <a:ext cx="7169425" cy="48502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</a:t>
            </a:r>
            <a:r>
              <a:rPr lang="en-US" dirty="0" smtClean="0"/>
              <a:t>UN has sends soldiers to maintain peace accords, called </a:t>
            </a:r>
            <a:r>
              <a:rPr lang="en-US" dirty="0" smtClean="0">
                <a:solidFill>
                  <a:srgbClr val="FF0000"/>
                </a:solidFill>
              </a:rPr>
              <a:t>U.N. Peacekeepers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Go to </a:t>
            </a:r>
            <a:r>
              <a:rPr lang="en-US" dirty="0"/>
              <a:t>regions where armed conflict has recently </a:t>
            </a:r>
            <a:r>
              <a:rPr lang="en-US" dirty="0" smtClean="0"/>
              <a:t>ceased </a:t>
            </a:r>
            <a:r>
              <a:rPr lang="en-US" dirty="0"/>
              <a:t>to </a:t>
            </a:r>
            <a:r>
              <a:rPr lang="en-US" dirty="0">
                <a:solidFill>
                  <a:srgbClr val="0000FF"/>
                </a:solidFill>
              </a:rPr>
              <a:t>enforce the terms of peace </a:t>
            </a:r>
            <a:r>
              <a:rPr lang="en-US" dirty="0" smtClean="0">
                <a:solidFill>
                  <a:srgbClr val="0000FF"/>
                </a:solidFill>
              </a:rPr>
              <a:t>agreements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 Discourage </a:t>
            </a:r>
            <a:r>
              <a:rPr lang="en-US" dirty="0">
                <a:solidFill>
                  <a:srgbClr val="0000FF"/>
                </a:solidFill>
              </a:rPr>
              <a:t>combatants from resuming hostilities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UN does not maintain its own military, peacekeeping forces are voluntarily provided by member states.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Other </a:t>
            </a:r>
            <a:r>
              <a:rPr lang="en-US" dirty="0" smtClean="0">
                <a:solidFill>
                  <a:srgbClr val="FF0000"/>
                </a:solidFill>
              </a:rPr>
              <a:t>UN Duties </a:t>
            </a:r>
            <a:r>
              <a:rPr lang="en-US" dirty="0" smtClean="0"/>
              <a:t>Include: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Human </a:t>
            </a:r>
            <a:r>
              <a:rPr lang="en-US" dirty="0">
                <a:solidFill>
                  <a:srgbClr val="0000FF"/>
                </a:solidFill>
              </a:rPr>
              <a:t>Development </a:t>
            </a:r>
            <a:r>
              <a:rPr lang="en-US" dirty="0" smtClean="0">
                <a:solidFill>
                  <a:srgbClr val="0000FF"/>
                </a:solidFill>
              </a:rPr>
              <a:t>Index- </a:t>
            </a:r>
            <a:r>
              <a:rPr lang="en-US" dirty="0" smtClean="0"/>
              <a:t>compares </a:t>
            </a:r>
            <a:r>
              <a:rPr lang="en-US" dirty="0"/>
              <a:t>countries by poverty, literacy, education, life expectancy, and other factors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Food </a:t>
            </a:r>
            <a:r>
              <a:rPr lang="en-US" dirty="0">
                <a:solidFill>
                  <a:srgbClr val="0000FF"/>
                </a:solidFill>
              </a:rPr>
              <a:t>and Agriculture Organization </a:t>
            </a:r>
            <a:r>
              <a:rPr lang="en-US" dirty="0"/>
              <a:t>(FAO</a:t>
            </a:r>
            <a:r>
              <a:rPr lang="en-US" dirty="0" smtClean="0"/>
              <a:t>)- promotes </a:t>
            </a:r>
            <a:r>
              <a:rPr lang="en-US" dirty="0"/>
              <a:t>agricultural development and food </a:t>
            </a:r>
            <a:r>
              <a:rPr lang="en-US" dirty="0" smtClean="0"/>
              <a:t>security.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UNICEF</a:t>
            </a:r>
            <a:r>
              <a:rPr lang="en-US" dirty="0" smtClean="0"/>
              <a:t> </a:t>
            </a:r>
            <a:r>
              <a:rPr lang="en-US" dirty="0"/>
              <a:t>(the United Nations Children's Fund</a:t>
            </a:r>
            <a:r>
              <a:rPr lang="en-US" dirty="0" smtClean="0"/>
              <a:t>)- </a:t>
            </a:r>
            <a:r>
              <a:rPr lang="en-US" dirty="0"/>
              <a:t>created in 1946 to aid European children after </a:t>
            </a:r>
            <a:r>
              <a:rPr lang="en-US" dirty="0" smtClean="0"/>
              <a:t>WWII, provides </a:t>
            </a:r>
            <a:r>
              <a:rPr lang="en-US" dirty="0"/>
              <a:t>aid around the world and to uphold the Convention on the Rights of the Child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1888898"/>
            <a:ext cx="3417198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" y="3670851"/>
            <a:ext cx="2155885" cy="1608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7" y="5371084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nato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99" y="1867437"/>
            <a:ext cx="5534308" cy="44419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North Atlantic Treaty Organization- </a:t>
            </a:r>
            <a:r>
              <a:rPr lang="en-US" dirty="0" smtClean="0">
                <a:solidFill>
                  <a:srgbClr val="0000FF"/>
                </a:solidFill>
              </a:rPr>
              <a:t>military </a:t>
            </a:r>
            <a:r>
              <a:rPr lang="en-US" dirty="0">
                <a:solidFill>
                  <a:srgbClr val="0000FF"/>
                </a:solidFill>
              </a:rPr>
              <a:t>alliance </a:t>
            </a:r>
            <a:r>
              <a:rPr lang="en-US" dirty="0" smtClean="0">
                <a:solidFill>
                  <a:srgbClr val="0000FF"/>
                </a:solidFill>
              </a:rPr>
              <a:t>and mutual defense system that protects member nations</a:t>
            </a:r>
            <a:r>
              <a:rPr lang="en-US" dirty="0" smtClean="0"/>
              <a:t>, especially in </a:t>
            </a:r>
            <a:r>
              <a:rPr lang="en-US" dirty="0"/>
              <a:t>response to an </a:t>
            </a:r>
            <a:r>
              <a:rPr lang="en-US" dirty="0">
                <a:solidFill>
                  <a:srgbClr val="0000FF"/>
                </a:solidFill>
              </a:rPr>
              <a:t>attack by any external </a:t>
            </a:r>
            <a:r>
              <a:rPr lang="en-US" dirty="0" smtClean="0">
                <a:solidFill>
                  <a:srgbClr val="0000FF"/>
                </a:solidFill>
              </a:rPr>
              <a:t>party</a:t>
            </a:r>
            <a:r>
              <a:rPr lang="en-US" dirty="0" smtClean="0"/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Headquarters: </a:t>
            </a:r>
            <a:r>
              <a:rPr lang="en-US" dirty="0" smtClean="0"/>
              <a:t>Brussels</a:t>
            </a:r>
            <a:r>
              <a:rPr lang="en-US" dirty="0"/>
              <a:t>, </a:t>
            </a:r>
            <a:r>
              <a:rPr lang="en-US" dirty="0" smtClean="0"/>
              <a:t>Belgium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NATO has </a:t>
            </a:r>
            <a:r>
              <a:rPr lang="en-US" dirty="0">
                <a:solidFill>
                  <a:srgbClr val="0000FF"/>
                </a:solidFill>
              </a:rPr>
              <a:t>twenty-eight members</a:t>
            </a:r>
            <a:r>
              <a:rPr lang="en-US" dirty="0"/>
              <a:t>, mainly </a:t>
            </a:r>
            <a:r>
              <a:rPr lang="en-US" dirty="0">
                <a:solidFill>
                  <a:srgbClr val="0000FF"/>
                </a:solidFill>
              </a:rPr>
              <a:t>in Europe and North America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Covers territories </a:t>
            </a:r>
            <a:r>
              <a:rPr lang="en-US" dirty="0"/>
              <a:t>as far south as the Tropic of Cancer in the Atlantic </a:t>
            </a:r>
            <a:r>
              <a:rPr lang="en-US" dirty="0" smtClean="0"/>
              <a:t>Ocean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Militarily interventions include Afghanistan after 9/11, Kosovo, Bosnia &amp; Herzegovina, and Libya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4088398"/>
            <a:ext cx="3748741" cy="24855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7" y="236982"/>
            <a:ext cx="2605139" cy="2235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66" y="1159100"/>
            <a:ext cx="3129901" cy="26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European union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" y="1828845"/>
            <a:ext cx="2619375" cy="1743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017431"/>
            <a:ext cx="5923638" cy="52919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nternal</a:t>
            </a:r>
            <a:r>
              <a:rPr lang="en-US" dirty="0" smtClean="0"/>
              <a:t> </a:t>
            </a:r>
            <a:r>
              <a:rPr lang="en-US" dirty="0"/>
              <a:t>single market through a </a:t>
            </a:r>
            <a:r>
              <a:rPr lang="en-US" dirty="0" smtClean="0">
                <a:solidFill>
                  <a:srgbClr val="0000FF"/>
                </a:solidFill>
              </a:rPr>
              <a:t>standardized </a:t>
            </a:r>
            <a:r>
              <a:rPr lang="en-US" dirty="0">
                <a:solidFill>
                  <a:srgbClr val="0000FF"/>
                </a:solidFill>
              </a:rPr>
              <a:t>system of laws that apply in all </a:t>
            </a:r>
            <a:r>
              <a:rPr lang="en-US" dirty="0" smtClean="0">
                <a:solidFill>
                  <a:srgbClr val="0000FF"/>
                </a:solidFill>
              </a:rPr>
              <a:t>28 member </a:t>
            </a:r>
            <a:r>
              <a:rPr lang="en-US" dirty="0">
                <a:solidFill>
                  <a:srgbClr val="0000FF"/>
                </a:solidFill>
              </a:rPr>
              <a:t>states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EU operates through a </a:t>
            </a:r>
            <a:r>
              <a:rPr lang="en-US" dirty="0">
                <a:solidFill>
                  <a:srgbClr val="0000FF"/>
                </a:solidFill>
              </a:rPr>
              <a:t>hybrid system of supranational and intergovernmental decision-making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EU </a:t>
            </a:r>
            <a:r>
              <a:rPr lang="en-US" dirty="0"/>
              <a:t>policies aim to </a:t>
            </a:r>
            <a:r>
              <a:rPr lang="en-US" dirty="0">
                <a:solidFill>
                  <a:srgbClr val="0000FF"/>
                </a:solidFill>
              </a:rPr>
              <a:t>ensure the free movement of people, goods, services, and capital </a:t>
            </a:r>
            <a:r>
              <a:rPr lang="en-US" dirty="0"/>
              <a:t>within the internal </a:t>
            </a:r>
            <a:r>
              <a:rPr lang="en-US" dirty="0" smtClean="0"/>
              <a:t>market, </a:t>
            </a:r>
            <a:r>
              <a:rPr lang="en-US" dirty="0" smtClean="0">
                <a:solidFill>
                  <a:srgbClr val="0000FF"/>
                </a:solidFill>
              </a:rPr>
              <a:t>enact </a:t>
            </a:r>
            <a:r>
              <a:rPr lang="en-US" dirty="0">
                <a:solidFill>
                  <a:srgbClr val="0000FF"/>
                </a:solidFill>
              </a:rPr>
              <a:t>legislation </a:t>
            </a:r>
            <a:r>
              <a:rPr lang="en-US" dirty="0"/>
              <a:t>in justice and home affairs, and </a:t>
            </a:r>
            <a:r>
              <a:rPr lang="en-US" dirty="0">
                <a:solidFill>
                  <a:srgbClr val="0000FF"/>
                </a:solidFill>
              </a:rPr>
              <a:t>maintain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common policies </a:t>
            </a:r>
            <a:r>
              <a:rPr lang="en-US" dirty="0"/>
              <a:t>on trade</a:t>
            </a:r>
            <a:r>
              <a:rPr lang="en-US" dirty="0" smtClean="0"/>
              <a:t>, </a:t>
            </a:r>
            <a:r>
              <a:rPr lang="en-US" dirty="0"/>
              <a:t>agriculture</a:t>
            </a:r>
            <a:r>
              <a:rPr lang="en-US" dirty="0" smtClean="0"/>
              <a:t>, fishing, </a:t>
            </a:r>
            <a:r>
              <a:rPr lang="en-US" dirty="0"/>
              <a:t>and regional development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Within </a:t>
            </a:r>
            <a:r>
              <a:rPr lang="en-US" dirty="0"/>
              <a:t>the </a:t>
            </a:r>
            <a:r>
              <a:rPr lang="en-US" dirty="0" smtClean="0"/>
              <a:t>borders of member nations, </a:t>
            </a:r>
            <a:r>
              <a:rPr lang="en-US" dirty="0">
                <a:solidFill>
                  <a:srgbClr val="0000FF"/>
                </a:solidFill>
              </a:rPr>
              <a:t>passport controls have been abolished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Euro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standard currency in European union member states</a:t>
            </a:r>
            <a:r>
              <a:rPr lang="en-US" dirty="0" smtClean="0"/>
              <a:t>, </a:t>
            </a:r>
            <a:r>
              <a:rPr lang="en-US" dirty="0"/>
              <a:t>established in 1999 and came into full </a:t>
            </a:r>
            <a:r>
              <a:rPr lang="en-US" dirty="0" smtClean="0"/>
              <a:t>usage </a:t>
            </a:r>
            <a:r>
              <a:rPr lang="en-US" dirty="0"/>
              <a:t>in </a:t>
            </a:r>
            <a:r>
              <a:rPr lang="en-US" dirty="0" smtClean="0"/>
              <a:t>2002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04" y="1828845"/>
            <a:ext cx="2619375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3" y="3901148"/>
            <a:ext cx="3168203" cy="22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0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Conflicts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Scramble for Africa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World War 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Two Claims to Palestine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Apartheid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North Korea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Syrian Civil War</a:t>
            </a:r>
          </a:p>
          <a:p>
            <a:endParaRPr lang="en-US" dirty="0"/>
          </a:p>
        </p:txBody>
      </p:sp>
      <p:pic>
        <p:nvPicPr>
          <p:cNvPr id="4" name="Content Placeholder 4" descr="Macintosh HD:private:var:folders:pf:c9sfpqw16p96dfdrt6hjd80c0000gn:T:TemporaryItems:z15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9" y="454815"/>
            <a:ext cx="2796485" cy="336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59" y="574362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5" y="2545917"/>
            <a:ext cx="2528459" cy="1868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574363"/>
            <a:ext cx="3581400" cy="30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2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Scramble for Africa</a:t>
            </a:r>
            <a:r>
              <a:rPr lang="en-US" dirty="0" smtClean="0"/>
              <a:t>, 1880-1914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0456" y="1893194"/>
            <a:ext cx="6568226" cy="44161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Imperialism</a:t>
            </a:r>
            <a:r>
              <a:rPr lang="en-US" dirty="0"/>
              <a:t>- the policy of </a:t>
            </a:r>
            <a:r>
              <a:rPr lang="en-US" dirty="0">
                <a:solidFill>
                  <a:srgbClr val="0000FF"/>
                </a:solidFill>
              </a:rPr>
              <a:t>extending </a:t>
            </a:r>
            <a:r>
              <a:rPr lang="en-US" dirty="0" smtClean="0">
                <a:solidFill>
                  <a:srgbClr val="0000FF"/>
                </a:solidFill>
              </a:rPr>
              <a:t>authority </a:t>
            </a:r>
            <a:r>
              <a:rPr lang="en-US" dirty="0">
                <a:solidFill>
                  <a:srgbClr val="0000FF"/>
                </a:solidFill>
              </a:rPr>
              <a:t>of an empire or nation over foreign </a:t>
            </a:r>
            <a:r>
              <a:rPr lang="en-US" dirty="0" smtClean="0">
                <a:solidFill>
                  <a:srgbClr val="0000FF"/>
                </a:solidFill>
              </a:rPr>
              <a:t>countries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through diplomatic or military force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Africa </a:t>
            </a:r>
            <a:r>
              <a:rPr lang="en-US" dirty="0"/>
              <a:t>first peaked European and American interests during the slave trade in the </a:t>
            </a:r>
            <a:r>
              <a:rPr lang="en-US" dirty="0" smtClean="0"/>
              <a:t>1700’s.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Not </a:t>
            </a:r>
            <a:r>
              <a:rPr lang="en-US" dirty="0"/>
              <a:t>much (if anything) was known about interior Africa.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Through imperialism, </a:t>
            </a:r>
            <a:r>
              <a:rPr lang="en-US" dirty="0" smtClean="0">
                <a:solidFill>
                  <a:srgbClr val="0000FF"/>
                </a:solidFill>
              </a:rPr>
              <a:t>monarchs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of </a:t>
            </a:r>
            <a:r>
              <a:rPr lang="en-US" dirty="0">
                <a:solidFill>
                  <a:srgbClr val="0000FF"/>
                </a:solidFill>
              </a:rPr>
              <a:t>Britain, France, Portugal, Italy, Belgium, and Germany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wanted to expand their </a:t>
            </a:r>
            <a:r>
              <a:rPr lang="en-US" dirty="0" smtClean="0">
                <a:solidFill>
                  <a:srgbClr val="0000FF"/>
                </a:solidFill>
              </a:rPr>
              <a:t>control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over different parts of the world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Berlin </a:t>
            </a:r>
            <a:r>
              <a:rPr lang="en-US" dirty="0">
                <a:solidFill>
                  <a:srgbClr val="FF0000"/>
                </a:solidFill>
              </a:rPr>
              <a:t>Conference of </a:t>
            </a:r>
            <a:r>
              <a:rPr lang="en-US" dirty="0" smtClean="0">
                <a:solidFill>
                  <a:srgbClr val="FF0000"/>
                </a:solidFill>
              </a:rPr>
              <a:t>1884-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European empires divided the African </a:t>
            </a:r>
            <a:r>
              <a:rPr lang="en-US" dirty="0"/>
              <a:t>territory to best serve their needs.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These </a:t>
            </a:r>
            <a:r>
              <a:rPr lang="en-US" dirty="0">
                <a:solidFill>
                  <a:srgbClr val="0000FF"/>
                </a:solidFill>
              </a:rPr>
              <a:t>European Boundaries often crossed social </a:t>
            </a:r>
            <a:r>
              <a:rPr lang="en-US" dirty="0" smtClean="0">
                <a:solidFill>
                  <a:srgbClr val="0000FF"/>
                </a:solidFill>
              </a:rPr>
              <a:t>and tribal </a:t>
            </a:r>
            <a:r>
              <a:rPr lang="en-US" dirty="0">
                <a:solidFill>
                  <a:srgbClr val="0000FF"/>
                </a:solidFill>
              </a:rPr>
              <a:t>boundaries, leading to internal conflict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Content Placeholder 5" descr="Macintosh HD:private:var:folders:pf:c9sfpqw16p96dfdrt6hjd80c0000gn:T:TemporaryItems:48406461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52" y="1893194"/>
            <a:ext cx="4754563" cy="4416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Scramble for Africa, 1880-1914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6241" y="1777285"/>
            <a:ext cx="7366717" cy="47394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 internal conflicts increased amongst native groups, the </a:t>
            </a:r>
            <a:r>
              <a:rPr lang="en-US" dirty="0">
                <a:solidFill>
                  <a:srgbClr val="0000FF"/>
                </a:solidFill>
              </a:rPr>
              <a:t>European </a:t>
            </a:r>
            <a:r>
              <a:rPr lang="en-US" dirty="0" smtClean="0">
                <a:solidFill>
                  <a:srgbClr val="0000FF"/>
                </a:solidFill>
              </a:rPr>
              <a:t>state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>
                <a:solidFill>
                  <a:srgbClr val="0000FF"/>
                </a:solidFill>
              </a:rPr>
              <a:t>were able to increase their control and power</a:t>
            </a:r>
            <a:r>
              <a:rPr lang="en-US" dirty="0"/>
              <a:t>, taking advantage of weaknesses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By </a:t>
            </a:r>
            <a:r>
              <a:rPr lang="en-US" dirty="0" smtClean="0">
                <a:solidFill>
                  <a:srgbClr val="FF0000"/>
                </a:solidFill>
              </a:rPr>
              <a:t>1950</a:t>
            </a:r>
            <a:r>
              <a:rPr lang="en-US" dirty="0" smtClean="0"/>
              <a:t>, </a:t>
            </a:r>
            <a:r>
              <a:rPr lang="en-US" dirty="0"/>
              <a:t>almost </a:t>
            </a:r>
            <a:r>
              <a:rPr lang="en-US" dirty="0">
                <a:solidFill>
                  <a:srgbClr val="0000FF"/>
                </a:solidFill>
              </a:rPr>
              <a:t>all areas were actively seeking independence from European </a:t>
            </a:r>
            <a:r>
              <a:rPr lang="en-US" dirty="0" smtClean="0">
                <a:solidFill>
                  <a:srgbClr val="0000FF"/>
                </a:solidFill>
              </a:rPr>
              <a:t>state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; some </a:t>
            </a:r>
            <a:r>
              <a:rPr lang="en-US" dirty="0"/>
              <a:t>peacefully, others through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Independence </a:t>
            </a:r>
            <a:r>
              <a:rPr lang="en-US" dirty="0" smtClean="0"/>
              <a:t>Movement </a:t>
            </a:r>
            <a:r>
              <a:rPr lang="en-US" dirty="0"/>
              <a:t>brought to light many </a:t>
            </a:r>
            <a:r>
              <a:rPr lang="en-US" dirty="0">
                <a:solidFill>
                  <a:srgbClr val="FF0000"/>
                </a:solidFill>
              </a:rPr>
              <a:t>existing problems in Africa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Economies </a:t>
            </a:r>
            <a:r>
              <a:rPr lang="en-US" dirty="0">
                <a:solidFill>
                  <a:srgbClr val="0000FF"/>
                </a:solidFill>
              </a:rPr>
              <a:t>were built around European needs</a:t>
            </a:r>
            <a:r>
              <a:rPr lang="en-US" dirty="0"/>
              <a:t>- Not </a:t>
            </a:r>
            <a:r>
              <a:rPr lang="en-US" dirty="0" smtClean="0"/>
              <a:t>African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Borders </a:t>
            </a:r>
            <a:r>
              <a:rPr lang="en-US" dirty="0">
                <a:solidFill>
                  <a:srgbClr val="0000FF"/>
                </a:solidFill>
              </a:rPr>
              <a:t>were in dispute </a:t>
            </a:r>
            <a:r>
              <a:rPr lang="en-US" dirty="0"/>
              <a:t>(Traditional vs European)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Civil </a:t>
            </a:r>
            <a:r>
              <a:rPr lang="en-US" dirty="0">
                <a:solidFill>
                  <a:srgbClr val="0000FF"/>
                </a:solidFill>
              </a:rPr>
              <a:t>Wars </a:t>
            </a:r>
            <a:r>
              <a:rPr lang="en-US" dirty="0"/>
              <a:t>amongst Natives over who would gain control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Genocides</a:t>
            </a:r>
            <a:r>
              <a:rPr lang="en-US" dirty="0" smtClean="0"/>
              <a:t> </a:t>
            </a:r>
            <a:r>
              <a:rPr lang="en-US" dirty="0"/>
              <a:t>occurred due to differences in religions, languages, and ideologies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 descr="Macintosh HD:private:var:folders:pf:c9sfpqw16p96dfdrt6hjd80c0000gn:T:TemporaryItems:z15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2084831"/>
            <a:ext cx="3850873" cy="3942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0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26653</TotalTime>
  <Words>2642</Words>
  <Application>Microsoft Office PowerPoint</Application>
  <PresentationFormat>Widescreen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Tw Cen MT</vt:lpstr>
      <vt:lpstr>Tw Cen MT Condensed</vt:lpstr>
      <vt:lpstr>Wingdings</vt:lpstr>
      <vt:lpstr>Wingdings 3</vt:lpstr>
      <vt:lpstr>Integral</vt:lpstr>
      <vt:lpstr>Conflict &amp; Cooperation</vt:lpstr>
      <vt:lpstr>Cooperation organization</vt:lpstr>
      <vt:lpstr>United nations</vt:lpstr>
      <vt:lpstr>United Nations</vt:lpstr>
      <vt:lpstr>nato</vt:lpstr>
      <vt:lpstr>European union</vt:lpstr>
      <vt:lpstr>International Conflicts</vt:lpstr>
      <vt:lpstr>The Scramble for Africa, 1880-1914</vt:lpstr>
      <vt:lpstr>The Scramble for Africa, 1880-1914</vt:lpstr>
      <vt:lpstr>World War I, 1914-1918</vt:lpstr>
      <vt:lpstr>World War I, 1914-1918</vt:lpstr>
      <vt:lpstr>Use Your Noodle!!</vt:lpstr>
      <vt:lpstr>Two claims to Palestine, 1945-????</vt:lpstr>
      <vt:lpstr>Two claims to Palestine, 1945-????</vt:lpstr>
      <vt:lpstr>The End of Apartheid, 1948-1994</vt:lpstr>
      <vt:lpstr>North Korea vs.  the World</vt:lpstr>
      <vt:lpstr>North Korea vs. the World</vt:lpstr>
      <vt:lpstr>Syrian civil war, 2011-current</vt:lpstr>
      <vt:lpstr>Syrian Civil War, 2011- Current</vt:lpstr>
      <vt:lpstr>Genocide</vt:lpstr>
      <vt:lpstr>Genocide</vt:lpstr>
      <vt:lpstr>Cambodian Genocide</vt:lpstr>
      <vt:lpstr>Rwandan genocide</vt:lpstr>
      <vt:lpstr>Bosnian Genocide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&amp; Cooperation</dc:title>
  <dc:creator>Aguilar, Ana</dc:creator>
  <cp:lastModifiedBy>Aguilar, Ana</cp:lastModifiedBy>
  <cp:revision>96</cp:revision>
  <dcterms:created xsi:type="dcterms:W3CDTF">2016-10-25T21:00:52Z</dcterms:created>
  <dcterms:modified xsi:type="dcterms:W3CDTF">2019-11-18T16:51:22Z</dcterms:modified>
</cp:coreProperties>
</file>