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6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1"/>
  </p:handoutMasterIdLst>
  <p:sldIdLst>
    <p:sldId id="256" r:id="rId2"/>
    <p:sldId id="258" r:id="rId3"/>
    <p:sldId id="257" r:id="rId4"/>
    <p:sldId id="262" r:id="rId5"/>
    <p:sldId id="261" r:id="rId6"/>
    <p:sldId id="260" r:id="rId7"/>
    <p:sldId id="263" r:id="rId8"/>
    <p:sldId id="264" r:id="rId9"/>
    <p:sldId id="265" r:id="rId10"/>
    <p:sldId id="267" r:id="rId11"/>
    <p:sldId id="268" r:id="rId12"/>
    <p:sldId id="269" r:id="rId13"/>
    <p:sldId id="274" r:id="rId14"/>
    <p:sldId id="270" r:id="rId15"/>
    <p:sldId id="271" r:id="rId16"/>
    <p:sldId id="266" r:id="rId17"/>
    <p:sldId id="259" r:id="rId18"/>
    <p:sldId id="273" r:id="rId19"/>
    <p:sldId id="272" r:id="rId20"/>
  </p:sldIdLst>
  <p:sldSz cx="12192000" cy="6858000"/>
  <p:notesSz cx="9309100" cy="70532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33943" cy="353888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3" y="1"/>
            <a:ext cx="4033943" cy="353888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244980E5-5723-4DB6-9092-F669E90582FE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99376"/>
            <a:ext cx="4033943" cy="353887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3" y="6699376"/>
            <a:ext cx="4033943" cy="353887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FB0E05B0-E827-4058-A900-0B5CD84790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15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11/7/2019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11/7/2019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11/7/2019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11/7/2019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11/7/2019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g"/><Relationship Id="rId4" Type="http://schemas.openxmlformats.org/officeDocument/2006/relationships/image" Target="../media/image2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g"/><Relationship Id="rId2" Type="http://schemas.openxmlformats.org/officeDocument/2006/relationships/image" Target="../media/image45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7.png"/><Relationship Id="rId4" Type="http://schemas.openxmlformats.org/officeDocument/2006/relationships/image" Target="../media/image4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g"/><Relationship Id="rId2" Type="http://schemas.openxmlformats.org/officeDocument/2006/relationships/image" Target="../media/image48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1.png"/><Relationship Id="rId5" Type="http://schemas.openxmlformats.org/officeDocument/2006/relationships/image" Target="../media/image41.jpg"/><Relationship Id="rId4" Type="http://schemas.openxmlformats.org/officeDocument/2006/relationships/image" Target="../media/image50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Government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Authority &amp; Sovereignty</a:t>
            </a:r>
          </a:p>
          <a:p>
            <a:r>
              <a:rPr lang="en-US" dirty="0" smtClean="0"/>
              <a:t>Types of Government</a:t>
            </a:r>
          </a:p>
          <a:p>
            <a:r>
              <a:rPr lang="en-US" smtClean="0"/>
              <a:t>Nationalism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239" y="99876"/>
            <a:ext cx="3706970" cy="2308473"/>
          </a:xfrm>
          <a:prstGeom prst="rect">
            <a:avLst/>
          </a:prstGeom>
        </p:spPr>
      </p:pic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8261" y="434291"/>
            <a:ext cx="2839792" cy="248481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518" y="524443"/>
            <a:ext cx="2184043" cy="35452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590" y="1788214"/>
            <a:ext cx="1828800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01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Totalitarian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366" y="1931831"/>
            <a:ext cx="6413679" cy="437752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Totalitarianism</a:t>
            </a:r>
            <a:r>
              <a:rPr lang="en-US" dirty="0" smtClean="0"/>
              <a:t>- the </a:t>
            </a:r>
            <a:r>
              <a:rPr lang="en-US" dirty="0" smtClean="0">
                <a:solidFill>
                  <a:srgbClr val="0000CC"/>
                </a:solidFill>
              </a:rPr>
              <a:t>government controls all aspects of a citizen’s individual life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No opposing political parties</a:t>
            </a:r>
            <a:r>
              <a:rPr lang="en-US" dirty="0" smtClean="0"/>
              <a:t>, organizations, religious groups or churches.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Newspapers, television, and Internet are monitored </a:t>
            </a:r>
            <a:r>
              <a:rPr lang="en-US" dirty="0" smtClean="0"/>
              <a:t>by the government. </a:t>
            </a:r>
            <a:r>
              <a:rPr lang="en-US" dirty="0" smtClean="0">
                <a:solidFill>
                  <a:srgbClr val="0000CC"/>
                </a:solidFill>
              </a:rPr>
              <a:t>Books, music, and movies are censored </a:t>
            </a:r>
            <a:r>
              <a:rPr lang="en-US" dirty="0" smtClean="0"/>
              <a:t>if not totally banned.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Isolationist</a:t>
            </a:r>
            <a:r>
              <a:rPr lang="en-US" dirty="0" smtClean="0"/>
              <a:t>- a government that </a:t>
            </a:r>
            <a:r>
              <a:rPr lang="en-US" dirty="0" smtClean="0">
                <a:solidFill>
                  <a:srgbClr val="0000CC"/>
                </a:solidFill>
              </a:rPr>
              <a:t>keeps out of foreign political or economic relations with other countries</a:t>
            </a:r>
            <a:r>
              <a:rPr lang="en-US" dirty="0" smtClean="0"/>
              <a:t>, usually to maintain control over own people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Autocracy</a:t>
            </a:r>
            <a:r>
              <a:rPr lang="en-US" dirty="0" smtClean="0"/>
              <a:t>- when </a:t>
            </a:r>
            <a:r>
              <a:rPr lang="en-US" dirty="0" smtClean="0">
                <a:solidFill>
                  <a:srgbClr val="0000CC"/>
                </a:solidFill>
              </a:rPr>
              <a:t>one person controls all of the government actions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Although </a:t>
            </a:r>
            <a:r>
              <a:rPr lang="en-US" dirty="0" smtClean="0">
                <a:solidFill>
                  <a:srgbClr val="FF0000"/>
                </a:solidFill>
              </a:rPr>
              <a:t>power is not usually inherited</a:t>
            </a:r>
            <a:r>
              <a:rPr lang="en-US" dirty="0" smtClean="0"/>
              <a:t>, many totalitarian systems </a:t>
            </a:r>
            <a:r>
              <a:rPr lang="en-US" dirty="0" smtClean="0">
                <a:solidFill>
                  <a:srgbClr val="0000CC"/>
                </a:solidFill>
              </a:rPr>
              <a:t>pass power to their sons </a:t>
            </a:r>
            <a:r>
              <a:rPr lang="en-US" dirty="0" smtClean="0"/>
              <a:t>(North Korea, Iran) or to </a:t>
            </a:r>
            <a:r>
              <a:rPr lang="en-US" dirty="0" smtClean="0">
                <a:solidFill>
                  <a:srgbClr val="0000CC"/>
                </a:solidFill>
              </a:rPr>
              <a:t>someone they favor </a:t>
            </a:r>
            <a:r>
              <a:rPr lang="en-US" dirty="0" smtClean="0"/>
              <a:t>for that position (Venezuela).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309" y="585216"/>
            <a:ext cx="2353961" cy="254435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4430" y="4185634"/>
            <a:ext cx="2421503" cy="20218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662" y="2084832"/>
            <a:ext cx="2505075" cy="262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98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Theocracy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78" y="1900197"/>
            <a:ext cx="2143125" cy="214312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19" y="1777285"/>
            <a:ext cx="5794849" cy="45320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Theocracy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00CC"/>
                </a:solidFill>
              </a:rPr>
              <a:t>government run by religious leaders</a:t>
            </a:r>
            <a:r>
              <a:rPr lang="en-US" dirty="0" smtClean="0"/>
              <a:t>, where there is </a:t>
            </a:r>
            <a:r>
              <a:rPr lang="en-US" dirty="0" smtClean="0">
                <a:solidFill>
                  <a:srgbClr val="0000CC"/>
                </a:solidFill>
              </a:rPr>
              <a:t>no separation between church and state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F</a:t>
            </a:r>
            <a:r>
              <a:rPr lang="en-US" dirty="0" smtClean="0"/>
              <a:t>ollowers of other faiths are purposely excluded or expelled from the country.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Sharia Law- </a:t>
            </a:r>
            <a:r>
              <a:rPr lang="en-US" dirty="0" smtClean="0"/>
              <a:t>when a government </a:t>
            </a:r>
            <a:r>
              <a:rPr lang="en-US" dirty="0" smtClean="0">
                <a:solidFill>
                  <a:srgbClr val="0000CC"/>
                </a:solidFill>
              </a:rPr>
              <a:t>imposes Islamic religious rules as government laws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Voters can elect President and representatives, but the </a:t>
            </a:r>
            <a:r>
              <a:rPr lang="en-US" dirty="0" smtClean="0">
                <a:solidFill>
                  <a:srgbClr val="FF0000"/>
                </a:solidFill>
              </a:rPr>
              <a:t>Supreme Leader </a:t>
            </a:r>
            <a:r>
              <a:rPr lang="en-US" dirty="0" smtClean="0">
                <a:solidFill>
                  <a:srgbClr val="0000CC"/>
                </a:solidFill>
              </a:rPr>
              <a:t>has more power and can dismiss these elected officials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Vatican City- </a:t>
            </a:r>
            <a:r>
              <a:rPr lang="en-US" dirty="0" smtClean="0"/>
              <a:t>a district in Rome, Italy that </a:t>
            </a:r>
            <a:r>
              <a:rPr lang="en-US" dirty="0" smtClean="0">
                <a:solidFill>
                  <a:srgbClr val="0000CC"/>
                </a:solidFill>
              </a:rPr>
              <a:t>follows the laws of Catholic Church, and Italian government has no jurisdiction</a:t>
            </a:r>
            <a:endParaRPr lang="en-US" dirty="0">
              <a:solidFill>
                <a:srgbClr val="0000C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52" y="4461510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7253" y="1900197"/>
            <a:ext cx="2128795" cy="23240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162" y="4615326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3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Oligarchy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39" y="2286000"/>
            <a:ext cx="5315368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Oligarchy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00CC"/>
                </a:solidFill>
              </a:rPr>
              <a:t>small group of people that have control over a country, organization, or institution</a:t>
            </a:r>
            <a:r>
              <a:rPr lang="en-US" dirty="0" smtClean="0"/>
              <a:t> (usually behind the scenes, using a puppet government)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These groups can come from nobility, wealthy families, or even </a:t>
            </a:r>
            <a:r>
              <a:rPr lang="en-US" dirty="0" smtClean="0">
                <a:solidFill>
                  <a:srgbClr val="0000CC"/>
                </a:solidFill>
              </a:rPr>
              <a:t>militaries or multi-national corporations</a:t>
            </a:r>
            <a:r>
              <a:rPr lang="en-US" dirty="0" smtClean="0"/>
              <a:t> (oil companies, weapons manufacturers</a:t>
            </a:r>
            <a:r>
              <a:rPr lang="en-US" dirty="0" smtClean="0"/>
              <a:t>)</a:t>
            </a:r>
            <a:endParaRPr lang="en-US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707" y="321971"/>
            <a:ext cx="3126023" cy="2652757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430" y="660153"/>
            <a:ext cx="2204370" cy="33451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707" y="3631842"/>
            <a:ext cx="3126023" cy="292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05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24129" y="2286000"/>
            <a:ext cx="5647128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Many types of groups influence governments to promote their own interests or priorities, including: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Military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Religious Groups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Corporations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Wealthy Elite or Social Classes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3022" y="777717"/>
            <a:ext cx="2910528" cy="261422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3543" y="3584447"/>
            <a:ext cx="3050007" cy="27439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912" y="3048836"/>
            <a:ext cx="3606218" cy="234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996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Federal systems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18975" y="1712890"/>
            <a:ext cx="6555346" cy="480497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 The </a:t>
            </a:r>
            <a:r>
              <a:rPr lang="en-US" dirty="0">
                <a:solidFill>
                  <a:srgbClr val="0000CC"/>
                </a:solidFill>
              </a:rPr>
              <a:t>national governments </a:t>
            </a:r>
            <a:r>
              <a:rPr lang="en-US" dirty="0" smtClean="0">
                <a:solidFill>
                  <a:srgbClr val="0000CC"/>
                </a:solidFill>
              </a:rPr>
              <a:t>are more </a:t>
            </a:r>
            <a:r>
              <a:rPr lang="en-US" dirty="0">
                <a:solidFill>
                  <a:srgbClr val="0000CC"/>
                </a:solidFill>
              </a:rPr>
              <a:t>powerful than those of their subdivisions</a:t>
            </a:r>
            <a:r>
              <a:rPr lang="en-US" dirty="0"/>
              <a:t>, even though the </a:t>
            </a:r>
            <a:r>
              <a:rPr lang="en-US" dirty="0">
                <a:solidFill>
                  <a:srgbClr val="0000CC"/>
                </a:solidFill>
              </a:rPr>
              <a:t>constitutions delegate many powers and responsibilities</a:t>
            </a:r>
            <a:r>
              <a:rPr lang="en-US" dirty="0"/>
              <a:t> to the subnational units.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CC"/>
                </a:solidFill>
              </a:rPr>
              <a:t>S</a:t>
            </a:r>
            <a:r>
              <a:rPr lang="en-US" dirty="0" smtClean="0">
                <a:solidFill>
                  <a:srgbClr val="0000CC"/>
                </a:solidFill>
              </a:rPr>
              <a:t>tate</a:t>
            </a:r>
            <a:r>
              <a:rPr lang="en-US" dirty="0">
                <a:solidFill>
                  <a:srgbClr val="0000CC"/>
                </a:solidFill>
              </a:rPr>
              <a:t> </a:t>
            </a:r>
            <a:r>
              <a:rPr lang="en-US" dirty="0" smtClean="0">
                <a:solidFill>
                  <a:srgbClr val="0000CC"/>
                </a:solidFill>
              </a:rPr>
              <a:t>governments and local governments</a:t>
            </a:r>
            <a:r>
              <a:rPr lang="en-US" dirty="0">
                <a:solidFill>
                  <a:srgbClr val="0000CC"/>
                </a:solidFill>
              </a:rPr>
              <a:t> may </a:t>
            </a:r>
            <a:r>
              <a:rPr lang="en-US" dirty="0" smtClean="0">
                <a:solidFill>
                  <a:srgbClr val="0000CC"/>
                </a:solidFill>
              </a:rPr>
              <a:t>also have </a:t>
            </a:r>
            <a:r>
              <a:rPr lang="en-US" dirty="0">
                <a:solidFill>
                  <a:srgbClr val="0000CC"/>
                </a:solidFill>
              </a:rPr>
              <a:t>a high degree of autonomy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The </a:t>
            </a:r>
            <a:r>
              <a:rPr lang="en-US" dirty="0">
                <a:solidFill>
                  <a:srgbClr val="0000CC"/>
                </a:solidFill>
              </a:rPr>
              <a:t>citizens in each jurisdiction elect many of the public officials</a:t>
            </a:r>
            <a:r>
              <a:rPr lang="en-US" dirty="0"/>
              <a:t>. C</a:t>
            </a:r>
            <a:r>
              <a:rPr lang="en-US" dirty="0" smtClean="0"/>
              <a:t>ertain </a:t>
            </a:r>
            <a:r>
              <a:rPr lang="en-US" dirty="0"/>
              <a:t>special districts exist with a single function, such as education or sanitation, and have their own elected officials.</a:t>
            </a:r>
            <a:r>
              <a:rPr lang="en-US" dirty="0" smtClean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In </a:t>
            </a:r>
            <a:r>
              <a:rPr lang="en-US" dirty="0"/>
              <a:t>the United </a:t>
            </a:r>
            <a:r>
              <a:rPr lang="en-US" dirty="0" smtClean="0"/>
              <a:t>States, state </a:t>
            </a:r>
            <a:r>
              <a:rPr lang="en-US" dirty="0"/>
              <a:t>legislatures pass laws having to do with state affairs; state administrators carry them out; and state judiciaries interpret them.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80" y="2084832"/>
            <a:ext cx="3205979" cy="2422774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19" y="4636394"/>
            <a:ext cx="3971898" cy="18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04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Unitary systems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913" y="1906073"/>
            <a:ext cx="5238094" cy="44032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CC"/>
                </a:solidFill>
              </a:rPr>
              <a:t>N</a:t>
            </a:r>
            <a:r>
              <a:rPr lang="en-US" dirty="0" smtClean="0">
                <a:solidFill>
                  <a:srgbClr val="0000CC"/>
                </a:solidFill>
              </a:rPr>
              <a:t>ational</a:t>
            </a:r>
            <a:r>
              <a:rPr lang="en-US" dirty="0">
                <a:solidFill>
                  <a:srgbClr val="0000CC"/>
                </a:solidFill>
              </a:rPr>
              <a:t> government performs all the governmental functions</a:t>
            </a:r>
            <a:r>
              <a:rPr lang="en-US" dirty="0"/>
              <a:t>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Subnational </a:t>
            </a:r>
            <a:r>
              <a:rPr lang="en-US" dirty="0">
                <a:solidFill>
                  <a:srgbClr val="0000CC"/>
                </a:solidFill>
              </a:rPr>
              <a:t>units </a:t>
            </a:r>
            <a:r>
              <a:rPr lang="en-US" dirty="0"/>
              <a:t>administer matters within their jurisdiction, but their </a:t>
            </a:r>
            <a:r>
              <a:rPr lang="en-US" dirty="0">
                <a:solidFill>
                  <a:srgbClr val="0000CC"/>
                </a:solidFill>
              </a:rPr>
              <a:t>powers are set and delegated by the national authority</a:t>
            </a:r>
            <a:r>
              <a:rPr lang="en-US" dirty="0"/>
              <a:t>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</a:t>
            </a:r>
            <a:r>
              <a:rPr lang="en-US" dirty="0"/>
              <a:t>national government </a:t>
            </a:r>
            <a:r>
              <a:rPr lang="en-US" dirty="0">
                <a:solidFill>
                  <a:srgbClr val="0000CC"/>
                </a:solidFill>
              </a:rPr>
              <a:t>retains the police </a:t>
            </a:r>
            <a:r>
              <a:rPr lang="en-US" dirty="0" smtClean="0">
                <a:solidFill>
                  <a:srgbClr val="0000CC"/>
                </a:solidFill>
              </a:rPr>
              <a:t>power and </a:t>
            </a:r>
            <a:r>
              <a:rPr lang="en-US" dirty="0">
                <a:solidFill>
                  <a:srgbClr val="0000CC"/>
                </a:solidFill>
              </a:rPr>
              <a:t>provide for the health, safety, and welfare</a:t>
            </a:r>
            <a:r>
              <a:rPr lang="en-US" dirty="0"/>
              <a:t> of its citizens. 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Taxation</a:t>
            </a:r>
            <a:r>
              <a:rPr lang="en-US" dirty="0">
                <a:solidFill>
                  <a:srgbClr val="0000CC"/>
                </a:solidFill>
              </a:rPr>
              <a:t> and major lawmaking powers </a:t>
            </a:r>
            <a:r>
              <a:rPr lang="en-US" dirty="0"/>
              <a:t>also rest almost entirely with the national government.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007" y="585216"/>
            <a:ext cx="3416508" cy="2183742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889" y="4172755"/>
            <a:ext cx="2457450" cy="237910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221" y="3234542"/>
            <a:ext cx="2885554" cy="2277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09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community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90" y="1267362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033" y="476787"/>
            <a:ext cx="2317459" cy="1581150"/>
          </a:xfrm>
          <a:prstGeom prst="rect">
            <a:avLst/>
          </a:prstGeom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033" y="2637499"/>
            <a:ext cx="2619375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9945" y="1267362"/>
            <a:ext cx="2590800" cy="176212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4407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Balance of Power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57" y="1906118"/>
            <a:ext cx="3644330" cy="218936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1777285"/>
            <a:ext cx="5962274" cy="453207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Physical and human factors </a:t>
            </a:r>
            <a:r>
              <a:rPr lang="en-US" dirty="0" smtClean="0"/>
              <a:t>determine how much power a state can actually possess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Size of the </a:t>
            </a:r>
            <a:r>
              <a:rPr lang="en-US" dirty="0" smtClean="0">
                <a:solidFill>
                  <a:srgbClr val="0000CC"/>
                </a:solidFill>
              </a:rPr>
              <a:t>country’s territory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Information about population </a:t>
            </a:r>
            <a:r>
              <a:rPr lang="en-US" dirty="0" smtClean="0">
                <a:solidFill>
                  <a:srgbClr val="0000CC"/>
                </a:solidFill>
              </a:rPr>
              <a:t>(Demographics</a:t>
            </a:r>
            <a:r>
              <a:rPr lang="en-US" dirty="0" smtClean="0"/>
              <a:t>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Population’s </a:t>
            </a:r>
            <a:r>
              <a:rPr lang="en-US" dirty="0" smtClean="0">
                <a:solidFill>
                  <a:srgbClr val="0000CC"/>
                </a:solidFill>
              </a:rPr>
              <a:t>education and unity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Economic Production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Geopolitics</a:t>
            </a:r>
            <a:r>
              <a:rPr lang="en-US" dirty="0" smtClean="0"/>
              <a:t>- a country’s </a:t>
            </a:r>
            <a:r>
              <a:rPr lang="en-US" dirty="0" smtClean="0">
                <a:solidFill>
                  <a:srgbClr val="0000CC"/>
                </a:solidFill>
              </a:rPr>
              <a:t>physical features and natural resources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Size &amp; technology of </a:t>
            </a:r>
            <a:r>
              <a:rPr lang="en-US" dirty="0" smtClean="0">
                <a:solidFill>
                  <a:srgbClr val="0000CC"/>
                </a:solidFill>
              </a:rPr>
              <a:t>Armed Forces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 amount of power a country has </a:t>
            </a:r>
            <a:r>
              <a:rPr lang="en-US" dirty="0" smtClean="0">
                <a:solidFill>
                  <a:srgbClr val="0000CC"/>
                </a:solidFill>
              </a:rPr>
              <a:t>affects it control over territory and resources</a:t>
            </a:r>
            <a:r>
              <a:rPr lang="en-US" dirty="0" smtClean="0"/>
              <a:t>, the ability to </a:t>
            </a:r>
            <a:r>
              <a:rPr lang="en-US" dirty="0" smtClean="0">
                <a:solidFill>
                  <a:srgbClr val="0000CC"/>
                </a:solidFill>
              </a:rPr>
              <a:t>defend itself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0000CC"/>
                </a:solidFill>
              </a:rPr>
              <a:t>influence on international relations</a:t>
            </a:r>
            <a:r>
              <a:rPr lang="en-US" dirty="0" smtClean="0"/>
              <a:t> between governments.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162" y="4464877"/>
            <a:ext cx="3773508" cy="203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167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Superpowers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08" y="4566285"/>
            <a:ext cx="2619375" cy="17430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2310" y="1159099"/>
            <a:ext cx="6400800" cy="515026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Superpower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00CC"/>
                </a:solidFill>
              </a:rPr>
              <a:t>countries that have large influence </a:t>
            </a:r>
            <a:r>
              <a:rPr lang="en-US" dirty="0" smtClean="0"/>
              <a:t>on other countries </a:t>
            </a:r>
            <a:r>
              <a:rPr lang="en-US" dirty="0" smtClean="0">
                <a:solidFill>
                  <a:srgbClr val="0000CC"/>
                </a:solidFill>
              </a:rPr>
              <a:t>because they possess large populations, powerful armed forces, or dynamic economies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United States- </a:t>
            </a:r>
            <a:r>
              <a:rPr lang="en-US" dirty="0" smtClean="0">
                <a:solidFill>
                  <a:srgbClr val="0000CC"/>
                </a:solidFill>
              </a:rPr>
              <a:t>educated population</a:t>
            </a:r>
            <a:r>
              <a:rPr lang="en-US" dirty="0" smtClean="0"/>
              <a:t>, has one of the world’s </a:t>
            </a:r>
            <a:r>
              <a:rPr lang="en-US" dirty="0" smtClean="0">
                <a:solidFill>
                  <a:srgbClr val="0000CC"/>
                </a:solidFill>
              </a:rPr>
              <a:t>largest economies</a:t>
            </a:r>
            <a:r>
              <a:rPr lang="en-US" dirty="0" smtClean="0"/>
              <a:t>, lots of natural resources, standing army with </a:t>
            </a:r>
            <a:r>
              <a:rPr lang="en-US" dirty="0" smtClean="0">
                <a:solidFill>
                  <a:srgbClr val="0000CC"/>
                </a:solidFill>
              </a:rPr>
              <a:t>superior weapons</a:t>
            </a:r>
            <a:r>
              <a:rPr lang="en-US" dirty="0" smtClean="0"/>
              <a:t>.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China</a:t>
            </a:r>
            <a:r>
              <a:rPr lang="en-US" dirty="0" smtClean="0"/>
              <a:t>- allows greater freedom of choice in economy, welcomes </a:t>
            </a:r>
            <a:r>
              <a:rPr lang="en-US" dirty="0" smtClean="0">
                <a:solidFill>
                  <a:srgbClr val="0000CC"/>
                </a:solidFill>
              </a:rPr>
              <a:t>foreign investors</a:t>
            </a:r>
            <a:r>
              <a:rPr lang="en-US" dirty="0" smtClean="0"/>
              <a:t>, and ships many products all over the world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Russia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00CC"/>
                </a:solidFill>
              </a:rPr>
              <a:t>second-largest arsenal of nuclear weapons </a:t>
            </a:r>
            <a:r>
              <a:rPr lang="en-US" dirty="0" smtClean="0"/>
              <a:t>and advanced military, but has very </a:t>
            </a:r>
            <a:r>
              <a:rPr lang="en-US" dirty="0" smtClean="0">
                <a:solidFill>
                  <a:srgbClr val="0000CC"/>
                </a:solidFill>
              </a:rPr>
              <a:t>weak economy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Japan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00CC"/>
                </a:solidFill>
              </a:rPr>
              <a:t>strong economy based on tech development </a:t>
            </a:r>
            <a:r>
              <a:rPr lang="en-US" dirty="0" smtClean="0"/>
              <a:t>and has incredibly high educational standards. Do not have large population and </a:t>
            </a:r>
            <a:r>
              <a:rPr lang="en-US" dirty="0" smtClean="0">
                <a:solidFill>
                  <a:srgbClr val="0000CC"/>
                </a:solidFill>
              </a:rPr>
              <a:t>does not develop nuclear weapons.</a:t>
            </a:r>
            <a:endParaRPr lang="en-US" dirty="0">
              <a:solidFill>
                <a:srgbClr val="0000CC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510" y="4547235"/>
            <a:ext cx="2590800" cy="17621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07" y="2313960"/>
            <a:ext cx="2317459" cy="15811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83" y="2152035"/>
            <a:ext cx="2619375" cy="17430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13186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supranationalism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25" y="2045964"/>
            <a:ext cx="2619375" cy="17430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9929" y="2197626"/>
            <a:ext cx="5601666" cy="434033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err="1" smtClean="0">
                <a:solidFill>
                  <a:srgbClr val="FF0000"/>
                </a:solidFill>
              </a:rPr>
              <a:t>Supranationalism</a:t>
            </a:r>
            <a:r>
              <a:rPr lang="en-US" dirty="0" smtClean="0"/>
              <a:t>-organizations of </a:t>
            </a:r>
            <a:r>
              <a:rPr lang="en-US" dirty="0" smtClean="0">
                <a:solidFill>
                  <a:srgbClr val="0000CC"/>
                </a:solidFill>
              </a:rPr>
              <a:t>multiple countries that work together to achieve social, economic, or political goals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European Union- </a:t>
            </a:r>
            <a:r>
              <a:rPr lang="en-US" dirty="0" smtClean="0">
                <a:solidFill>
                  <a:srgbClr val="0000CC"/>
                </a:solidFill>
              </a:rPr>
              <a:t>political-economic group </a:t>
            </a:r>
            <a:r>
              <a:rPr lang="en-US" dirty="0" smtClean="0"/>
              <a:t>of 28 (almost 27) member nations </a:t>
            </a:r>
            <a:r>
              <a:rPr lang="en-US" dirty="0" smtClean="0">
                <a:solidFill>
                  <a:srgbClr val="0000CC"/>
                </a:solidFill>
              </a:rPr>
              <a:t>that use the same money and laws in order to promote free movement of people and trade with each other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United Nations- </a:t>
            </a:r>
            <a:r>
              <a:rPr lang="en-US" dirty="0" smtClean="0"/>
              <a:t>works to </a:t>
            </a:r>
            <a:r>
              <a:rPr lang="en-US" dirty="0" smtClean="0">
                <a:solidFill>
                  <a:srgbClr val="0000CC"/>
                </a:solidFill>
              </a:rPr>
              <a:t>promote international peace and eliminate conflict between member nations</a:t>
            </a:r>
            <a:r>
              <a:rPr lang="en-US" dirty="0" smtClean="0"/>
              <a:t> (193)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46" y="4147000"/>
            <a:ext cx="2401306" cy="24013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423" y="4108362"/>
            <a:ext cx="2714625" cy="26234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9713" y="249930"/>
            <a:ext cx="2619375" cy="17430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7059" y="2197627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93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government?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630" y="1940041"/>
            <a:ext cx="2286000" cy="200025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6395" y="1815924"/>
            <a:ext cx="7289442" cy="473813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FF0000"/>
                </a:solidFill>
              </a:rPr>
              <a:t>Government</a:t>
            </a:r>
            <a:r>
              <a:rPr lang="en-US" sz="2400" dirty="0" smtClean="0"/>
              <a:t>- the set of </a:t>
            </a:r>
            <a:r>
              <a:rPr lang="en-US" sz="2400" dirty="0" smtClean="0">
                <a:solidFill>
                  <a:srgbClr val="0000CC"/>
                </a:solidFill>
              </a:rPr>
              <a:t>legal systems and institutions that</a:t>
            </a:r>
            <a:r>
              <a:rPr lang="en-US" sz="2400" dirty="0" smtClean="0"/>
              <a:t> have </a:t>
            </a:r>
            <a:r>
              <a:rPr lang="en-US" sz="2400" dirty="0"/>
              <a:t>the authority to </a:t>
            </a:r>
            <a:r>
              <a:rPr lang="en-US" sz="2400" dirty="0">
                <a:solidFill>
                  <a:srgbClr val="0000CC"/>
                </a:solidFill>
              </a:rPr>
              <a:t>make decisions for a</a:t>
            </a:r>
            <a:r>
              <a:rPr lang="en-US" sz="2400" dirty="0" smtClean="0">
                <a:solidFill>
                  <a:srgbClr val="0000CC"/>
                </a:solidFill>
              </a:rPr>
              <a:t> </a:t>
            </a:r>
            <a:r>
              <a:rPr lang="en-US" sz="2400" dirty="0">
                <a:solidFill>
                  <a:srgbClr val="0000CC"/>
                </a:solidFill>
              </a:rPr>
              <a:t>society on policies affecting the maintenance of order </a:t>
            </a:r>
            <a:r>
              <a:rPr lang="en-US" sz="2400" dirty="0"/>
              <a:t>and the achievement of certain societal </a:t>
            </a:r>
            <a:r>
              <a:rPr lang="en-US" sz="2400" dirty="0" smtClean="0"/>
              <a:t>goals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FF0000"/>
                </a:solidFill>
              </a:rPr>
              <a:t>Autonomy- </a:t>
            </a:r>
            <a:r>
              <a:rPr lang="en-US" sz="2400" dirty="0" smtClean="0">
                <a:solidFill>
                  <a:srgbClr val="0000CC"/>
                </a:solidFill>
              </a:rPr>
              <a:t>a self-governing country or region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FF0000"/>
                </a:solidFill>
              </a:rPr>
              <a:t>Authority</a:t>
            </a:r>
            <a:r>
              <a:rPr lang="en-US" sz="2400" dirty="0" smtClean="0"/>
              <a:t>- the </a:t>
            </a:r>
            <a:r>
              <a:rPr lang="en-US" sz="2400" dirty="0" smtClean="0">
                <a:solidFill>
                  <a:srgbClr val="0000CC"/>
                </a:solidFill>
              </a:rPr>
              <a:t>power to give orders</a:t>
            </a:r>
            <a:r>
              <a:rPr lang="en-US" sz="2400" dirty="0" smtClean="0"/>
              <a:t>, make decisions, </a:t>
            </a:r>
            <a:r>
              <a:rPr lang="en-US" sz="2400" dirty="0" smtClean="0">
                <a:solidFill>
                  <a:srgbClr val="0000CC"/>
                </a:solidFill>
              </a:rPr>
              <a:t>and enforce obedience </a:t>
            </a:r>
            <a:r>
              <a:rPr lang="en-US" sz="2400" dirty="0" smtClean="0"/>
              <a:t>of citizens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The power of a government over its own citizens varies, depending </a:t>
            </a:r>
            <a:r>
              <a:rPr lang="en-US" sz="2400" dirty="0" smtClean="0"/>
              <a:t>on: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 </a:t>
            </a:r>
            <a:r>
              <a:rPr lang="en-US" sz="2000" dirty="0"/>
              <a:t>the degree to which it is free of limitations and </a:t>
            </a:r>
            <a:r>
              <a:rPr lang="en-US" sz="2000" dirty="0" smtClean="0"/>
              <a:t>restraints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000" dirty="0" smtClean="0"/>
              <a:t> human </a:t>
            </a:r>
            <a:r>
              <a:rPr lang="en-US" sz="2000" dirty="0"/>
              <a:t>and material resources with which it can support its foreign policy.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19" y="4318803"/>
            <a:ext cx="3407956" cy="223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3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country a country?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44698" y="1880315"/>
            <a:ext cx="6491489" cy="442904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>
                <a:solidFill>
                  <a:srgbClr val="FF0000"/>
                </a:solidFill>
              </a:rPr>
              <a:t>Sovereignty</a:t>
            </a:r>
            <a:r>
              <a:rPr lang="en-US" sz="2800" dirty="0" smtClean="0"/>
              <a:t>- the </a:t>
            </a:r>
            <a:r>
              <a:rPr lang="en-US" sz="2800" dirty="0" smtClean="0">
                <a:solidFill>
                  <a:srgbClr val="0000CC"/>
                </a:solidFill>
              </a:rPr>
              <a:t>authority</a:t>
            </a:r>
            <a:r>
              <a:rPr lang="en-US" sz="2800" dirty="0" smtClean="0"/>
              <a:t> (power) </a:t>
            </a:r>
            <a:r>
              <a:rPr lang="en-US" sz="2800" dirty="0" smtClean="0">
                <a:solidFill>
                  <a:srgbClr val="0000CC"/>
                </a:solidFill>
              </a:rPr>
              <a:t>a state</a:t>
            </a:r>
            <a:r>
              <a:rPr lang="en-US" sz="2800" dirty="0" smtClean="0"/>
              <a:t> (country) </a:t>
            </a:r>
            <a:r>
              <a:rPr lang="en-US" sz="2800" dirty="0" smtClean="0">
                <a:solidFill>
                  <a:srgbClr val="0000CC"/>
                </a:solidFill>
              </a:rPr>
              <a:t>has to govern itself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In order </a:t>
            </a:r>
            <a:r>
              <a:rPr lang="en-US" sz="2800" dirty="0" smtClean="0">
                <a:solidFill>
                  <a:srgbClr val="FF0000"/>
                </a:solidFill>
              </a:rPr>
              <a:t>to be considered a country</a:t>
            </a:r>
            <a:r>
              <a:rPr lang="en-US" sz="2800" dirty="0" smtClean="0"/>
              <a:t>, three standard qualifications have to be met: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0000CC"/>
                </a:solidFill>
              </a:rPr>
              <a:t>Permanent Population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Defined Territory, with </a:t>
            </a:r>
            <a:r>
              <a:rPr lang="en-US" sz="2400" dirty="0" smtClean="0">
                <a:solidFill>
                  <a:srgbClr val="0000CC"/>
                </a:solidFill>
              </a:rPr>
              <a:t>specified natural or artificial borders</a:t>
            </a:r>
            <a:r>
              <a:rPr lang="en-US" sz="2400" dirty="0" smtClean="0"/>
              <a:t> outlining the area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0000CC"/>
                </a:solidFill>
              </a:rPr>
              <a:t>working government system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smtClean="0"/>
              <a:t>Meeting all three standards allows you to be recognized by other nations and maintain alliances</a:t>
            </a:r>
            <a:endParaRPr lang="en-US" sz="28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0513" y="149608"/>
            <a:ext cx="3111747" cy="2370831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350" y="2765802"/>
            <a:ext cx="4327303" cy="230847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187" y="5364098"/>
            <a:ext cx="4159339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87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Borders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1378039"/>
            <a:ext cx="5756212" cy="493132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FF0000"/>
                </a:solidFill>
              </a:rPr>
              <a:t>Border</a:t>
            </a:r>
            <a:r>
              <a:rPr lang="en-US" sz="2400" dirty="0" smtClean="0"/>
              <a:t>- division or </a:t>
            </a:r>
            <a:r>
              <a:rPr lang="en-US" sz="2400" dirty="0" smtClean="0">
                <a:solidFill>
                  <a:srgbClr val="0000CC"/>
                </a:solidFill>
              </a:rPr>
              <a:t>boundaries between neighboring countries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FF0000"/>
                </a:solidFill>
              </a:rPr>
              <a:t>Natural </a:t>
            </a:r>
            <a:r>
              <a:rPr lang="en-US" sz="2400" dirty="0">
                <a:solidFill>
                  <a:srgbClr val="FF0000"/>
                </a:solidFill>
              </a:rPr>
              <a:t>Border- </a:t>
            </a:r>
            <a:r>
              <a:rPr lang="en-US" sz="2400" dirty="0"/>
              <a:t>divisions between states that are </a:t>
            </a:r>
            <a:r>
              <a:rPr lang="en-US" sz="2400" dirty="0">
                <a:solidFill>
                  <a:srgbClr val="0000CC"/>
                </a:solidFill>
              </a:rPr>
              <a:t>formed by physical features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FF0000"/>
                </a:solidFill>
              </a:rPr>
              <a:t>Artificial Border- </a:t>
            </a:r>
            <a:r>
              <a:rPr lang="en-US" sz="2400" dirty="0"/>
              <a:t>divisions between states that are man-made or </a:t>
            </a:r>
            <a:r>
              <a:rPr lang="en-US" sz="2400" dirty="0" smtClean="0"/>
              <a:t>drawn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Each government has control over its borders, and what happens within those borders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 smtClean="0">
                <a:solidFill>
                  <a:srgbClr val="FF0000"/>
                </a:solidFill>
              </a:rPr>
              <a:t>Supremacy</a:t>
            </a:r>
            <a:r>
              <a:rPr lang="en-US" sz="2400" dirty="0" smtClean="0"/>
              <a:t>- between the borders of the US, there is </a:t>
            </a:r>
            <a:r>
              <a:rPr lang="en-US" sz="2400" dirty="0" smtClean="0">
                <a:solidFill>
                  <a:srgbClr val="0000CC"/>
                </a:solidFill>
              </a:rPr>
              <a:t>no higher authority than national government</a:t>
            </a:r>
            <a:endParaRPr lang="en-US" sz="2400" dirty="0">
              <a:solidFill>
                <a:srgbClr val="0000CC"/>
              </a:solidFill>
            </a:endParaRP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13" y="1859767"/>
            <a:ext cx="3241262" cy="2247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2591" y="4378817"/>
            <a:ext cx="3551081" cy="207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8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Government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87281"/>
            <a:ext cx="2466975" cy="1847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402" y="1834831"/>
            <a:ext cx="1905000" cy="2400300"/>
          </a:xfrm>
          <a:prstGeom prst="rect">
            <a:avLst/>
          </a:prstGeom>
        </p:spPr>
      </p:pic>
      <p:pic>
        <p:nvPicPr>
          <p:cNvPr id="9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576" y="1030310"/>
            <a:ext cx="2188666" cy="284494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550" y="654380"/>
            <a:ext cx="2505075" cy="262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72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820" y="1906073"/>
            <a:ext cx="6671256" cy="4403287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Monarchy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00CC"/>
                </a:solidFill>
              </a:rPr>
              <a:t>rulers will inherit their power</a:t>
            </a:r>
            <a:r>
              <a:rPr lang="en-US" dirty="0" smtClean="0"/>
              <a:t>, then pass it on to their children or relatives when they die.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Divine Right- </a:t>
            </a:r>
            <a:r>
              <a:rPr lang="en-US" dirty="0" smtClean="0"/>
              <a:t>Monarchs claim to hold this power, meaning </a:t>
            </a:r>
            <a:r>
              <a:rPr lang="en-US" dirty="0" smtClean="0">
                <a:solidFill>
                  <a:srgbClr val="0000CC"/>
                </a:solidFill>
              </a:rPr>
              <a:t>selected by the will of God</a:t>
            </a:r>
            <a:r>
              <a:rPr lang="en-US" dirty="0" smtClean="0"/>
              <a:t>. Ordinary people do not have the same claim to power.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Absolute Monarchy- </a:t>
            </a:r>
            <a:r>
              <a:rPr lang="en-US" dirty="0" smtClean="0">
                <a:solidFill>
                  <a:srgbClr val="0000CC"/>
                </a:solidFill>
              </a:rPr>
              <a:t>Monarch establishes sole rule over his country</a:t>
            </a:r>
            <a:r>
              <a:rPr lang="en-US" dirty="0" smtClean="0"/>
              <a:t>; can surround himself with advisors but does not have to listen to them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Ex: Bahrain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Constitutional Monarchy- </a:t>
            </a:r>
            <a:r>
              <a:rPr lang="en-US" dirty="0" smtClean="0"/>
              <a:t>Monarch serves as a </a:t>
            </a:r>
            <a:r>
              <a:rPr lang="en-US" dirty="0" smtClean="0">
                <a:solidFill>
                  <a:srgbClr val="0000CC"/>
                </a:solidFill>
              </a:rPr>
              <a:t>symbol of the government but has little direct power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0000CC"/>
                </a:solidFill>
              </a:rPr>
              <a:t>Power rests with elected officials</a:t>
            </a:r>
            <a:r>
              <a:rPr lang="en-US" dirty="0" smtClean="0"/>
              <a:t> who work with the Monarch to improve the nation.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Ex: United Kingdom, Spain, Sweden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261" y="4107717"/>
            <a:ext cx="1895877" cy="240030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638" y="4107716"/>
            <a:ext cx="1905000" cy="2400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94" y="236981"/>
            <a:ext cx="4507606" cy="339486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476" y="236981"/>
            <a:ext cx="289560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93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765" y="1878770"/>
            <a:ext cx="2917814" cy="216519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Republic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00CC"/>
                </a:solidFill>
              </a:rPr>
              <a:t>governments that do not have kings or queens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Ex: United States, France, Iran, Greece, etc.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People will </a:t>
            </a:r>
            <a:r>
              <a:rPr lang="en-US" dirty="0" smtClean="0">
                <a:solidFill>
                  <a:srgbClr val="0000CC"/>
                </a:solidFill>
              </a:rPr>
              <a:t>choose representatives to make decisions </a:t>
            </a:r>
            <a:r>
              <a:rPr lang="en-US" dirty="0" smtClean="0"/>
              <a:t>for the good of society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Freely elected individuals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Hereditary Nobles</a:t>
            </a:r>
          </a:p>
          <a:p>
            <a:pPr marL="128016" lvl="1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38" y="4443211"/>
            <a:ext cx="4736810" cy="2052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76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7606" y="2286000"/>
            <a:ext cx="475488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Direct Democracy- </a:t>
            </a:r>
            <a:r>
              <a:rPr lang="en-US" dirty="0" smtClean="0">
                <a:solidFill>
                  <a:srgbClr val="0000CC"/>
                </a:solidFill>
              </a:rPr>
              <a:t>Citizens vote on government issues themselves </a:t>
            </a:r>
            <a:r>
              <a:rPr lang="en-US" dirty="0" smtClean="0"/>
              <a:t>instead of selecting officials to represent their interests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Ex: Switzerland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Representative Democracy- </a:t>
            </a:r>
            <a:r>
              <a:rPr lang="en-US" dirty="0" smtClean="0">
                <a:solidFill>
                  <a:srgbClr val="0000CC"/>
                </a:solidFill>
              </a:rPr>
              <a:t>Citizens elect officials</a:t>
            </a:r>
            <a:r>
              <a:rPr lang="en-US" dirty="0" smtClean="0"/>
              <a:t> who make decisions, </a:t>
            </a:r>
            <a:r>
              <a:rPr lang="en-US" dirty="0" smtClean="0">
                <a:solidFill>
                  <a:srgbClr val="0000CC"/>
                </a:solidFill>
              </a:rPr>
              <a:t>write and enforce laws, and provide services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Ex: United States, France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2590" y="1022459"/>
            <a:ext cx="3745338" cy="2124746"/>
          </a:xfrm>
          <a:prstGeom prst="rect">
            <a:avLst/>
          </a:prstGeom>
        </p:spPr>
      </p:pic>
      <p:pic>
        <p:nvPicPr>
          <p:cNvPr id="9" name="Picture 8" descr="imgres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0609" y="3845560"/>
            <a:ext cx="3289300" cy="2463800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214" y="2457748"/>
            <a:ext cx="2596647" cy="2801382"/>
          </a:xfrm>
        </p:spPr>
      </p:pic>
    </p:spTree>
    <p:extLst>
      <p:ext uri="{BB962C8B-B14F-4D97-AF65-F5344CB8AC3E}">
        <p14:creationId xmlns:p14="http://schemas.microsoft.com/office/powerpoint/2010/main" val="320147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Dictatorship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27313" y="1674254"/>
            <a:ext cx="5779019" cy="4635106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Dictatorship</a:t>
            </a:r>
            <a:r>
              <a:rPr lang="en-US" dirty="0" smtClean="0"/>
              <a:t>- a </a:t>
            </a:r>
            <a:r>
              <a:rPr lang="en-US" dirty="0" smtClean="0">
                <a:solidFill>
                  <a:srgbClr val="0000CC"/>
                </a:solidFill>
              </a:rPr>
              <a:t>single person or a small group </a:t>
            </a:r>
            <a:r>
              <a:rPr lang="en-US" dirty="0" smtClean="0"/>
              <a:t>of people </a:t>
            </a:r>
            <a:r>
              <a:rPr lang="en-US" dirty="0" smtClean="0">
                <a:solidFill>
                  <a:srgbClr val="0000CC"/>
                </a:solidFill>
              </a:rPr>
              <a:t>seizes control over the government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Ex: Cuba, Iran, Venezuela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Usually uses </a:t>
            </a:r>
            <a:r>
              <a:rPr lang="en-US" dirty="0" smtClean="0">
                <a:solidFill>
                  <a:srgbClr val="0000CC"/>
                </a:solidFill>
              </a:rPr>
              <a:t>military or police force to enact his laws or maintain power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Coup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00CC"/>
                </a:solidFill>
              </a:rPr>
              <a:t>sudden, violent, and illegal seizure of power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Dictators are free to do what they want, but </a:t>
            </a:r>
            <a:r>
              <a:rPr lang="en-US" dirty="0" smtClean="0">
                <a:solidFill>
                  <a:srgbClr val="0000CC"/>
                </a:solidFill>
              </a:rPr>
              <a:t>ordinary citizens have no rights</a:t>
            </a:r>
            <a:r>
              <a:rPr lang="en-US" dirty="0" smtClean="0"/>
              <a:t>. People are often afraid to criticize the dictator.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812" y="2144123"/>
            <a:ext cx="2143125" cy="214312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178" y="4832411"/>
            <a:ext cx="2743200" cy="16668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1849" y="2677260"/>
            <a:ext cx="2505075" cy="302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13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9881</TotalTime>
  <Words>1005</Words>
  <Application>Microsoft Office PowerPoint</Application>
  <PresentationFormat>Widescreen</PresentationFormat>
  <Paragraphs>101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Tw Cen MT</vt:lpstr>
      <vt:lpstr>Tw Cen MT Condensed</vt:lpstr>
      <vt:lpstr>Wingdings</vt:lpstr>
      <vt:lpstr>Wingdings 3</vt:lpstr>
      <vt:lpstr>Integral</vt:lpstr>
      <vt:lpstr>Intro to Government Systems</vt:lpstr>
      <vt:lpstr>What is government?</vt:lpstr>
      <vt:lpstr>What makes a country a country?</vt:lpstr>
      <vt:lpstr>Borders</vt:lpstr>
      <vt:lpstr>Types of Government</vt:lpstr>
      <vt:lpstr>Monarchy</vt:lpstr>
      <vt:lpstr>Republic</vt:lpstr>
      <vt:lpstr>Democracy</vt:lpstr>
      <vt:lpstr>Dictatorship</vt:lpstr>
      <vt:lpstr>Totalitarian systems</vt:lpstr>
      <vt:lpstr>Theocracy</vt:lpstr>
      <vt:lpstr>Oligarchy</vt:lpstr>
      <vt:lpstr>Influence</vt:lpstr>
      <vt:lpstr>Federal systems</vt:lpstr>
      <vt:lpstr>Unitary systems</vt:lpstr>
      <vt:lpstr>International community</vt:lpstr>
      <vt:lpstr>Balance of Power</vt:lpstr>
      <vt:lpstr>Superpowers</vt:lpstr>
      <vt:lpstr>supranationalism</vt:lpstr>
    </vt:vector>
  </TitlesOfParts>
  <Company>Los Fresnos 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Countries &amp; Governments</dc:title>
  <dc:creator>Aguilar, Ana</dc:creator>
  <cp:lastModifiedBy>Aguilar, Ana</cp:lastModifiedBy>
  <cp:revision>62</cp:revision>
  <cp:lastPrinted>2016-10-20T19:01:19Z</cp:lastPrinted>
  <dcterms:created xsi:type="dcterms:W3CDTF">2016-10-14T17:58:01Z</dcterms:created>
  <dcterms:modified xsi:type="dcterms:W3CDTF">2019-11-12T16:49:12Z</dcterms:modified>
</cp:coreProperties>
</file>