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5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4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7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6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415520-9608-4FC3-A827-C5DF0FF5307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11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it…really?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Elements of culture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40436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sz="2800" dirty="0" smtClean="0"/>
              <a:t>Culture refers to a people’s way of life, how they meet their basic needs for food and shelter, their beliefs about the world and religion, music, art, and technology.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Elements of Culture include: 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Language</a:t>
            </a:r>
            <a:endParaRPr lang="en-US" sz="2000" dirty="0"/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 Religion</a:t>
            </a:r>
            <a:endParaRPr lang="en-US" sz="2000" dirty="0"/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 Social Structure &amp; Ethnic Groups</a:t>
            </a:r>
            <a:endParaRPr lang="en-US" sz="2000" dirty="0"/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 Customs</a:t>
            </a:r>
            <a:endParaRPr lang="en-US" sz="2000" dirty="0"/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 Family Structure &amp; Gender Roles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123080" cy="1219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Language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2225040"/>
            <a:ext cx="4343400" cy="432816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  <a:defRPr/>
            </a:pPr>
            <a:r>
              <a:rPr lang="en-US" sz="2400" dirty="0" smtClean="0">
                <a:latin typeface="Arial" charset="0"/>
              </a:rPr>
              <a:t>Language is a system of words and symbols people use to communicate with each other</a:t>
            </a:r>
          </a:p>
          <a:p>
            <a:pPr lvl="1">
              <a:buFont typeface="Wingdings" charset="2"/>
              <a:buChar char="v"/>
              <a:defRPr/>
            </a:pPr>
            <a:r>
              <a:rPr lang="en-US" dirty="0" smtClean="0">
                <a:latin typeface="Arial" charset="0"/>
              </a:rPr>
              <a:t>Includes full languages (English, French, Spanish), slang (Spanglish), and body language</a:t>
            </a:r>
          </a:p>
          <a:p>
            <a:pPr>
              <a:buFont typeface="Wingdings" charset="2"/>
              <a:buChar char="v"/>
              <a:defRPr/>
            </a:pPr>
            <a:r>
              <a:rPr lang="en-US" sz="2400" dirty="0" smtClean="0">
                <a:latin typeface="Arial" charset="0"/>
              </a:rPr>
              <a:t>Language </a:t>
            </a:r>
            <a:r>
              <a:rPr lang="en-US" sz="2400" dirty="0">
                <a:latin typeface="Arial" charset="0"/>
              </a:rPr>
              <a:t>unites peoples from many different places on Earth.</a:t>
            </a:r>
          </a:p>
          <a:p>
            <a:pPr>
              <a:buFont typeface="Wingdings" charset="2"/>
              <a:buChar char="v"/>
              <a:defRPr/>
            </a:pPr>
            <a:r>
              <a:rPr lang="en-US" sz="2400" dirty="0" smtClean="0">
                <a:latin typeface="Arial" charset="0"/>
              </a:rPr>
              <a:t> Spanish </a:t>
            </a:r>
            <a:r>
              <a:rPr lang="en-US" sz="2400" dirty="0">
                <a:latin typeface="Arial" charset="0"/>
              </a:rPr>
              <a:t>is spoken on every habitable continent except Australia.</a:t>
            </a: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11" name="Picture 9" descr="569857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5" r="20455"/>
          <a:stretch>
            <a:fillRect/>
          </a:stretch>
        </p:blipFill>
        <p:spPr bwMode="auto">
          <a:xfrm>
            <a:off x="838200" y="2148840"/>
            <a:ext cx="2080260" cy="234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world langu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724400"/>
            <a:ext cx="4254500" cy="1905000"/>
          </a:xfrm>
          <a:prstGeom prst="rect">
            <a:avLst/>
          </a:prstGeom>
        </p:spPr>
      </p:pic>
      <p:pic>
        <p:nvPicPr>
          <p:cNvPr id="5" name="Picture 4" descr="hell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216969"/>
            <a:ext cx="3086100" cy="1916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123080" cy="108585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Religion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057400"/>
            <a:ext cx="5638800" cy="434339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 Religion is a set of beliefs about the meaning of life, the nature of the universe, and the existence of a God or Supreme Being.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Includes customs and practices that are related to the worship of God or several Gods that set the rules for living a good life.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Organizations like churches, temples, or mosques where religious practices are conducted.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One of the most important aspects of culture.</a:t>
            </a:r>
            <a:endParaRPr lang="en-US" sz="1800" dirty="0"/>
          </a:p>
          <a:p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533400"/>
            <a:ext cx="1714500" cy="170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304800"/>
            <a:ext cx="2101426" cy="129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82" y="4876800"/>
            <a:ext cx="1804017" cy="18581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4" y="2590800"/>
            <a:ext cx="1743076" cy="17430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90600"/>
            <a:ext cx="1533525" cy="1724025"/>
          </a:xfrm>
          <a:prstGeom prst="rect">
            <a:avLst/>
          </a:prstGeom>
        </p:spPr>
      </p:pic>
      <p:pic>
        <p:nvPicPr>
          <p:cNvPr id="12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629" y="3810000"/>
            <a:ext cx="1531571" cy="16438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80762"/>
            <a:ext cx="7123080" cy="10718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Social Structure &amp; ethnic groups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1"/>
            <a:ext cx="8382000" cy="4876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>
                <a:solidFill>
                  <a:srgbClr val="FF0000"/>
                </a:solidFill>
              </a:rPr>
              <a:t>Social </a:t>
            </a:r>
            <a:r>
              <a:rPr lang="en-US" sz="2400" dirty="0" smtClean="0">
                <a:solidFill>
                  <a:srgbClr val="FF0000"/>
                </a:solidFill>
              </a:rPr>
              <a:t>structures </a:t>
            </a:r>
            <a:r>
              <a:rPr lang="en-US" sz="2400" dirty="0"/>
              <a:t>provide a way for </a:t>
            </a:r>
            <a:r>
              <a:rPr lang="en-US" sz="2400" dirty="0" smtClean="0"/>
              <a:t>members of a society </a:t>
            </a:r>
            <a:r>
              <a:rPr lang="en-US" sz="2400" dirty="0"/>
              <a:t>to work together to meet </a:t>
            </a:r>
            <a:r>
              <a:rPr lang="en-US" sz="2400" dirty="0" smtClean="0"/>
              <a:t>needs. People are organized into different social classes when they share similar levels of wealth, power, and influence. Vary from culture to culture.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Upper Class- earns or inherits wealth, owns large shares of property in society, luxurious lifestyles, often serve in leadership roles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Middle &amp; Working Class- educated, mostly successful people (managers, small business owners, professionals, shopkeepers).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Peasant &amp; Lower Class- labor workers and the unskilled/uneducated.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Ethnic </a:t>
            </a:r>
            <a:r>
              <a:rPr lang="en-US" sz="2400" dirty="0">
                <a:solidFill>
                  <a:srgbClr val="FF0000"/>
                </a:solidFill>
              </a:rPr>
              <a:t>Groups </a:t>
            </a:r>
            <a:r>
              <a:rPr lang="en-US" sz="2400" b="1" dirty="0"/>
              <a:t>– </a:t>
            </a:r>
            <a:r>
              <a:rPr lang="en-US" sz="2400" dirty="0"/>
              <a:t>people </a:t>
            </a:r>
            <a:r>
              <a:rPr lang="en-US" sz="2400" dirty="0" smtClean="0"/>
              <a:t>that </a:t>
            </a:r>
            <a:r>
              <a:rPr lang="en-US" sz="2400" dirty="0"/>
              <a:t>share a common language, history, place of </a:t>
            </a:r>
            <a:r>
              <a:rPr lang="en-US" sz="2400" dirty="0" smtClean="0"/>
              <a:t>origin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Homogeneous societies- where everyone belongs to same ethnic group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Multicultural societies- one dominant ethnic group and several minorities; ethnic groups are mixed throughout the country, certain groups sometimes stick to a specific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67384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customs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600200"/>
            <a:ext cx="5867400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Arial" charset="0"/>
              </a:rPr>
              <a:t> </a:t>
            </a:r>
            <a:r>
              <a:rPr lang="en-US" sz="2800" dirty="0" smtClean="0"/>
              <a:t>Traditions and learned behaviors that people participate in, including: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Clothing &amp; Traditional Dress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Food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Rules for Behavior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Customs also include how they celebrate holidays and rites of passage, such as:</a:t>
            </a:r>
          </a:p>
          <a:p>
            <a:pPr>
              <a:buFont typeface="Wingdings" charset="2"/>
              <a:buChar char="v"/>
            </a:pPr>
            <a:r>
              <a:rPr lang="en-US" sz="2200" dirty="0" smtClean="0"/>
              <a:t>Births</a:t>
            </a:r>
          </a:p>
          <a:p>
            <a:pPr>
              <a:buFont typeface="Wingdings" charset="2"/>
              <a:buChar char="v"/>
            </a:pPr>
            <a:r>
              <a:rPr lang="en-US" sz="2200" dirty="0" smtClean="0"/>
              <a:t>Coming of Age (Bat Mitzvahs, </a:t>
            </a:r>
            <a:r>
              <a:rPr lang="en-US" sz="2200" dirty="0" err="1" smtClean="0"/>
              <a:t>Quinceaneras</a:t>
            </a:r>
            <a:r>
              <a:rPr lang="en-US" sz="2200" dirty="0" smtClean="0"/>
              <a:t>, Sweet 16s)</a:t>
            </a:r>
          </a:p>
          <a:p>
            <a:pPr>
              <a:buFont typeface="Wingdings" charset="2"/>
              <a:buChar char="v"/>
            </a:pPr>
            <a:r>
              <a:rPr lang="en-US" sz="2200" dirty="0" smtClean="0"/>
              <a:t>Marriage</a:t>
            </a:r>
          </a:p>
          <a:p>
            <a:pPr>
              <a:buFont typeface="Wingdings" charset="2"/>
              <a:buChar char="v"/>
            </a:pPr>
            <a:r>
              <a:rPr lang="en-US" sz="2200" dirty="0" smtClean="0"/>
              <a:t>Parenthood</a:t>
            </a:r>
          </a:p>
          <a:p>
            <a:pPr>
              <a:buFont typeface="Wingdings" charset="2"/>
              <a:buChar char="v"/>
            </a:pPr>
            <a:r>
              <a:rPr lang="en-US" sz="2200" dirty="0" smtClean="0"/>
              <a:t>Death</a:t>
            </a:r>
            <a:endParaRPr lang="en-US" sz="2200" dirty="0"/>
          </a:p>
        </p:txBody>
      </p:sp>
      <p:pic>
        <p:nvPicPr>
          <p:cNvPr id="4" name="Picture 3" descr="bar mitzv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2133600" cy="2090057"/>
          </a:xfrm>
          <a:prstGeom prst="rect">
            <a:avLst/>
          </a:prstGeom>
        </p:spPr>
      </p:pic>
      <p:pic>
        <p:nvPicPr>
          <p:cNvPr id="5" name="Picture 4" descr="quinceane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800600"/>
            <a:ext cx="3537857" cy="1981200"/>
          </a:xfrm>
          <a:prstGeom prst="rect">
            <a:avLst/>
          </a:prstGeom>
        </p:spPr>
      </p:pic>
      <p:pic>
        <p:nvPicPr>
          <p:cNvPr id="6" name="Picture 5" descr="indian wedd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25908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Family structure &amp; gender roles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257300" lvl="2" indent="-342900">
              <a:buFont typeface="Wingdings" charset="2"/>
              <a:buChar char="v"/>
              <a:defRPr/>
            </a:pPr>
            <a:endParaRPr lang="en-US" sz="2000" dirty="0">
              <a:latin typeface="Arial" charset="0"/>
            </a:endParaRPr>
          </a:p>
          <a:p>
            <a:pPr>
              <a:buFont typeface="Wingdings" charset="2"/>
              <a:buChar char="v"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905000"/>
            <a:ext cx="5105400" cy="47244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Family Structure</a:t>
            </a:r>
            <a:r>
              <a:rPr lang="en-US" dirty="0" smtClean="0"/>
              <a:t>- a support system in which there are positions that serve specific purposes for providing care for members (ex: mother, father, child, grandmother, uncle…)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Gender Roles</a:t>
            </a:r>
            <a:r>
              <a:rPr lang="en-US" dirty="0" smtClean="0"/>
              <a:t>- social norms that dictate how people are expected to behave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In advanced societies, gender roles are changing to represent modern social norms- both parents may work, men may provide child care, women work in influential business and political positions.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In traditional societies, women are expected to stay at home and be accompanied by a male in public. Both men and women are expected to wear specific clothing, though women’s clothes are much more restrictive than </a:t>
            </a:r>
            <a:r>
              <a:rPr lang="en-US" dirty="0" err="1" smtClean="0"/>
              <a:t>mens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8103" y="26062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burq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54" y="4267200"/>
            <a:ext cx="3390446" cy="2362200"/>
          </a:xfrm>
          <a:prstGeom prst="rect">
            <a:avLst/>
          </a:prstGeom>
        </p:spPr>
      </p:pic>
      <p:pic>
        <p:nvPicPr>
          <p:cNvPr id="7" name="Picture 6" descr="nuclear fami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"/>
            <a:ext cx="2514600" cy="1676400"/>
          </a:xfrm>
          <a:prstGeom prst="rect">
            <a:avLst/>
          </a:prstGeom>
        </p:spPr>
      </p:pic>
      <p:pic>
        <p:nvPicPr>
          <p:cNvPr id="8" name="Picture 7" descr="extended famil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09800"/>
            <a:ext cx="2819400" cy="1869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7285</TotalTime>
  <Words>523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Tw Cen MT</vt:lpstr>
      <vt:lpstr>Tw Cen MT Condensed</vt:lpstr>
      <vt:lpstr>Wingdings</vt:lpstr>
      <vt:lpstr>Wingdings 3</vt:lpstr>
      <vt:lpstr>Integral</vt:lpstr>
      <vt:lpstr>culture</vt:lpstr>
      <vt:lpstr>Elements of culture</vt:lpstr>
      <vt:lpstr>Language</vt:lpstr>
      <vt:lpstr>Religion</vt:lpstr>
      <vt:lpstr>Social Structure &amp; ethnic groups</vt:lpstr>
      <vt:lpstr>customs</vt:lpstr>
      <vt:lpstr>Family structure &amp; gender roles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Armendariz</dc:creator>
  <cp:lastModifiedBy>Aguilar, Ana</cp:lastModifiedBy>
  <cp:revision>67</cp:revision>
  <dcterms:created xsi:type="dcterms:W3CDTF">2012-10-01T05:23:19Z</dcterms:created>
  <dcterms:modified xsi:type="dcterms:W3CDTF">2019-10-23T20:57:05Z</dcterms:modified>
</cp:coreProperties>
</file>