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D99F2-715A-4214-854D-F4D6E21484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8264A-B1BF-44BB-98CD-F55D4E92F1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226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38274-1E09-4B22-8FDF-C3E969ECE6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89661-35BF-4FD5-839A-5E5AEBD1ED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468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9E45D-CE59-408A-8234-95C3A776A0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04630-4B6A-40F7-95F6-8939B3A133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507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32BAB-0C8A-49A0-A0A7-158F5E043ED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1481F-EB34-4E25-8D71-5151DA0799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236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99B89-95DA-4D2A-8C0D-7D9BFAC83B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BFBDF-8AB6-4BA3-A48F-F4BF30A3C7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061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3C1B1-B0A6-4B65-9BFF-A04D79A3877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04922-0F07-405F-9525-0A3EDABD88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455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4C49-9175-4E2E-84B3-D88DDD423D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0E356-0CFF-44D3-913F-76C508D858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193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D9DEA-BAC3-4223-991B-DD303D45BB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D992D-51DD-400E-9E03-1BF7888FCA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19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6DA0-D72D-4601-B904-E37CB5DB3E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1CD6D-F40D-4E97-B50D-3BD54FEBCB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020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9DF72-5400-4527-8508-4ABC24741B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8928-A090-410E-B364-B1AE52EA27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496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65FDE-6617-4890-B8C9-EE7C2275A7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5B215-71D4-4697-BBF5-858DC0CA40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86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8/30/2018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8/30/2018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8/30/2018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8/30/2018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8/30/2018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8/30/2018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5208A2D3-7845-4BF6-B92F-B9B0CF18B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8/30/2018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1E3576F-90DD-4E0A-BE95-1D5D301E32D0}" type="slidenum">
              <a:rPr lang="en-US" altLang="en-US" smtClean="0"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35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lukerosa\Dropbox\TpT\World\03%20-%20Greece\03%20-%20Aristotle.wmv" TargetMode="External"/><Relationship Id="rId7" Type="http://schemas.openxmlformats.org/officeDocument/2006/relationships/image" Target="../media/image4.png"/><Relationship Id="rId2" Type="http://schemas.openxmlformats.org/officeDocument/2006/relationships/video" Target="file:///C:\Users\lukerosa\Dropbox\TpT\World\03%20-%20Greece\03%20-%20Socrates.wmv" TargetMode="External"/><Relationship Id="rId1" Type="http://schemas.openxmlformats.org/officeDocument/2006/relationships/video" Target="file:///C:\Users\lukerosa\Dropbox\TpT\World\03%20-%20Greece\03%20-%20Plato.wm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mHAdgDkcCw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ukerosa\Dropbox\TpT\World\03%20-%20Greece\03%20-%20Socrates.wmv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lukerosa\Dropbox\TpT\World\03%20-%20Greece\03%20-%20Plato.wmv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video" Target="file:///C:\Users\lukerosa\Dropbox\TpT\World\03%20-%20Greece\03%20-%20Aristotle.wmv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video" Target="file:///C:\Users\lukerosa\Dropbox\TpT\World\03%20-%20Greece\03%20-%20Aristotle.wmv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Great Greek Thinkers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smtClean="0"/>
              <a:t>Socrates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Plato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Aristotle</a:t>
            </a:r>
            <a:endParaRPr lang="en-US" dirty="0"/>
          </a:p>
        </p:txBody>
      </p:sp>
      <p:pic>
        <p:nvPicPr>
          <p:cNvPr id="4" name="03 - Plat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1" y="373487"/>
            <a:ext cx="3124200" cy="385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03 - Socrates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92428"/>
            <a:ext cx="2895600" cy="349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03 - Aristotle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13" y="433589"/>
            <a:ext cx="332898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95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912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93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13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14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5"/>
          <p:cNvGrpSpPr>
            <a:grpSpLocks/>
          </p:cNvGrpSpPr>
          <p:nvPr/>
        </p:nvGrpSpPr>
        <p:grpSpPr bwMode="auto">
          <a:xfrm>
            <a:off x="1524000" y="1"/>
            <a:ext cx="9144000" cy="6892925"/>
            <a:chOff x="0" y="0"/>
            <a:chExt cx="9144000" cy="6892976"/>
          </a:xfrm>
        </p:grpSpPr>
        <p:pic>
          <p:nvPicPr>
            <p:cNvPr id="15366" name="Picture 2" descr="http://farm3.staticflickr.com/2177/2056505083_1850022297_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9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2" descr="http://farm3.staticflickr.com/2177/2056505083_1850022297_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8" r="40678"/>
            <a:stretch>
              <a:fillRect/>
            </a:stretch>
          </p:blipFill>
          <p:spPr bwMode="auto">
            <a:xfrm>
              <a:off x="990600" y="0"/>
              <a:ext cx="2438400" cy="689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1676400" y="6396038"/>
            <a:ext cx="899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  <a:hlinkClick r:id="rId3"/>
              </a:rPr>
              <a:t>Good short review video here:  https://youtu.be/GmHAdgDkcCw</a:t>
            </a:r>
            <a:endParaRPr lang="en-US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639"/>
            <a:ext cx="91440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1854624"/>
            <a:ext cx="5562600" cy="50937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48640" indent="-548640">
              <a:spcAft>
                <a:spcPts val="1800"/>
              </a:spcAft>
              <a:buBlip>
                <a:blip r:embed="rId5"/>
              </a:buBlip>
              <a:defRPr/>
            </a:pP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nard MT Condensed" pitchFamily="18" charset="0"/>
              </a:rPr>
              <a:t>Encouraged deep thought</a:t>
            </a:r>
          </a:p>
          <a:p>
            <a:pPr marL="548640" indent="-548640">
              <a:spcAft>
                <a:spcPts val="1800"/>
              </a:spcAft>
              <a:buBlip>
                <a:blip r:embed="rId5"/>
              </a:buBlip>
              <a:defRPr/>
            </a:pP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nard MT Condensed" pitchFamily="18" charset="0"/>
              </a:rPr>
              <a:t>The Scientific Method and tests on ideas</a:t>
            </a:r>
          </a:p>
          <a:p>
            <a:pPr marL="548640" indent="-548640">
              <a:spcAft>
                <a:spcPts val="1800"/>
              </a:spcAft>
              <a:buBlip>
                <a:blip r:embed="rId5"/>
              </a:buBlip>
              <a:defRPr/>
            </a:pP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ernard MT Condensed" pitchFamily="18" charset="0"/>
              </a:rPr>
              <a:t>Critical thinking about government and rule</a:t>
            </a:r>
          </a:p>
          <a:p>
            <a:pPr marL="548640" indent="-548640">
              <a:spcAft>
                <a:spcPts val="1800"/>
              </a:spcAft>
              <a:buBlip>
                <a:blip r:embed="rId5"/>
              </a:buBlip>
              <a:defRPr/>
            </a:pPr>
            <a:endParaRPr lang="en-US" sz="4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824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431" y="2286000"/>
            <a:ext cx="5923552" cy="4023360"/>
          </a:xfrm>
        </p:spPr>
        <p:txBody>
          <a:bodyPr>
            <a:noAutofit/>
          </a:bodyPr>
          <a:lstStyle/>
          <a:p>
            <a:pPr marL="548640" indent="-548640">
              <a:spcBef>
                <a:spcPts val="0"/>
              </a:spcBef>
              <a:spcAft>
                <a:spcPts val="2400"/>
              </a:spcAft>
              <a:buBlip>
                <a:blip r:embed="rId2"/>
              </a:buBlip>
              <a:defRPr/>
            </a:pP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EF9A48"/>
                </a:solidFill>
                <a:latin typeface="Bernard MT Condensed" pitchFamily="18" charset="0"/>
              </a:rPr>
              <a:t>The study of life, knowledge, problems, reality, &amp; reason</a:t>
            </a:r>
          </a:p>
          <a:p>
            <a:pPr marL="548640" indent="-548640">
              <a:spcBef>
                <a:spcPts val="0"/>
              </a:spcBef>
              <a:spcAft>
                <a:spcPts val="2400"/>
              </a:spcAft>
              <a:buBlip>
                <a:blip r:embed="rId2"/>
              </a:buBlip>
              <a:defRPr/>
            </a:pP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EF9A48"/>
                </a:solidFill>
                <a:latin typeface="Bernard MT Condensed" pitchFamily="18" charset="0"/>
              </a:rPr>
              <a:t>Philosophers = “lovers of wisdom”</a:t>
            </a:r>
          </a:p>
          <a:p>
            <a:pPr marL="548640" indent="-548640">
              <a:spcBef>
                <a:spcPts val="0"/>
              </a:spcBef>
              <a:spcAft>
                <a:spcPts val="2400"/>
              </a:spcAft>
              <a:buBlip>
                <a:blip r:embed="rId2"/>
              </a:buBlip>
              <a:defRPr/>
            </a:pP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EF9A48"/>
                </a:solidFill>
                <a:latin typeface="Bernard MT Condensed" pitchFamily="18" charset="0"/>
              </a:rPr>
              <a:t>Sophists =“workers of wisdom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EF9A48"/>
                </a:solidFill>
                <a:latin typeface="Bernard MT Condensed" pitchFamily="18" charset="0"/>
              </a:rPr>
              <a:t>”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EF9A48"/>
              </a:solidFill>
              <a:latin typeface="Bernard MT Condensed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32" y="872544"/>
            <a:ext cx="5108575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upload.wikimedia.org/wikipedia/commons/c/c3/Raphael_School_of_Athen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544" y="287486"/>
            <a:ext cx="4202379" cy="602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676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48640" indent="-548640">
              <a:spcBef>
                <a:spcPts val="0"/>
              </a:spcBef>
              <a:spcAft>
                <a:spcPts val="2400"/>
              </a:spcAft>
              <a:buBlip>
                <a:blip r:embed="rId2"/>
              </a:buBlip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66FF"/>
                </a:solidFill>
                <a:latin typeface="Bernard MT Condensed" pitchFamily="18" charset="0"/>
              </a:rPr>
              <a:t>Professional philosophy 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0066FF"/>
                </a:solidFill>
                <a:latin typeface="Bernard MT Condensed" pitchFamily="18" charset="0"/>
              </a:rPr>
              <a:t>teachers who traveled Greek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66FF"/>
                </a:solidFill>
                <a:latin typeface="Bernard MT Condensed" pitchFamily="18" charset="0"/>
              </a:rPr>
              <a:t>city-states; usually taught using methods of reasoning and moral skepticism</a:t>
            </a:r>
          </a:p>
          <a:p>
            <a:pPr marL="548640" indent="-548640">
              <a:spcBef>
                <a:spcPts val="0"/>
              </a:spcBef>
              <a:spcAft>
                <a:spcPts val="2400"/>
              </a:spcAft>
              <a:buBlip>
                <a:blip r:embed="rId2"/>
              </a:buBlip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66FF"/>
                </a:solidFill>
                <a:latin typeface="Bernard MT Condensed" pitchFamily="18" charset="0"/>
              </a:rPr>
              <a:t>Also taught music, rhetoric, and athletics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66FF"/>
              </a:solidFill>
              <a:latin typeface="Bernard MT Condensed" pitchFamily="18" charset="0"/>
            </a:endParaRPr>
          </a:p>
          <a:p>
            <a:pPr marL="548640" indent="-548640">
              <a:spcBef>
                <a:spcPts val="0"/>
              </a:spcBef>
              <a:spcAft>
                <a:spcPts val="2400"/>
              </a:spcAft>
              <a:buBlip>
                <a:blip r:embed="rId2"/>
              </a:buBlip>
              <a:defRPr/>
            </a:pP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0066FF"/>
                </a:solidFill>
                <a:latin typeface="Bernard MT Condensed" pitchFamily="18" charset="0"/>
              </a:rPr>
              <a:t>Charged fees for their teaching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66FF"/>
              </a:solidFill>
              <a:latin typeface="Bernard MT Condensed" pitchFamily="18" charset="0"/>
            </a:endParaRPr>
          </a:p>
          <a:p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837125"/>
            <a:ext cx="7701745" cy="9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upload.wikimedia.org/wikipedia/commons/3/31/Anonymous_-_Diogenes_brings_a_plucked_chicken_to_Plat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0"/>
          <a:stretch>
            <a:fillRect/>
          </a:stretch>
        </p:blipFill>
        <p:spPr bwMode="auto">
          <a:xfrm>
            <a:off x="1112476" y="2067060"/>
            <a:ext cx="3959299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775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6823" y="2286000"/>
            <a:ext cx="5988676" cy="4023360"/>
          </a:xfrm>
        </p:spPr>
        <p:txBody>
          <a:bodyPr>
            <a:noAutofit/>
          </a:bodyPr>
          <a:lstStyle/>
          <a:p>
            <a:pPr marL="548640" indent="-548640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66FF"/>
                </a:solidFill>
                <a:latin typeface="Bernard MT Condensed" pitchFamily="18" charset="0"/>
              </a:rPr>
              <a:t>470 – 399 BCE</a:t>
            </a:r>
          </a:p>
          <a:p>
            <a:pPr marL="548640" indent="-548640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66FF"/>
                </a:solidFill>
                <a:latin typeface="Bernard MT Condensed" pitchFamily="18" charset="0"/>
              </a:rPr>
              <a:t>Critic of Sophists but popular with Athens’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66FF"/>
                </a:solidFill>
                <a:latin typeface="Bernard MT Condensed" pitchFamily="18" charset="0"/>
              </a:rPr>
              <a:t>youth, he believed one’s purpose in life should be to seek answers to tough questions</a:t>
            </a:r>
          </a:p>
          <a:p>
            <a:pPr marL="722376" lvl="1" indent="-548640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66FF"/>
                </a:solidFill>
                <a:latin typeface="Bernard MT Condensed" pitchFamily="18" charset="0"/>
              </a:rPr>
              <a:t>Finding those answers would provide all humans need to live full lives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66FF"/>
              </a:solidFill>
              <a:latin typeface="Bernard MT Condensed" pitchFamily="18" charset="0"/>
            </a:endParaRPr>
          </a:p>
          <a:p>
            <a:pPr marL="548640" indent="-548640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Bernard MT Condensed" pitchFamily="18" charset="0"/>
              </a:rPr>
              <a:t>Put on trial for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Bernard MT Condensed" pitchFamily="18" charset="0"/>
              </a:rPr>
              <a:t>corrupting 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Bernard MT Condensed" pitchFamily="18" charset="0"/>
              </a:rPr>
              <a:t>the youth</a:t>
            </a:r>
          </a:p>
          <a:p>
            <a:pPr marL="548640" indent="-548640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Bernard MT Condensed" pitchFamily="18" charset="0"/>
              </a:rPr>
              <a:t>Sentenced to death &amp; drank poison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Bernard MT Condensed" pitchFamily="18" charset="0"/>
              </a:rPr>
              <a:t>hemlock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Bernard MT Condensed" pitchFamily="18" charset="0"/>
            </a:endParaRP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59" y="765288"/>
            <a:ext cx="5208588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588" y="3953814"/>
            <a:ext cx="5431218" cy="264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upload.wikimedia.org/wikipedia/commons/thumb/8/8c/David_-_The_Death_of_Socrates.jpg/640px-David_-_The_Death_of_Socrat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848" y="527989"/>
            <a:ext cx="533400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69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Socratic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6548649" cy="4023360"/>
          </a:xfrm>
        </p:spPr>
        <p:txBody>
          <a:bodyPr/>
          <a:lstStyle/>
          <a:p>
            <a:pPr marL="548640" indent="-548640">
              <a:spcBef>
                <a:spcPts val="0"/>
              </a:spcBef>
              <a:spcAft>
                <a:spcPts val="2400"/>
              </a:spcAft>
              <a:buBlip>
                <a:blip r:embed="rId3"/>
              </a:buBlip>
              <a:defRPr/>
            </a:pP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itchFamily="18" charset="0"/>
              </a:rPr>
              <a:t>Socrates’ teaching 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itchFamily="18" charset="0"/>
              </a:rPr>
              <a:t>method, one of the world’s oldest (and still used) strategies</a:t>
            </a:r>
            <a:endParaRPr 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nard MT Condensed" pitchFamily="18" charset="0"/>
            </a:endParaRPr>
          </a:p>
          <a:p>
            <a:pPr marL="548640" indent="-548640">
              <a:spcBef>
                <a:spcPts val="0"/>
              </a:spcBef>
              <a:spcAft>
                <a:spcPts val="2400"/>
              </a:spcAft>
              <a:buBlip>
                <a:blip r:embed="rId3"/>
              </a:buBlip>
              <a:defRPr/>
            </a:pP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itchFamily="18" charset="0"/>
              </a:rPr>
              <a:t>Argumentative dialogue between individuals, based on asking and answering questions to draw out ideas and conclusions</a:t>
            </a:r>
            <a:endParaRPr 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nard MT Condensed" pitchFamily="18" charset="0"/>
            </a:endParaRPr>
          </a:p>
          <a:p>
            <a:pPr marL="548640" indent="-548640">
              <a:spcBef>
                <a:spcPts val="0"/>
              </a:spcBef>
              <a:spcAft>
                <a:spcPts val="2400"/>
              </a:spcAft>
              <a:buBlip>
                <a:blip r:embed="rId3"/>
              </a:buBlip>
              <a:defRPr/>
            </a:pP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itchFamily="18" charset="0"/>
              </a:rPr>
              <a:t>Designed to foster deep understandings</a:t>
            </a:r>
          </a:p>
          <a:p>
            <a:pPr marL="548640" indent="-548640">
              <a:spcBef>
                <a:spcPts val="0"/>
              </a:spcBef>
              <a:spcAft>
                <a:spcPts val="2400"/>
              </a:spcAft>
              <a:buBlip>
                <a:blip r:embed="rId3"/>
              </a:buBlip>
              <a:defRPr/>
            </a:pP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nard MT Condensed" pitchFamily="18" charset="0"/>
              </a:rPr>
              <a:t>Encourages critical thinking</a:t>
            </a:r>
          </a:p>
          <a:p>
            <a:endParaRPr lang="en-US" dirty="0"/>
          </a:p>
        </p:txBody>
      </p:sp>
      <p:pic>
        <p:nvPicPr>
          <p:cNvPr id="4" name="03 - Socrate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700" y="585216"/>
            <a:ext cx="3606029" cy="383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3" t="10027" r="11201" b="12181"/>
          <a:stretch>
            <a:fillRect/>
          </a:stretch>
        </p:blipFill>
        <p:spPr bwMode="auto">
          <a:xfrm>
            <a:off x="7239000" y="4297680"/>
            <a:ext cx="4953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72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989319" y="901522"/>
            <a:ext cx="5936517" cy="5407838"/>
          </a:xfrm>
        </p:spPr>
        <p:txBody>
          <a:bodyPr>
            <a:normAutofit lnSpcReduction="10000"/>
          </a:bodyPr>
          <a:lstStyle/>
          <a:p>
            <a:pPr marL="548640" indent="-548640">
              <a:spcBef>
                <a:spcPts val="0"/>
              </a:spcBef>
              <a:spcAft>
                <a:spcPts val="1800"/>
              </a:spcAft>
              <a:buBlip>
                <a:blip r:embed="rId3"/>
              </a:buBlip>
              <a:defRPr/>
            </a:pP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66FF"/>
                </a:solidFill>
                <a:latin typeface="Bernard MT Condensed" pitchFamily="18" charset="0"/>
              </a:rPr>
              <a:t>427 – 348 BCE</a:t>
            </a:r>
          </a:p>
          <a:p>
            <a:pPr marL="548640" indent="-548640">
              <a:spcBef>
                <a:spcPts val="0"/>
              </a:spcBef>
              <a:spcAft>
                <a:spcPts val="1800"/>
              </a:spcAft>
              <a:buBlip>
                <a:blip r:embed="rId3"/>
              </a:buBlip>
              <a:defRPr/>
            </a:pP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66FF"/>
                </a:solidFill>
                <a:latin typeface="Bernard MT Condensed" pitchFamily="18" charset="0"/>
              </a:rPr>
              <a:t>Student of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66FF"/>
                </a:solidFill>
                <a:latin typeface="Bernard MT Condensed" pitchFamily="18" charset="0"/>
              </a:rPr>
              <a:t>Socrates, preserved his teachings and 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66FF"/>
                </a:solidFill>
                <a:latin typeface="Bernard MT Condensed" pitchFamily="18" charset="0"/>
              </a:rPr>
              <a:t>continued his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66FF"/>
                </a:solidFill>
                <a:latin typeface="Bernard MT Condensed" pitchFamily="18" charset="0"/>
              </a:rPr>
              <a:t>work after his death</a:t>
            </a:r>
          </a:p>
          <a:p>
            <a:pPr marL="548640" indent="-548640">
              <a:spcBef>
                <a:spcPts val="0"/>
              </a:spcBef>
              <a:spcAft>
                <a:spcPts val="1800"/>
              </a:spcAft>
              <a:buBlip>
                <a:blip r:embed="rId3"/>
              </a:buBlip>
              <a:defRPr/>
            </a:pP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66FF"/>
                </a:solidFill>
                <a:latin typeface="Bernard MT Condensed" pitchFamily="18" charset="0"/>
              </a:rPr>
              <a:t>Philosophies centered on reality and the human perception of it, the three parts of a soul, and preserving balance between them to live a full, healthy life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66FF"/>
              </a:solidFill>
              <a:latin typeface="Bernard MT Condensed" pitchFamily="18" charset="0"/>
            </a:endParaRPr>
          </a:p>
          <a:p>
            <a:pPr marL="548640" indent="-548640">
              <a:spcBef>
                <a:spcPts val="0"/>
              </a:spcBef>
              <a:spcAft>
                <a:spcPts val="1800"/>
              </a:spcAft>
              <a:buBlip>
                <a:blip r:embed="rId3"/>
              </a:buBlip>
              <a:defRPr/>
            </a:pP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66FF"/>
                </a:solidFill>
                <a:latin typeface="Bernard MT Condensed" pitchFamily="18" charset="0"/>
              </a:rPr>
              <a:t>Author of The Republic</a:t>
            </a:r>
          </a:p>
          <a:p>
            <a:pPr marL="548640" indent="-548640">
              <a:spcBef>
                <a:spcPts val="0"/>
              </a:spcBef>
              <a:spcAft>
                <a:spcPts val="1800"/>
              </a:spcAft>
              <a:buBlip>
                <a:blip r:embed="rId3"/>
              </a:buBlip>
              <a:defRPr/>
            </a:pP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66FF"/>
                </a:solidFill>
                <a:latin typeface="Bernard MT Condensed" pitchFamily="18" charset="0"/>
              </a:rPr>
              <a:t>Founded a school – The Academy</a:t>
            </a:r>
          </a:p>
          <a:p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2" r="19672"/>
          <a:stretch>
            <a:fillRect/>
          </a:stretch>
        </p:blipFill>
        <p:spPr bwMode="auto">
          <a:xfrm>
            <a:off x="684726" y="901522"/>
            <a:ext cx="3230451" cy="90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03 - Plato.wmv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44" y="1983346"/>
            <a:ext cx="3048000" cy="282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31" y="4803820"/>
            <a:ext cx="6026150" cy="221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12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Plato’s Academy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48640" indent="-548640">
              <a:spcBef>
                <a:spcPts val="0"/>
              </a:spcBef>
              <a:spcAft>
                <a:spcPts val="2400"/>
              </a:spcAft>
              <a:buBlip>
                <a:blip r:embed="rId2"/>
              </a:buBlip>
              <a:defRPr/>
            </a:pP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0066FF"/>
                </a:solidFill>
                <a:latin typeface="Bernard MT Condensed" pitchFamily="18" charset="0"/>
              </a:rPr>
              <a:t>Founded in Athens</a:t>
            </a:r>
          </a:p>
          <a:p>
            <a:pPr marL="548640" indent="-548640">
              <a:spcBef>
                <a:spcPts val="0"/>
              </a:spcBef>
              <a:spcAft>
                <a:spcPts val="2400"/>
              </a:spcAft>
              <a:buBlip>
                <a:blip r:embed="rId2"/>
              </a:buBlip>
              <a:defRPr/>
            </a:pP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0066FF"/>
                </a:solidFill>
                <a:latin typeface="Bernard MT Condensed" pitchFamily="18" charset="0"/>
              </a:rPr>
              <a:t>Described as the 1</a:t>
            </a:r>
            <a:r>
              <a:rPr lang="en-US" sz="2400" baseline="30000" dirty="0">
                <a:ln>
                  <a:solidFill>
                    <a:schemeClr val="tx1"/>
                  </a:solidFill>
                </a:ln>
                <a:solidFill>
                  <a:srgbClr val="0066FF"/>
                </a:solidFill>
                <a:latin typeface="Bernard MT Condensed" pitchFamily="18" charset="0"/>
              </a:rPr>
              <a:t>st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0066FF"/>
                </a:solidFill>
                <a:latin typeface="Bernard MT Condensed" pitchFamily="18" charset="0"/>
              </a:rPr>
              <a:t> European university</a:t>
            </a:r>
          </a:p>
          <a:p>
            <a:endParaRPr lang="en-US" dirty="0"/>
          </a:p>
        </p:txBody>
      </p:sp>
      <p:pic>
        <p:nvPicPr>
          <p:cNvPr id="5" name="Picture 2" descr="http://upload.wikimedia.org/wikipedia/commons/thumb/9/94/Sanzio_01.jpg/619px-Sanzio_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293" y="1651819"/>
            <a:ext cx="5214448" cy="404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670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3 - Aristotl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1" y="1143001"/>
            <a:ext cx="5076825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60394" y="1417558"/>
            <a:ext cx="4109492" cy="54630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48640" indent="-548640" defTabSz="914400">
              <a:spcAft>
                <a:spcPts val="1800"/>
              </a:spcAft>
              <a:buBlip>
                <a:blip r:embed="rId4"/>
              </a:buBlip>
              <a:defRPr/>
            </a:pPr>
            <a:r>
              <a:rPr lang="en-US" sz="3800" dirty="0">
                <a:ln>
                  <a:solidFill>
                    <a:prstClr val="black"/>
                  </a:solidFill>
                </a:ln>
                <a:solidFill>
                  <a:srgbClr val="0066FF"/>
                </a:solidFill>
                <a:latin typeface="Bernard MT Condensed" pitchFamily="18" charset="0"/>
                <a:cs typeface="Arial" panose="020B0604020202020204" pitchFamily="34" charset="0"/>
              </a:rPr>
              <a:t>384-322 BCE</a:t>
            </a:r>
          </a:p>
          <a:p>
            <a:pPr marL="548640" indent="-548640" defTabSz="914400">
              <a:spcAft>
                <a:spcPts val="1800"/>
              </a:spcAft>
              <a:buBlip>
                <a:blip r:embed="rId4"/>
              </a:buBlip>
              <a:defRPr/>
            </a:pPr>
            <a:r>
              <a:rPr lang="en-US" sz="3800" dirty="0">
                <a:ln>
                  <a:solidFill>
                    <a:prstClr val="black"/>
                  </a:solidFill>
                </a:ln>
                <a:solidFill>
                  <a:srgbClr val="0066FF"/>
                </a:solidFill>
                <a:latin typeface="Bernard MT Condensed" pitchFamily="18" charset="0"/>
                <a:cs typeface="Arial" panose="020B0604020202020204" pitchFamily="34" charset="0"/>
              </a:rPr>
              <a:t>Student at Plato’s Academy</a:t>
            </a:r>
          </a:p>
          <a:p>
            <a:pPr marL="548640" indent="-548640" defTabSz="914400">
              <a:spcAft>
                <a:spcPts val="1800"/>
              </a:spcAft>
              <a:buBlip>
                <a:blip r:embed="rId4"/>
              </a:buBlip>
              <a:defRPr/>
            </a:pPr>
            <a:r>
              <a:rPr lang="en-US" sz="3800" dirty="0">
                <a:ln>
                  <a:solidFill>
                    <a:prstClr val="black"/>
                  </a:solidFill>
                </a:ln>
                <a:solidFill>
                  <a:srgbClr val="0066FF"/>
                </a:solidFill>
                <a:latin typeface="Bernard MT Condensed" pitchFamily="18" charset="0"/>
                <a:cs typeface="Arial" panose="020B0604020202020204" pitchFamily="34" charset="0"/>
              </a:rPr>
              <a:t>Developed Logic as a field of study</a:t>
            </a:r>
          </a:p>
          <a:p>
            <a:pPr marL="548640" indent="-548640" defTabSz="914400">
              <a:spcAft>
                <a:spcPts val="1800"/>
              </a:spcAft>
              <a:buBlip>
                <a:blip r:embed="rId4"/>
              </a:buBlip>
              <a:defRPr/>
            </a:pPr>
            <a:r>
              <a:rPr lang="en-US" sz="3800" dirty="0">
                <a:ln>
                  <a:solidFill>
                    <a:prstClr val="black"/>
                  </a:solidFill>
                </a:ln>
                <a:solidFill>
                  <a:srgbClr val="0066FF"/>
                </a:solidFill>
                <a:latin typeface="Bernard MT Condensed" pitchFamily="18" charset="0"/>
                <a:cs typeface="Arial" panose="020B0604020202020204" pitchFamily="34" charset="0"/>
              </a:rPr>
              <a:t>Tutored Alexander the Great</a:t>
            </a:r>
          </a:p>
        </p:txBody>
      </p:sp>
      <p:pic>
        <p:nvPicPr>
          <p:cNvPr id="1331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"/>
            <a:ext cx="54102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7852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3 - Aristotl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165226"/>
            <a:ext cx="4953001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62000"/>
            <a:ext cx="45847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21360" y="2743201"/>
            <a:ext cx="4546640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48640" indent="-548640">
              <a:spcAft>
                <a:spcPts val="1800"/>
              </a:spcAft>
              <a:buBlip>
                <a:blip r:embed="rId6"/>
              </a:buBlip>
              <a:defRPr/>
            </a:pPr>
            <a:r>
              <a:rPr lang="en-US" sz="3800" dirty="0">
                <a:ln>
                  <a:solidFill>
                    <a:schemeClr val="tx1"/>
                  </a:solidFill>
                </a:ln>
                <a:solidFill>
                  <a:srgbClr val="0066FF"/>
                </a:solidFill>
                <a:latin typeface="Bernard MT Condensed" pitchFamily="18" charset="0"/>
              </a:rPr>
              <a:t>Tutored Alexander the Great</a:t>
            </a:r>
          </a:p>
          <a:p>
            <a:pPr marL="548640" indent="-548640">
              <a:spcAft>
                <a:spcPts val="1800"/>
              </a:spcAft>
              <a:buBlip>
                <a:blip r:embed="rId6"/>
              </a:buBlip>
              <a:defRPr/>
            </a:pPr>
            <a:r>
              <a:rPr lang="en-US" sz="3800" dirty="0">
                <a:ln>
                  <a:solidFill>
                    <a:schemeClr val="tx1"/>
                  </a:solidFill>
                </a:ln>
                <a:solidFill>
                  <a:srgbClr val="0066FF"/>
                </a:solidFill>
                <a:latin typeface="Bernard MT Condensed" pitchFamily="18" charset="0"/>
              </a:rPr>
              <a:t>Opened The Lyceum – a school</a:t>
            </a:r>
          </a:p>
          <a:p>
            <a:pPr marL="548640" indent="-548640">
              <a:spcAft>
                <a:spcPts val="1800"/>
              </a:spcAft>
              <a:buBlip>
                <a:blip r:embed="rId6"/>
              </a:buBlip>
              <a:defRPr/>
            </a:pPr>
            <a:r>
              <a:rPr lang="en-US" sz="3800" dirty="0">
                <a:ln>
                  <a:solidFill>
                    <a:schemeClr val="tx1"/>
                  </a:solidFill>
                </a:ln>
                <a:solidFill>
                  <a:srgbClr val="0066FF"/>
                </a:solidFill>
                <a:latin typeface="Bernard MT Condensed" pitchFamily="18" charset="0"/>
              </a:rPr>
              <a:t>Influential ideas on </a:t>
            </a:r>
            <a:r>
              <a:rPr lang="en-US" sz="3600" spc="-100" dirty="0">
                <a:ln>
                  <a:solidFill>
                    <a:schemeClr val="tx1"/>
                  </a:solidFill>
                </a:ln>
                <a:solidFill>
                  <a:srgbClr val="0066FF"/>
                </a:solidFill>
                <a:latin typeface="Bernard MT Condensed" pitchFamily="18" charset="0"/>
              </a:rPr>
              <a:t>government &amp; science</a:t>
            </a:r>
          </a:p>
        </p:txBody>
      </p:sp>
    </p:spTree>
    <p:extLst>
      <p:ext uri="{BB962C8B-B14F-4D97-AF65-F5344CB8AC3E}">
        <p14:creationId xmlns:p14="http://schemas.microsoft.com/office/powerpoint/2010/main" val="2561180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77</TotalTime>
  <Words>287</Words>
  <Application>Microsoft Office PowerPoint</Application>
  <PresentationFormat>Widescreen</PresentationFormat>
  <Paragraphs>39</Paragraphs>
  <Slides>10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Bernard MT Condensed</vt:lpstr>
      <vt:lpstr>Calibri</vt:lpstr>
      <vt:lpstr>Tw Cen MT</vt:lpstr>
      <vt:lpstr>Tw Cen MT Condensed</vt:lpstr>
      <vt:lpstr>Wingdings 3</vt:lpstr>
      <vt:lpstr>Integral</vt:lpstr>
      <vt:lpstr>Office Theme</vt:lpstr>
      <vt:lpstr>Great Greek Thinkers</vt:lpstr>
      <vt:lpstr>PowerPoint Presentation</vt:lpstr>
      <vt:lpstr>PowerPoint Presentation</vt:lpstr>
      <vt:lpstr>PowerPoint Presentation</vt:lpstr>
      <vt:lpstr>The Socratic method</vt:lpstr>
      <vt:lpstr>PowerPoint Presentation</vt:lpstr>
      <vt:lpstr>Plato’s Academy</vt:lpstr>
      <vt:lpstr>PowerPoint Presentation</vt:lpstr>
      <vt:lpstr>PowerPoint Presentation</vt:lpstr>
      <vt:lpstr>PowerPoint Presentation</vt:lpstr>
    </vt:vector>
  </TitlesOfParts>
  <Company>Los Fresnos CISD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Greek Thinkers</dc:title>
  <dc:creator>Aguilar, Ana</dc:creator>
  <cp:lastModifiedBy>Aguilar, Ana</cp:lastModifiedBy>
  <cp:revision>7</cp:revision>
  <dcterms:created xsi:type="dcterms:W3CDTF">2018-08-30T13:46:51Z</dcterms:created>
  <dcterms:modified xsi:type="dcterms:W3CDTF">2018-08-30T15:04:44Z</dcterms:modified>
</cp:coreProperties>
</file>