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2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-Natural Resources</a:t>
            </a:r>
          </a:p>
          <a:p>
            <a:r>
              <a:rPr lang="en-US" dirty="0" smtClean="0"/>
              <a:t>-Needs &amp; Wants</a:t>
            </a:r>
          </a:p>
          <a:p>
            <a:r>
              <a:rPr lang="en-US" dirty="0" smtClean="0"/>
              <a:t>-Types of Economies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6" y="494490"/>
            <a:ext cx="2962275" cy="154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3" y="2358202"/>
            <a:ext cx="3257617" cy="1743075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89" y="110680"/>
            <a:ext cx="1795394" cy="1795394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201" y="334213"/>
            <a:ext cx="2463677" cy="2463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10" y="2358202"/>
            <a:ext cx="2920676" cy="183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0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Natural 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1972" y="1957589"/>
            <a:ext cx="5962918" cy="43517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Materials or substances like </a:t>
            </a:r>
            <a:r>
              <a:rPr lang="en-US" dirty="0" smtClean="0">
                <a:solidFill>
                  <a:srgbClr val="0000CC"/>
                </a:solidFill>
              </a:rPr>
              <a:t>plants, minerals, water, fertile soil, or fossil fuels that are produced by nature and used by humans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Used to </a:t>
            </a:r>
            <a:r>
              <a:rPr lang="en-US" dirty="0" smtClean="0">
                <a:solidFill>
                  <a:srgbClr val="0000CC"/>
                </a:solidFill>
              </a:rPr>
              <a:t>produce goods and services people need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Natural resources are </a:t>
            </a:r>
            <a:r>
              <a:rPr lang="en-US" dirty="0">
                <a:solidFill>
                  <a:srgbClr val="0000CC"/>
                </a:solidFill>
              </a:rPr>
              <a:t>not evenly distributed all over the </a:t>
            </a:r>
            <a:r>
              <a:rPr lang="en-US" dirty="0" smtClean="0">
                <a:solidFill>
                  <a:srgbClr val="0000CC"/>
                </a:solidFill>
              </a:rPr>
              <a:t>world</a:t>
            </a:r>
            <a:r>
              <a:rPr lang="en-US" dirty="0" smtClean="0"/>
              <a:t>- this can lead to upsetting the balance </a:t>
            </a:r>
            <a:r>
              <a:rPr lang="en-US" dirty="0"/>
              <a:t>of power and greed in many regions.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Some </a:t>
            </a:r>
            <a:r>
              <a:rPr lang="en-US" dirty="0"/>
              <a:t>countries use their wealth in resources to control and manipulate regions with fewer resources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Other </a:t>
            </a:r>
            <a:r>
              <a:rPr lang="en-US" dirty="0"/>
              <a:t>countries and regions have even gone to war over the management, ownership, allocation, use and protection of natural resources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67" y="366273"/>
            <a:ext cx="3161340" cy="2103728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837" y="4737479"/>
            <a:ext cx="3801795" cy="15718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318" y="1865959"/>
            <a:ext cx="2466975" cy="1847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111" y="2928597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5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19" y="2086375"/>
            <a:ext cx="4453169" cy="35030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277" y="1609859"/>
            <a:ext cx="6568224" cy="469950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Renewable Resources- </a:t>
            </a:r>
            <a:r>
              <a:rPr lang="en-US" dirty="0" smtClean="0"/>
              <a:t>materials </a:t>
            </a:r>
            <a:r>
              <a:rPr lang="en-US" dirty="0"/>
              <a:t>that are </a:t>
            </a:r>
            <a:r>
              <a:rPr lang="en-US" dirty="0">
                <a:solidFill>
                  <a:srgbClr val="0000CC"/>
                </a:solidFill>
              </a:rPr>
              <a:t>constantly available </a:t>
            </a:r>
            <a:r>
              <a:rPr lang="en-US" dirty="0" smtClean="0">
                <a:solidFill>
                  <a:srgbClr val="0000CC"/>
                </a:solidFill>
              </a:rPr>
              <a:t>or </a:t>
            </a:r>
            <a:r>
              <a:rPr lang="en-US" dirty="0">
                <a:solidFill>
                  <a:srgbClr val="0000CC"/>
                </a:solidFill>
              </a:rPr>
              <a:t>can be reasonably replaced</a:t>
            </a:r>
            <a:r>
              <a:rPr lang="en-US" dirty="0"/>
              <a:t> or </a:t>
            </a:r>
            <a:r>
              <a:rPr lang="en-US" dirty="0" smtClean="0"/>
              <a:t>recovered.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Plant and Animal fibers </a:t>
            </a:r>
            <a:r>
              <a:rPr lang="en-US" dirty="0" smtClean="0"/>
              <a:t>(wool, leather, fur,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Water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Wind &amp; Solar Energy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Non-renewable Resources- </a:t>
            </a:r>
            <a:r>
              <a:rPr lang="en-US" dirty="0"/>
              <a:t>some </a:t>
            </a:r>
            <a:r>
              <a:rPr lang="en-US" dirty="0" smtClean="0"/>
              <a:t>resources </a:t>
            </a:r>
            <a:r>
              <a:rPr lang="en-US" dirty="0"/>
              <a:t>can be replaced</a:t>
            </a:r>
            <a:r>
              <a:rPr lang="en-US" dirty="0" smtClean="0"/>
              <a:t>, but </a:t>
            </a:r>
            <a:r>
              <a:rPr lang="en-US" dirty="0"/>
              <a:t>they </a:t>
            </a:r>
            <a:r>
              <a:rPr lang="en-US" dirty="0">
                <a:solidFill>
                  <a:srgbClr val="0000CC"/>
                </a:solidFill>
              </a:rPr>
              <a:t>may take many years </a:t>
            </a:r>
            <a:r>
              <a:rPr lang="en-US" dirty="0" smtClean="0">
                <a:solidFill>
                  <a:srgbClr val="0000CC"/>
                </a:solidFill>
              </a:rPr>
              <a:t>to replenish, if ever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Minerals</a:t>
            </a:r>
            <a:r>
              <a:rPr lang="en-US" dirty="0" smtClean="0"/>
              <a:t> (diamonds, metals, chemicals,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Trees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Fossil Fuels- </a:t>
            </a:r>
            <a:r>
              <a:rPr lang="en-US" dirty="0" smtClean="0">
                <a:solidFill>
                  <a:srgbClr val="0000CC"/>
                </a:solidFill>
              </a:rPr>
              <a:t>oil, coal, and natural gas deposits </a:t>
            </a:r>
            <a:r>
              <a:rPr lang="en-US" dirty="0" smtClean="0"/>
              <a:t>that </a:t>
            </a:r>
            <a:r>
              <a:rPr lang="en-US" dirty="0"/>
              <a:t>formed when prehistoric plants and animals died and were gradually </a:t>
            </a:r>
            <a:r>
              <a:rPr lang="en-US" dirty="0">
                <a:solidFill>
                  <a:srgbClr val="0000CC"/>
                </a:solidFill>
              </a:rPr>
              <a:t>buried by layers of </a:t>
            </a:r>
            <a:r>
              <a:rPr lang="en-US" dirty="0" smtClean="0">
                <a:solidFill>
                  <a:srgbClr val="0000CC"/>
                </a:solidFill>
              </a:rPr>
              <a:t>rock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and formed over millions of years, non-renewable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1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&amp;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4699" y="1906073"/>
            <a:ext cx="6645498" cy="44032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Needs</a:t>
            </a:r>
            <a:r>
              <a:rPr lang="en-US" dirty="0" smtClean="0"/>
              <a:t>- goods or services that are </a:t>
            </a:r>
            <a:r>
              <a:rPr lang="en-US" dirty="0" smtClean="0">
                <a:solidFill>
                  <a:srgbClr val="0000CC"/>
                </a:solidFill>
              </a:rPr>
              <a:t>required for survival, such as clothing, food, water, and shelter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Wants</a:t>
            </a:r>
            <a:r>
              <a:rPr lang="en-US" dirty="0" smtClean="0"/>
              <a:t>- goods or services that are </a:t>
            </a:r>
            <a:r>
              <a:rPr lang="en-US" dirty="0" smtClean="0">
                <a:solidFill>
                  <a:srgbClr val="0000CC"/>
                </a:solidFill>
              </a:rPr>
              <a:t>extra, that humans wish for or desire</a:t>
            </a:r>
            <a:r>
              <a:rPr lang="en-US" dirty="0" smtClean="0"/>
              <a:t>, such as brand-name clothing, electronic devices, Internet service,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Scarcity</a:t>
            </a:r>
            <a:r>
              <a:rPr lang="en-US" dirty="0"/>
              <a:t>- uneven distribution of natural resources in addition to the consumption rate leads to </a:t>
            </a:r>
            <a:r>
              <a:rPr lang="en-US" dirty="0">
                <a:solidFill>
                  <a:srgbClr val="0000CC"/>
                </a:solidFill>
              </a:rPr>
              <a:t>not having or producing enough materials for </a:t>
            </a:r>
            <a:r>
              <a:rPr lang="en-US" dirty="0" smtClean="0">
                <a:solidFill>
                  <a:srgbClr val="0000CC"/>
                </a:solidFill>
              </a:rPr>
              <a:t>everyone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Three questions help society figure out </a:t>
            </a:r>
            <a:r>
              <a:rPr lang="en-US" dirty="0" smtClean="0">
                <a:solidFill>
                  <a:srgbClr val="FF0000"/>
                </a:solidFill>
              </a:rPr>
              <a:t>how to distribute limited resources: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What should we produce?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How should we produce it?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Who should get it?</a:t>
            </a:r>
            <a:endParaRPr lang="en-US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96" y="272986"/>
            <a:ext cx="2842801" cy="280506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270" y="3015025"/>
            <a:ext cx="3257617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295" y="4758100"/>
            <a:ext cx="2926831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49" y="4069724"/>
            <a:ext cx="3560770" cy="223963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584101"/>
            <a:ext cx="5421362" cy="47252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Economics</a:t>
            </a:r>
            <a:r>
              <a:rPr lang="en-US" dirty="0" smtClean="0"/>
              <a:t>- the study of </a:t>
            </a:r>
            <a:r>
              <a:rPr lang="en-US" dirty="0" smtClean="0">
                <a:solidFill>
                  <a:srgbClr val="0000CC"/>
                </a:solidFill>
              </a:rPr>
              <a:t>how individuals, businesses, and nations make, buy, and sell products to make money.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Economics helps answer 3 Questions of Distribution.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Economic Systems </a:t>
            </a:r>
            <a:r>
              <a:rPr lang="en-US" dirty="0" smtClean="0"/>
              <a:t>are they ways each society chooses to answer those 3 questions. There are 4 economic systems: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Traditional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Free Enterprise (Capitalism)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Communist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Socialist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2" y="1751528"/>
            <a:ext cx="3412901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1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065" y="1841679"/>
            <a:ext cx="6576390" cy="47523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Traditional Economy- </a:t>
            </a:r>
            <a:r>
              <a:rPr lang="en-US" dirty="0" smtClean="0">
                <a:solidFill>
                  <a:srgbClr val="0000CC"/>
                </a:solidFill>
              </a:rPr>
              <a:t>goods and services are produced in the same way as previous generations</a:t>
            </a:r>
            <a:r>
              <a:rPr lang="en-US" dirty="0" smtClean="0"/>
              <a:t>, change is discouraged, and progress happens very slowly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Based on agriculture (farming)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Hand-made goods or items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Exchange for other goods or hand-made items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Only </a:t>
            </a:r>
            <a:r>
              <a:rPr lang="en-US" dirty="0" smtClean="0">
                <a:solidFill>
                  <a:srgbClr val="0000CC"/>
                </a:solidFill>
              </a:rPr>
              <a:t>enough goods and services are produced to meet the needs of family members</a:t>
            </a:r>
            <a:r>
              <a:rPr lang="en-US" dirty="0" smtClean="0"/>
              <a:t> or one village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Very little, if any, trade with outsiders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Subsistence Agriculture- farmers only grow enough produce to feed their families or villages. Many crops can be produced on these farms throughout the year.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Surplus- excess of products that are needed; extras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Commercial Agriculture- crops are harvested on a large scale to sell to grocery stores or international suppliers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87" y="344878"/>
            <a:ext cx="2251819" cy="205059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38" y="344878"/>
            <a:ext cx="2009440" cy="2106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610" y="2635808"/>
            <a:ext cx="2278614" cy="2477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56" y="2635808"/>
            <a:ext cx="2609850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455" y="4778096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3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 (</a:t>
            </a:r>
            <a:r>
              <a:rPr lang="en-US" dirty="0" smtClean="0">
                <a:solidFill>
                  <a:srgbClr val="FF0000"/>
                </a:solidFill>
              </a:rPr>
              <a:t>capitalism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10" y="1868233"/>
            <a:ext cx="3113444" cy="16476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777285"/>
            <a:ext cx="5601666" cy="4532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eople are free to take part in any business, buy any product, charge any prices, or sell any legal product in order to make a profit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Supply &amp; Demand- </a:t>
            </a:r>
            <a:r>
              <a:rPr lang="en-US" dirty="0" smtClean="0">
                <a:solidFill>
                  <a:srgbClr val="0000CC"/>
                </a:solidFill>
              </a:rPr>
              <a:t>determines product prices and allocation of resources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</a:t>
            </a:r>
            <a:r>
              <a:rPr lang="en-US" dirty="0" smtClean="0"/>
              <a:t>hen demand is high, price goes up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When supply is high but demand is low, price goes 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Limited Government Involvement- </a:t>
            </a:r>
            <a:r>
              <a:rPr lang="en-US" dirty="0" smtClean="0"/>
              <a:t>somewhat </a:t>
            </a:r>
            <a:r>
              <a:rPr lang="en-US" dirty="0" smtClean="0">
                <a:solidFill>
                  <a:srgbClr val="0000CC"/>
                </a:solidFill>
              </a:rPr>
              <a:t>regulates business practices </a:t>
            </a:r>
            <a:r>
              <a:rPr lang="en-US" dirty="0" smtClean="0"/>
              <a:t>and maintains a </a:t>
            </a:r>
            <a:r>
              <a:rPr lang="en-US" dirty="0" smtClean="0">
                <a:solidFill>
                  <a:srgbClr val="0000CC"/>
                </a:solidFill>
              </a:rPr>
              <a:t>money system</a:t>
            </a:r>
            <a:r>
              <a:rPr lang="en-US" dirty="0" smtClean="0"/>
              <a:t>, but the </a:t>
            </a:r>
            <a:r>
              <a:rPr lang="en-US" dirty="0" smtClean="0">
                <a:solidFill>
                  <a:srgbClr val="0000CC"/>
                </a:solidFill>
              </a:rPr>
              <a:t>true power rests with business owners and producers 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51" y="2453559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4" y="4709160"/>
            <a:ext cx="2643657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3" y="3705185"/>
            <a:ext cx="2662309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567" y="468971"/>
            <a:ext cx="22860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Communism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7" y="387976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861" y="2084832"/>
            <a:ext cx="5459998" cy="43546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Economic system in which </a:t>
            </a:r>
            <a:r>
              <a:rPr lang="en-US" dirty="0" smtClean="0">
                <a:solidFill>
                  <a:srgbClr val="0000CC"/>
                </a:solidFill>
              </a:rPr>
              <a:t>all major decisions on production, distribution, and use of resources is made by the government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No private property</a:t>
            </a:r>
            <a:r>
              <a:rPr lang="en-US" dirty="0" smtClean="0"/>
              <a:t>; all </a:t>
            </a:r>
            <a:r>
              <a:rPr lang="en-US" dirty="0" smtClean="0">
                <a:solidFill>
                  <a:srgbClr val="0000CC"/>
                </a:solidFill>
              </a:rPr>
              <a:t>lands, factories, farms, stores, and resources are owned collectively by the government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Profit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CC"/>
                </a:solidFill>
              </a:rPr>
              <a:t>shared equally by all citizens</a:t>
            </a:r>
            <a:r>
              <a:rPr lang="en-US" dirty="0" smtClean="0"/>
              <a:t>, regardless of amount of input labor or completed education.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Goal is to achieve a classless society </a:t>
            </a:r>
            <a:r>
              <a:rPr lang="en-US" dirty="0" smtClean="0"/>
              <a:t>and universal equality among citizens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91" y="2211440"/>
            <a:ext cx="2466975" cy="1857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98" y="3269751"/>
            <a:ext cx="1485900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624" y="158669"/>
            <a:ext cx="2619375" cy="1743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3671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Socialism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0" y="2084832"/>
            <a:ext cx="2463677" cy="246367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084832"/>
            <a:ext cx="5794849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Many </a:t>
            </a:r>
            <a:r>
              <a:rPr lang="en-US" dirty="0" smtClean="0">
                <a:solidFill>
                  <a:srgbClr val="0000CC"/>
                </a:solidFill>
              </a:rPr>
              <a:t>decisions concerning production and resources are made by the government </a:t>
            </a:r>
            <a:r>
              <a:rPr lang="en-US" dirty="0" smtClean="0"/>
              <a:t>with some input from business owners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Major industries are owned by the government with some private ownership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Goals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Government should use its power to </a:t>
            </a:r>
            <a:r>
              <a:rPr lang="en-US" dirty="0" smtClean="0">
                <a:solidFill>
                  <a:srgbClr val="0000CC"/>
                </a:solidFill>
              </a:rPr>
              <a:t>create equal distribution of wealth and resources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Bring an end to poverty by </a:t>
            </a:r>
            <a:r>
              <a:rPr lang="en-US" dirty="0" smtClean="0">
                <a:solidFill>
                  <a:srgbClr val="0000CC"/>
                </a:solidFill>
              </a:rPr>
              <a:t>providing public services to meet basic needs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1" y="4548509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480" y="1889706"/>
            <a:ext cx="1905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82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3928</TotalTime>
  <Words>717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Integral</vt:lpstr>
      <vt:lpstr>Introduction to economic systems</vt:lpstr>
      <vt:lpstr>Natural Resources</vt:lpstr>
      <vt:lpstr>Natural Resources</vt:lpstr>
      <vt:lpstr>Needs &amp; Wants</vt:lpstr>
      <vt:lpstr>Economics</vt:lpstr>
      <vt:lpstr>Traditional Economy</vt:lpstr>
      <vt:lpstr>Free enterprise (capitalism)</vt:lpstr>
      <vt:lpstr>Communism</vt:lpstr>
      <vt:lpstr>Socialism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 systems</dc:title>
  <dc:creator>Aguilar, Ana</dc:creator>
  <cp:lastModifiedBy>Aguilar, Ana</cp:lastModifiedBy>
  <cp:revision>49</cp:revision>
  <dcterms:created xsi:type="dcterms:W3CDTF">2016-11-09T21:15:16Z</dcterms:created>
  <dcterms:modified xsi:type="dcterms:W3CDTF">2019-12-04T14:28:41Z</dcterms:modified>
</cp:coreProperties>
</file>