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74" r:id="rId6"/>
    <p:sldId id="273" r:id="rId7"/>
    <p:sldId id="260" r:id="rId8"/>
    <p:sldId id="275" r:id="rId9"/>
    <p:sldId id="262" r:id="rId10"/>
    <p:sldId id="263" r:id="rId11"/>
    <p:sldId id="264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F1886-601C-5E4E-9D52-20FFD2F53C41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BC2AF-0D90-AD4C-B0F2-C980DABD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7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Picture: A Chinese ship in Japan, at the beginning of the </a:t>
            </a:r>
            <a:r>
              <a:rPr lang="en-US" dirty="0" err="1" smtClean="0"/>
              <a:t>Sakoku</a:t>
            </a:r>
            <a:r>
              <a:rPr lang="en-US" dirty="0" smtClean="0"/>
              <a:t> period (1644–48 Japanese woodblock print)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BC2AF-0D90-AD4C-B0F2-C980DABDA9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6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Picture: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“Complete Picture of the Newly Opened Port of Yokohama” by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Sadahide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1859-60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BC2AF-0D90-AD4C-B0F2-C980DABDA9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8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ernard MT Condensed" panose="02050806060905020404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>
                <a:latin typeface="Bernard MT Condensed" panose="02050806060905020404" pitchFamily="18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>
                <a:latin typeface="Bernard MT Condensed" panose="02050806060905020404" pitchFamily="18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>
                <a:latin typeface="Bernard MT Condensed" panose="020508060609050204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AD02CF-162F-443C-A81B-4B334DC7061E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>
              <a:latin typeface="Bernard MT Condensed" panose="02050806060905020404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>
              <a:latin typeface="Bernard MT Condensed" panose="020508060609050204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7AD02CF-162F-443C-A81B-4B334DC7061E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AD02CF-162F-443C-A81B-4B334DC7061E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ernard MT Condensed" panose="02050806060905020404" pitchFamily="18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ernard MT Condensed" panose="02050806060905020404" pitchFamily="18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>
              <a:latin typeface="Bernard MT Condensed" panose="020508060609050204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>
              <a:latin typeface="Bernard MT Condensed" panose="02050806060905020404" pitchFamily="18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>
              <a:latin typeface="Bernard MT Condensed" panose="020508060609050204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ernard MT Condensed" panose="02050806060905020404" pitchFamily="18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ernard MT Condensed" panose="02050806060905020404" pitchFamily="18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>
              <a:latin typeface="Bernard MT Condensed" panose="020508060609050204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Bernard MT Condensed" panose="02050806060905020404" pitchFamily="18" charset="0"/>
              </a:defRPr>
            </a:lvl1pPr>
          </a:lstStyle>
          <a:p>
            <a:fld id="{07AD02CF-162F-443C-A81B-4B334DC7061E}" type="datetimeFigureOut">
              <a:rPr lang="en-US" smtClean="0"/>
              <a:pPr/>
              <a:t>2/17/2017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Bernard MT Condensed" panose="020508060609050204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Bernard MT Condensed" panose="02050806060905020404" pitchFamily="18" charset="0"/>
              </a:defRPr>
            </a:lvl1pPr>
          </a:lstStyle>
          <a:p>
            <a:fld id="{AE4D340C-971F-45DF-AFA3-E8CE429AB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Bernard MT Condensed" panose="02050806060905020404" pitchFamily="18" charset="0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Bernard MT Condensed" panose="02050806060905020404" pitchFamily="18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Bernard MT Condensed" panose="02050806060905020404" pitchFamily="18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Bernard MT Condensed" panose="02050806060905020404" pitchFamily="18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Bernard MT Condensed" panose="02050806060905020404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Bernard MT Condensed" panose="020508060609050204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1/14/Jiajing_Emperor_on_his_state_barge.jpg/1200px-Jiajing_Emperor_on_his_state_b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r="12500"/>
          <a:stretch/>
        </p:blipFill>
        <p:spPr bwMode="auto">
          <a:xfrm>
            <a:off x="-2210" y="0"/>
            <a:ext cx="9146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12" y="1343025"/>
            <a:ext cx="8839966" cy="263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https://upload.wikimedia.org/wikipedia/commons/thumb/1/14/Jiajing_Emperor_on_his_state_barge.jpg/1200px-Jiajing_Emperor_on_his_state_barg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3" b="96739" l="9453" r="90050">
                        <a14:foregroundMark x1="31343" y1="41304" x2="37313" y2="71739"/>
                        <a14:foregroundMark x1="20398" y1="57609" x2="57711" y2="63043"/>
                        <a14:foregroundMark x1="33831" y1="21739" x2="29851" y2="43478"/>
                        <a14:foregroundMark x1="38308" y1="52174" x2="46269" y2="55435"/>
                        <a14:foregroundMark x1="59204" y1="66304" x2="76617" y2="54348"/>
                        <a14:foregroundMark x1="71144" y1="52174" x2="55224" y2="63043"/>
                        <a14:foregroundMark x1="36816" y1="45652" x2="39303" y2="52174"/>
                        <a14:foregroundMark x1="17910" y1="56522" x2="30348" y2="73913"/>
                        <a14:foregroundMark x1="54726" y1="72826" x2="50746" y2="75000"/>
                        <a14:foregroundMark x1="58209" y1="68478" x2="60199" y2="70652"/>
                        <a14:foregroundMark x1="76617" y1="54348" x2="83085" y2="51087"/>
                        <a14:foregroundMark x1="72139" y1="53261" x2="75622" y2="51087"/>
                        <a14:foregroundMark x1="72637" y1="51087" x2="76119" y2="46739"/>
                        <a14:foregroundMark x1="83085" y1="53261" x2="90547" y2="48913"/>
                        <a14:foregroundMark x1="39303" y1="76087" x2="40796" y2="83696"/>
                        <a14:foregroundMark x1="45771" y1="79348" x2="60199" y2="72826"/>
                        <a14:foregroundMark x1="19403" y1="39130" x2="19403" y2="96739"/>
                        <a14:backgroundMark x1="22886" y1="35870" x2="29353" y2="28261"/>
                        <a14:backgroundMark x1="24378" y1="30435" x2="27363" y2="27174"/>
                        <a14:backgroundMark x1="43781" y1="35870" x2="53234" y2="52174"/>
                        <a14:backgroundMark x1="47761" y1="39130" x2="80597" y2="38043"/>
                        <a14:backgroundMark x1="68159" y1="44565" x2="50249" y2="48913"/>
                        <a14:backgroundMark x1="39303" y1="38043" x2="49254" y2="52174"/>
                        <a14:backgroundMark x1="52239" y1="42391" x2="63682" y2="42391"/>
                        <a14:backgroundMark x1="41791" y1="32609" x2="94527" y2="42391"/>
                        <a14:backgroundMark x1="72139" y1="42391" x2="62189" y2="52174"/>
                        <a14:backgroundMark x1="59701" y1="48913" x2="53234" y2="55435"/>
                        <a14:backgroundMark x1="36816" y1="35870" x2="40299" y2="47826"/>
                        <a14:backgroundMark x1="40796" y1="36957" x2="45274" y2="53261"/>
                        <a14:backgroundMark x1="39801" y1="46739" x2="48259" y2="51087"/>
                        <a14:backgroundMark x1="40796" y1="39130" x2="51244" y2="50000"/>
                        <a14:backgroundMark x1="51244" y1="52174" x2="51244" y2="52174"/>
                        <a14:backgroundMark x1="51741" y1="55435" x2="45771" y2="53261"/>
                        <a14:backgroundMark x1="62189" y1="48913" x2="53234" y2="55435"/>
                        <a14:backgroundMark x1="51741" y1="55435" x2="54229" y2="55435"/>
                        <a14:backgroundMark x1="40299" y1="47826" x2="43781" y2="52174"/>
                        <a14:backgroundMark x1="41294" y1="36957" x2="38806" y2="33696"/>
                        <a14:backgroundMark x1="70149" y1="47826" x2="77114" y2="38043"/>
                        <a14:backgroundMark x1="70149" y1="45652" x2="65174" y2="52174"/>
                        <a14:backgroundMark x1="60697" y1="52174" x2="55224" y2="56522"/>
                        <a14:backgroundMark x1="64179" y1="52174" x2="62189" y2="54348"/>
                        <a14:backgroundMark x1="61194" y1="54348" x2="57214" y2="57609"/>
                        <a14:backgroundMark x1="38806" y1="28261" x2="89055" y2="35870"/>
                        <a14:backgroundMark x1="38806" y1="25000" x2="95025" y2="34783"/>
                        <a14:backgroundMark x1="45771" y1="23913" x2="93532" y2="29348"/>
                        <a14:backgroundMark x1="43284" y1="19565" x2="96020" y2="29348"/>
                        <a14:backgroundMark x1="38806" y1="23913" x2="60697" y2="25000"/>
                        <a14:backgroundMark x1="40796" y1="20652" x2="39801" y2="36957"/>
                        <a14:backgroundMark x1="37313" y1="34783" x2="38308" y2="22826"/>
                        <a14:backgroundMark x1="40796" y1="20652" x2="48259" y2="20652"/>
                        <a14:backgroundMark x1="45274" y1="17391" x2="92537" y2="26087"/>
                        <a14:backgroundMark x1="74129" y1="41304" x2="82090" y2="39130"/>
                        <a14:backgroundMark x1="71642" y1="45652" x2="81592" y2="38043"/>
                        <a14:backgroundMark x1="76119" y1="42391" x2="87562" y2="40217"/>
                        <a14:backgroundMark x1="83582" y1="41304" x2="97015" y2="45652"/>
                        <a14:backgroundMark x1="22388" y1="42391" x2="27861" y2="32609"/>
                        <a14:backgroundMark x1="21891" y1="33696" x2="21891" y2="41304"/>
                        <a14:backgroundMark x1="21891" y1="35870" x2="24378" y2="31522"/>
                        <a14:backgroundMark x1="21891" y1="33696" x2="23383" y2="32609"/>
                        <a14:backgroundMark x1="38806" y1="22826" x2="41294" y2="17391"/>
                        <a14:backgroundMark x1="41791" y1="17391" x2="47264" y2="17391"/>
                        <a14:backgroundMark x1="42289" y1="16304" x2="94030" y2="23913"/>
                        <a14:backgroundMark x1="76617" y1="17391" x2="98507" y2="16304"/>
                        <a14:backgroundMark x1="76119" y1="18478" x2="99005" y2="18478"/>
                        <a14:backgroundMark x1="61194" y1="15217" x2="81592" y2="16304"/>
                        <a14:backgroundMark x1="78607" y1="19565" x2="48756" y2="13043"/>
                        <a14:backgroundMark x1="29353" y1="22826" x2="29353" y2="9783"/>
                        <a14:backgroundMark x1="29353" y1="26087" x2="31841" y2="10870"/>
                        <a14:backgroundMark x1="31343" y1="18478" x2="36318" y2="16304"/>
                        <a14:backgroundMark x1="35323" y1="15217" x2="31343" y2="8696"/>
                        <a14:backgroundMark x1="35821" y1="15217" x2="42786" y2="7609"/>
                        <a14:backgroundMark x1="46269" y1="14130" x2="50746" y2="13043"/>
                        <a14:backgroundMark x1="22388" y1="14130" x2="36318" y2="11957"/>
                        <a14:backgroundMark x1="23383" y1="10870" x2="34826" y2="10870"/>
                        <a14:backgroundMark x1="23383" y1="17391" x2="30348" y2="19565"/>
                        <a14:backgroundMark x1="26866" y1="20652" x2="26368" y2="27174"/>
                        <a14:backgroundMark x1="21891" y1="32609" x2="23881" y2="31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5385"/>
          <a:stretch/>
        </p:blipFill>
        <p:spPr bwMode="auto">
          <a:xfrm>
            <a:off x="7162800" y="3429000"/>
            <a:ext cx="152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upload.wikimedia.org/wikipedia/commons/b/b0/SakokuJu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409575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9497" y="1034918"/>
            <a:ext cx="4876800" cy="5715000"/>
          </a:xfrm>
        </p:spPr>
        <p:txBody>
          <a:bodyPr>
            <a:noAutofit/>
          </a:bodyPr>
          <a:lstStyle/>
          <a:p>
            <a:pPr marL="880110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Europeans began coming to Japan in the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2000" u="sng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and were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welcomed</a:t>
            </a:r>
          </a:p>
          <a:p>
            <a:pPr marL="880110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a century, the aggressive Europeans had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worn out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welcome</a:t>
            </a:r>
          </a:p>
          <a:p>
            <a:pPr marL="880110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Portuguese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brought clocks, eyeglasses, tobacco, and firearms</a:t>
            </a:r>
          </a:p>
          <a:p>
            <a:pPr marL="880110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1600, European missionaries had converted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300,000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Japanese to Christianity</a:t>
            </a:r>
          </a:p>
          <a:p>
            <a:pPr marL="880110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peasant rebellion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(most were Christian) the shoguns ruthlessly persecuted Christians and led to the formation of an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exclusion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policy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" y="0"/>
            <a:ext cx="9144793" cy="829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Y0044_YokohamaPo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7055" r="549"/>
          <a:stretch/>
        </p:blipFill>
        <p:spPr bwMode="auto">
          <a:xfrm>
            <a:off x="160808" y="3697704"/>
            <a:ext cx="888331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762000"/>
            <a:ext cx="9068189" cy="5638800"/>
          </a:xfrm>
        </p:spPr>
        <p:txBody>
          <a:bodyPr>
            <a:normAutofit/>
          </a:bodyPr>
          <a:lstStyle/>
          <a:p>
            <a:pPr marL="880110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1639 shoguns sealed Japan’s borders and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excluded merchants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missionaries</a:t>
            </a:r>
          </a:p>
          <a:p>
            <a:pPr marL="880110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port of Nagasaki remained open but only to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Dutch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Chinese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traders</a:t>
            </a:r>
          </a:p>
          <a:p>
            <a:pPr marL="880110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Lasted for more than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</a:p>
          <a:p>
            <a:pPr marL="880110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  <a:p>
            <a:pPr marL="1117854" lvl="2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Japanese were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forbidden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as to not bring back foreign ideas</a:t>
            </a:r>
          </a:p>
          <a:p>
            <a:pPr marL="1117854" lvl="2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 wanted to continue to develop as a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self-sufficient</a:t>
            </a:r>
            <a:r>
              <a:rPr lang="en-US" sz="2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</a:t>
            </a:r>
          </a:p>
          <a:p>
            <a:pPr>
              <a:spcAft>
                <a:spcPts val="1200"/>
              </a:spcAft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0" y="-152400"/>
            <a:ext cx="8992379" cy="987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22860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Europeans begin to explore west across the </a:t>
            </a:r>
            <a:r>
              <a:rPr lang="en-US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Atlantic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 to the </a:t>
            </a:r>
            <a:r>
              <a:rPr lang="en-US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World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738" y="1109568"/>
            <a:ext cx="6463662" cy="5579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3200677" cy="1109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219200"/>
            <a:ext cx="8153400" cy="1295400"/>
          </a:xfrm>
        </p:spPr>
        <p:txBody>
          <a:bodyPr>
            <a:normAutofit/>
          </a:bodyPr>
          <a:lstStyle/>
          <a:p>
            <a:pPr marL="761238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sz="2400" dirty="0" smtClean="0"/>
              <a:t>East Asia was a hot spot for </a:t>
            </a:r>
            <a:r>
              <a:rPr lang="en-US" sz="2400" u="sng" dirty="0" smtClean="0">
                <a:solidFill>
                  <a:srgbClr val="C00000"/>
                </a:solidFill>
              </a:rPr>
              <a:t>luxury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goods</a:t>
            </a:r>
          </a:p>
          <a:p>
            <a:pPr marL="761238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sz="2400" dirty="0" smtClean="0"/>
              <a:t>Many Europeans were looking to </a:t>
            </a:r>
            <a:r>
              <a:rPr lang="en-US" sz="2400" u="sng" dirty="0" smtClean="0">
                <a:solidFill>
                  <a:srgbClr val="C00000"/>
                </a:solidFill>
              </a:rPr>
              <a:t>trade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with China and Japan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971800"/>
            <a:ext cx="5791199" cy="3514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0"/>
            <a:ext cx="5413717" cy="1109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9144000" cy="4846320"/>
          </a:xfrm>
        </p:spPr>
        <p:txBody>
          <a:bodyPr>
            <a:normAutofit/>
          </a:bodyPr>
          <a:lstStyle/>
          <a:p>
            <a:pPr marL="761238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The Chinese people had rebelled and driven out their </a:t>
            </a:r>
            <a:r>
              <a:rPr lang="en-US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Mongol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(Yuan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)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rulers and had established the </a:t>
            </a:r>
            <a:r>
              <a:rPr lang="en-US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Ming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Dynasty (1368-1644)</a:t>
            </a:r>
          </a:p>
          <a:p>
            <a:pPr marL="761238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The Ming government had ruled for </a:t>
            </a:r>
            <a:r>
              <a:rPr lang="en-US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200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years and was weakening</a:t>
            </a:r>
          </a:p>
          <a:p>
            <a:pPr marL="761238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Later,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Manchus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, </a:t>
            </a:r>
            <a:r>
              <a:rPr lang="en-US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people from Manchuria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, invaded China and established the </a:t>
            </a:r>
            <a:r>
              <a:rPr lang="en-US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Qing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Dynasty which ruled for 260 years</a:t>
            </a:r>
          </a:p>
          <a:p>
            <a:pPr marL="761238" lvl="1" indent="-514350">
              <a:buFont typeface="+mj-lt"/>
              <a:buAutoNum type="alphaLcPeriod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733800"/>
            <a:ext cx="4114800" cy="2906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733800"/>
            <a:ext cx="4114800" cy="2917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152400"/>
            <a:ext cx="7468247" cy="1109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941920"/>
            <a:ext cx="6886575" cy="1905000"/>
          </a:xfrm>
        </p:spPr>
        <p:txBody>
          <a:bodyPr>
            <a:normAutofit/>
          </a:bodyPr>
          <a:lstStyle/>
          <a:p>
            <a:pPr marL="761238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Emperor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Hongwu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son </a:t>
            </a:r>
            <a:r>
              <a:rPr lang="en-US" sz="22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Yonglo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curious about the outside world &amp; launched voyages of exploration</a:t>
            </a:r>
          </a:p>
          <a:p>
            <a:pPr marL="761238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Chinese Admiral </a:t>
            </a:r>
            <a:r>
              <a:rPr lang="en-US" sz="22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Zheng</a:t>
            </a:r>
            <a:r>
              <a:rPr lang="en-US" sz="2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 seven voyages</a:t>
            </a:r>
          </a:p>
          <a:p>
            <a:pPr marL="761238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of Voyages: </a:t>
            </a:r>
            <a:r>
              <a:rPr lang="en-US" sz="2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of China’s might and power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90850"/>
            <a:ext cx="8305800" cy="371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-76200"/>
            <a:ext cx="8992379" cy="101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846" y="1005840"/>
            <a:ext cx="4695046" cy="2270760"/>
          </a:xfrm>
        </p:spPr>
        <p:txBody>
          <a:bodyPr>
            <a:normAutofit/>
          </a:bodyPr>
          <a:lstStyle/>
          <a:p>
            <a:pPr marL="761238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 startAt="4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Voyages ranged from Southeast </a:t>
            </a:r>
            <a:r>
              <a:rPr lang="en-US" sz="2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eastern </a:t>
            </a:r>
            <a:r>
              <a:rPr lang="en-US" sz="2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</a:p>
          <a:p>
            <a:pPr marL="761238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 startAt="4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sz="2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ships sailed on each voyage</a:t>
            </a:r>
          </a:p>
          <a:p>
            <a:pPr marL="761238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 startAt="4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ships were </a:t>
            </a:r>
            <a:r>
              <a:rPr lang="en-US" sz="2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feet long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-76200"/>
            <a:ext cx="8992379" cy="1018120"/>
          </a:xfrm>
          <a:prstGeom prst="rect">
            <a:avLst/>
          </a:prstGeom>
        </p:spPr>
      </p:pic>
      <p:pic>
        <p:nvPicPr>
          <p:cNvPr id="2050" name="Picture 2" descr="http://staff.imsa.edu/~esmith/treasurefleet/treasurefleet/zheng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97" y="941920"/>
            <a:ext cx="4112632" cy="584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lobalregentsprep.wikispaces.com/file/view/zhenghe2.jpg/177950167/zhenghe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t="4824" r="3540" b="843"/>
          <a:stretch/>
        </p:blipFill>
        <p:spPr bwMode="auto">
          <a:xfrm>
            <a:off x="66306" y="3429000"/>
            <a:ext cx="4880116" cy="26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2"/>
          <a:srcRect l="1258" t="1672" r="762" b="-296"/>
          <a:stretch/>
        </p:blipFill>
        <p:spPr bwMode="auto">
          <a:xfrm>
            <a:off x="895738" y="2286000"/>
            <a:ext cx="7391401" cy="4495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1371600"/>
          </a:xfrm>
        </p:spPr>
        <p:txBody>
          <a:bodyPr>
            <a:noAutofit/>
          </a:bodyPr>
          <a:lstStyle/>
          <a:p>
            <a:pPr marL="761238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 startAt="7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Voyages included </a:t>
            </a:r>
            <a:r>
              <a:rPr lang="en-US" sz="1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sailors,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soldiers, </a:t>
            </a:r>
            <a:r>
              <a:rPr lang="en-US" sz="1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carpenters,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interpreters, accountants, doctors and </a:t>
            </a:r>
            <a:r>
              <a:rPr lang="en-US" sz="1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religious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leaders</a:t>
            </a:r>
          </a:p>
          <a:p>
            <a:pPr marL="761238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 startAt="7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7</a:t>
            </a:r>
            <a:r>
              <a:rPr lang="en-US" sz="1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voyage and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Zheng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He’s death, China withdrew into </a:t>
            </a:r>
            <a:r>
              <a:rPr lang="en-US" sz="1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destroyed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fleet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-76200"/>
            <a:ext cx="8992379" cy="101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1.bp.blogspot.com/-9Kscs6pPlf8/UVjbUW7xMDI/AAAAAAAAAQs/NhnDSsWjc-4/s1600/P10402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r="9404"/>
          <a:stretch/>
        </p:blipFill>
        <p:spPr bwMode="auto">
          <a:xfrm flipH="1">
            <a:off x="3657600" y="698560"/>
            <a:ext cx="5377218" cy="605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078767"/>
            <a:ext cx="3429000" cy="5298940"/>
          </a:xfrm>
        </p:spPr>
        <p:txBody>
          <a:bodyPr>
            <a:noAutofit/>
          </a:bodyPr>
          <a:lstStyle/>
          <a:p>
            <a:pPr marL="761238" lvl="1" indent="-514350">
              <a:spcAft>
                <a:spcPts val="1800"/>
              </a:spcAft>
              <a:buFont typeface="+mj-lt"/>
              <a:buAutoNum type="alphaLcPeriod"/>
            </a:pP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China’s trade policies in the 1500s reflected </a:t>
            </a:r>
            <a:r>
              <a:rPr lang="en-US" sz="21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</a:t>
            </a:r>
          </a:p>
          <a:p>
            <a:pPr marL="761238" lvl="1" indent="-514350">
              <a:spcAft>
                <a:spcPts val="1800"/>
              </a:spcAft>
              <a:buFont typeface="+mj-lt"/>
              <a:buAutoNum type="alphaLcPeriod"/>
            </a:pP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foreign states wanted to trade with China, they would have to follow </a:t>
            </a:r>
            <a:r>
              <a:rPr lang="en-US" sz="21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Chinese rules</a:t>
            </a:r>
            <a:r>
              <a:rPr lang="en-US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 Chinese did not want Europeans threatening the peace and </a:t>
            </a:r>
            <a:r>
              <a:rPr lang="en-US" sz="21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prosperity</a:t>
            </a:r>
            <a:r>
              <a:rPr lang="en-US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Ming had brought to China.</a:t>
            </a:r>
          </a:p>
          <a:p>
            <a:pPr marL="761238" lvl="1" indent="-514350">
              <a:spcAft>
                <a:spcPts val="1800"/>
              </a:spcAft>
              <a:buFont typeface="+mj-lt"/>
              <a:buAutoNum type="alphaLcPeriod"/>
            </a:pP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 had a long history of being </a:t>
            </a:r>
            <a:r>
              <a:rPr lang="en-US" sz="21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self-sufficient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well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766808" cy="79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mh.sinica.edu.tw/MHUserFile/PhotoOfTheDay/images/2012082416255392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r="27860"/>
          <a:stretch/>
        </p:blipFill>
        <p:spPr bwMode="auto">
          <a:xfrm>
            <a:off x="5093267" y="417432"/>
            <a:ext cx="3862137" cy="619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4794"/>
            <a:ext cx="5069204" cy="5239805"/>
          </a:xfrm>
        </p:spPr>
        <p:txBody>
          <a:bodyPr>
            <a:noAutofit/>
          </a:bodyPr>
          <a:lstStyle/>
          <a:p>
            <a:pPr marL="998982" lvl="2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the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allowed to conduct foreign trade</a:t>
            </a:r>
          </a:p>
          <a:p>
            <a:pPr marL="998982" lvl="2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Trading was only allowed at certain ports</a:t>
            </a:r>
          </a:p>
          <a:p>
            <a:pPr marL="998982" lvl="2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 expected Europe to pay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tribute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Ming leaders; </a:t>
            </a:r>
          </a:p>
          <a:p>
            <a:pPr marL="998982" lvl="2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Tribute is a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tax</a:t>
            </a:r>
          </a:p>
          <a:p>
            <a:pPr marL="998982" lvl="2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Kowtow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ritual: kneeling in front of the emperor and touching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forehead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ground 9 times </a:t>
            </a:r>
          </a:p>
          <a:p>
            <a:pPr marL="998982" lvl="2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Dutch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accepted these restrictions and were allowed to trade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6" y="28575"/>
            <a:ext cx="8766808" cy="1018120"/>
          </a:xfrm>
          <a:prstGeom prst="rect">
            <a:avLst/>
          </a:prstGeom>
        </p:spPr>
      </p:pic>
      <p:pic>
        <p:nvPicPr>
          <p:cNvPr id="5122" name="Picture 2" descr="http://www.chinaww2.com/wp-content/uploads/2014/06/kowtowatcou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67" y="457200"/>
            <a:ext cx="3886200" cy="615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proom.org/00/05/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1981200"/>
            <a:ext cx="6324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" y="1068294"/>
            <a:ext cx="9134475" cy="1217706"/>
          </a:xfrm>
        </p:spPr>
        <p:txBody>
          <a:bodyPr>
            <a:normAutofit/>
          </a:bodyPr>
          <a:lstStyle/>
          <a:p>
            <a:pPr marL="880110" lvl="1" indent="-514350">
              <a:spcAft>
                <a:spcPts val="1800"/>
              </a:spcAft>
              <a:buFont typeface="+mj-lt"/>
              <a:buAutoNum type="alphaLcPeriod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1467, </a:t>
            </a:r>
            <a:r>
              <a:rPr lang="en-US" sz="1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 war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shattered Japan’s feudal system and the country became chaotic</a:t>
            </a:r>
          </a:p>
          <a:p>
            <a:pPr marL="880110" lvl="1" indent="-514350">
              <a:spcAft>
                <a:spcPts val="1800"/>
              </a:spcAft>
              <a:buFont typeface="+mj-lt"/>
              <a:buAutoNum type="alphaLcPeriod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Warrior chieftains called </a:t>
            </a:r>
            <a:r>
              <a:rPr lang="en-US" sz="1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daimyos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became lords in a new Japanese feudalistic system</a:t>
            </a:r>
          </a:p>
          <a:p>
            <a:pPr>
              <a:spcAft>
                <a:spcPts val="1800"/>
              </a:spcAft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41" y="-15240"/>
            <a:ext cx="5413717" cy="1109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539</TotalTime>
  <Words>475</Words>
  <Application>Microsoft Office PowerPoint</Application>
  <PresentationFormat>On-screen Show (4:3)</PresentationFormat>
  <Paragraphs>40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Bernard MT Condensed</vt:lpstr>
      <vt:lpstr>Calibri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Exploration</dc:title>
  <dc:creator>Students of History</dc:creator>
  <cp:lastModifiedBy>Aguilar, Ana</cp:lastModifiedBy>
  <cp:revision>32</cp:revision>
  <dcterms:created xsi:type="dcterms:W3CDTF">2015-11-23T18:15:02Z</dcterms:created>
  <dcterms:modified xsi:type="dcterms:W3CDTF">2017-02-17T14:38:26Z</dcterms:modified>
</cp:coreProperties>
</file>