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B75E5-156A-4BE6-B90B-100447B05A6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BD900-0042-464D-A16B-21B2F195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6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Louis </a:t>
            </a:r>
            <a:r>
              <a:rPr lang="en-US" smtClean="0"/>
              <a:t>XIV &amp; </a:t>
            </a:r>
            <a:r>
              <a:rPr lang="en-US" dirty="0" smtClean="0"/>
              <a:t>Absolutism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The Sun King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Versailles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Absolutism</a:t>
            </a:r>
            <a:endParaRPr lang="en-US" dirty="0"/>
          </a:p>
        </p:txBody>
      </p:sp>
      <p:pic>
        <p:nvPicPr>
          <p:cNvPr id="4" name="Content Placeholder 5" descr="Su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5368"/>
            <a:ext cx="2204396" cy="304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35" y="1691688"/>
            <a:ext cx="2450472" cy="2483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46" y="444937"/>
            <a:ext cx="3274776" cy="2493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733" y="1366593"/>
            <a:ext cx="2347267" cy="2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8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66671"/>
            <a:ext cx="2913267" cy="2952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9" y="1203401"/>
            <a:ext cx="2975021" cy="3153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89046"/>
            <a:ext cx="3393986" cy="23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5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034" y="1983346"/>
            <a:ext cx="5988676" cy="43260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Louis </a:t>
            </a:r>
            <a:r>
              <a:rPr lang="en-US" dirty="0">
                <a:solidFill>
                  <a:srgbClr val="FF0000"/>
                </a:solidFill>
              </a:rPr>
              <a:t>XIV ruled for 72 years</a:t>
            </a:r>
            <a:r>
              <a:rPr lang="en-US" dirty="0"/>
              <a:t>, the longest reign in European </a:t>
            </a:r>
            <a:r>
              <a:rPr lang="en-US" dirty="0" smtClean="0"/>
              <a:t>history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</a:t>
            </a:r>
            <a:r>
              <a:rPr lang="en-US" dirty="0" smtClean="0"/>
              <a:t>e </a:t>
            </a:r>
            <a:r>
              <a:rPr lang="en-US" dirty="0"/>
              <a:t>inherited a </a:t>
            </a:r>
            <a:r>
              <a:rPr lang="en-US" dirty="0">
                <a:solidFill>
                  <a:srgbClr val="0000FF"/>
                </a:solidFill>
              </a:rPr>
              <a:t>kingdom that was internally divided</a:t>
            </a:r>
            <a:r>
              <a:rPr lang="en-US" dirty="0"/>
              <a:t>, militarily exhausted, and </a:t>
            </a:r>
            <a:r>
              <a:rPr lang="en-US" dirty="0">
                <a:solidFill>
                  <a:srgbClr val="0000FF"/>
                </a:solidFill>
              </a:rPr>
              <a:t>nearly </a:t>
            </a:r>
            <a:r>
              <a:rPr lang="en-US" dirty="0" smtClean="0">
                <a:solidFill>
                  <a:srgbClr val="0000FF"/>
                </a:solidFill>
              </a:rPr>
              <a:t>bankrupt</a:t>
            </a:r>
            <a:r>
              <a:rPr lang="en-US" dirty="0" smtClean="0"/>
              <a:t>; but he </a:t>
            </a:r>
            <a:r>
              <a:rPr lang="en-US" dirty="0">
                <a:solidFill>
                  <a:srgbClr val="0000FF"/>
                </a:solidFill>
              </a:rPr>
              <a:t>left to his heirs the greatest power in the Western </a:t>
            </a:r>
            <a:r>
              <a:rPr lang="en-US" dirty="0" smtClean="0">
                <a:solidFill>
                  <a:srgbClr val="0000FF"/>
                </a:solidFill>
              </a:rPr>
              <a:t>world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Absolutism-</a:t>
            </a:r>
            <a:r>
              <a:rPr lang="en-US" dirty="0"/>
              <a:t> the </a:t>
            </a:r>
            <a:r>
              <a:rPr lang="en-US" dirty="0" smtClean="0"/>
              <a:t>political practice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unlimited, centralized </a:t>
            </a:r>
            <a:r>
              <a:rPr lang="en-US" dirty="0" smtClean="0">
                <a:solidFill>
                  <a:srgbClr val="0000FF"/>
                </a:solidFill>
              </a:rPr>
              <a:t>sovereignty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especially </a:t>
            </a:r>
            <a:r>
              <a:rPr lang="en-US" dirty="0">
                <a:solidFill>
                  <a:srgbClr val="0000FF"/>
                </a:solidFill>
              </a:rPr>
              <a:t>in a monarch or dictator. 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Ruling </a:t>
            </a:r>
            <a:r>
              <a:rPr lang="en-US" dirty="0"/>
              <a:t>power is </a:t>
            </a:r>
            <a:r>
              <a:rPr lang="en-US" dirty="0">
                <a:solidFill>
                  <a:srgbClr val="0000FF"/>
                </a:solidFill>
              </a:rPr>
              <a:t>not subject </a:t>
            </a:r>
            <a:r>
              <a:rPr lang="en-US" dirty="0" smtClean="0">
                <a:solidFill>
                  <a:srgbClr val="0000FF"/>
                </a:solidFill>
              </a:rPr>
              <a:t>to challenges </a:t>
            </a:r>
            <a:r>
              <a:rPr lang="en-US" dirty="0">
                <a:solidFill>
                  <a:srgbClr val="0000FF"/>
                </a:solidFill>
              </a:rPr>
              <a:t>or </a:t>
            </a:r>
            <a:r>
              <a:rPr lang="en-US" dirty="0" smtClean="0">
                <a:solidFill>
                  <a:srgbClr val="0000FF"/>
                </a:solidFill>
              </a:rPr>
              <a:t>checks </a:t>
            </a:r>
            <a:r>
              <a:rPr lang="en-US" dirty="0">
                <a:solidFill>
                  <a:srgbClr val="0000FF"/>
                </a:solidFill>
              </a:rPr>
              <a:t>by any other agency</a:t>
            </a:r>
            <a:r>
              <a:rPr lang="en-US" dirty="0"/>
              <a:t>, </a:t>
            </a:r>
            <a:r>
              <a:rPr lang="en-US" dirty="0" smtClean="0"/>
              <a:t>like </a:t>
            </a:r>
            <a:r>
              <a:rPr lang="en-US" dirty="0"/>
              <a:t>judicial, legislative, religious, economic, or </a:t>
            </a:r>
            <a:r>
              <a:rPr lang="en-US" dirty="0" smtClean="0"/>
              <a:t>electoral branches.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09" y="484181"/>
            <a:ext cx="4031087" cy="20400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2" y="2625294"/>
            <a:ext cx="2309475" cy="2899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09" y="3482962"/>
            <a:ext cx="2975021" cy="31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5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Absolutism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41" y="1687133"/>
            <a:ext cx="2913267" cy="295245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854558"/>
            <a:ext cx="5537272" cy="44548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Divine Right of Kings- </a:t>
            </a:r>
            <a:r>
              <a:rPr lang="en-US" dirty="0" smtClean="0"/>
              <a:t>political theory that the </a:t>
            </a:r>
            <a:r>
              <a:rPr lang="en-US" dirty="0" smtClean="0">
                <a:solidFill>
                  <a:srgbClr val="0000FF"/>
                </a:solidFill>
              </a:rPr>
              <a:t>monarch receives his power from God, not a government or his citizens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Uses religion to fully extend monarch’s power and political agenda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Louis XIV was the not the first monarch to claim divine rights, but he </a:t>
            </a:r>
            <a:r>
              <a:rPr lang="en-US" dirty="0" smtClean="0">
                <a:solidFill>
                  <a:srgbClr val="0000FF"/>
                </a:solidFill>
              </a:rPr>
              <a:t>used it to his advantage the most effectively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Other Absolute Monarchs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Phillip II of Spain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Peter I of Russia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Frederick of Prussia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Philip I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53" y="4816699"/>
            <a:ext cx="1720475" cy="16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eter 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5347" y="4816699"/>
            <a:ext cx="1944375" cy="16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rederick I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3242" y="4816699"/>
            <a:ext cx="1622404" cy="16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326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823" y="2286000"/>
            <a:ext cx="512218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One man’s power to rule over others will be the main idea philosophers will argue against during the Enlightenment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Enlightenment ideals will encourage rebellions </a:t>
            </a:r>
            <a:r>
              <a:rPr lang="en-US" dirty="0" smtClean="0"/>
              <a:t>against monarchies and colonialism beginning in the late 17</a:t>
            </a:r>
            <a:r>
              <a:rPr lang="en-US" baseline="30000" dirty="0" smtClean="0"/>
              <a:t>th</a:t>
            </a:r>
            <a:r>
              <a:rPr lang="en-US" dirty="0" smtClean="0"/>
              <a:t> century, including: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American Revolutionary War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French Revolution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Latin American Wars for Independence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26" y="1738649"/>
            <a:ext cx="3022704" cy="222304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10" y="430149"/>
            <a:ext cx="3201205" cy="2274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330" y="4095481"/>
            <a:ext cx="3393986" cy="2382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42" y="4198511"/>
            <a:ext cx="2971867" cy="21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9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note-taking method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024128" y="2271602"/>
            <a:ext cx="3079750" cy="4102100"/>
          </a:xfrm>
        </p:spPr>
        <p:txBody>
          <a:bodyPr>
            <a:normAutofit/>
          </a:bodyPr>
          <a:lstStyle/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Big Concepts</a:t>
            </a:r>
          </a:p>
          <a:p>
            <a:pPr lvl="1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90443" y="2173439"/>
            <a:ext cx="4778375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Dates, Times, and Biographic details</a:t>
            </a:r>
          </a:p>
          <a:p>
            <a:pPr lvl="1"/>
            <a:r>
              <a:rPr lang="en-US" dirty="0" smtClean="0"/>
              <a:t>Vocabulary Definitions</a:t>
            </a:r>
          </a:p>
          <a:p>
            <a:r>
              <a:rPr lang="en-US" dirty="0" smtClean="0"/>
              <a:t>Any items in BLACK text are optional. Remember: the more thorough your notes, the more prepared you will be for exams.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4945" y="2010718"/>
            <a:ext cx="15875" cy="41021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22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Louis </a:t>
            </a:r>
            <a:r>
              <a:rPr lang="en-US" dirty="0" err="1" smtClean="0"/>
              <a:t>Dieudonne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 err="1" smtClean="0"/>
              <a:t>Fronde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Personal Rule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53" y="1333653"/>
            <a:ext cx="2559548" cy="2500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3" y="374869"/>
            <a:ext cx="1748262" cy="2046359"/>
          </a:xfrm>
          <a:prstGeom prst="rect">
            <a:avLst/>
          </a:prstGeom>
        </p:spPr>
      </p:pic>
      <p:pic>
        <p:nvPicPr>
          <p:cNvPr id="6" name="Content Placeholder 5" descr="Su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535" y="1130979"/>
            <a:ext cx="2204396" cy="304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83" y="484469"/>
            <a:ext cx="2332270" cy="232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91" y="1646031"/>
            <a:ext cx="2222064" cy="27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5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King: Louis </a:t>
            </a:r>
            <a:r>
              <a:rPr lang="en-US" dirty="0" err="1" smtClean="0"/>
              <a:t>DieuDonne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5308" y="1944710"/>
            <a:ext cx="6737422" cy="43646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rgbClr val="FF0000"/>
                </a:solidFill>
              </a:rPr>
              <a:t>Louis XIV- </a:t>
            </a:r>
            <a:r>
              <a:rPr lang="en-US" altLang="en-US" sz="2000" dirty="0" smtClean="0">
                <a:solidFill>
                  <a:srgbClr val="0000FF"/>
                </a:solidFill>
              </a:rPr>
              <a:t>born in 1638</a:t>
            </a:r>
            <a:r>
              <a:rPr lang="en-US" altLang="en-US" sz="2000" dirty="0" smtClean="0"/>
              <a:t>; considered to be a “miracle” after his parents had been married for 23 years without children, </a:t>
            </a:r>
            <a:r>
              <a:rPr lang="en-US" altLang="en-US" sz="2000" dirty="0" smtClean="0">
                <a:solidFill>
                  <a:srgbClr val="0000FF"/>
                </a:solidFill>
              </a:rPr>
              <a:t>origin of Louis’ belief that monarchs were direct representatives of God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1600" dirty="0" smtClean="0"/>
              <a:t>Full name was </a:t>
            </a:r>
            <a:r>
              <a:rPr lang="en-US" altLang="en-US" sz="1600" i="1" dirty="0" smtClean="0"/>
              <a:t>Louis </a:t>
            </a:r>
            <a:r>
              <a:rPr lang="en-US" altLang="en-US" sz="1600" i="1" dirty="0" err="1" smtClean="0"/>
              <a:t>Dieudonne</a:t>
            </a:r>
            <a:r>
              <a:rPr lang="en-US" altLang="en-US" sz="1600" dirty="0" smtClean="0"/>
              <a:t>, literally “Louis, the Gift from God”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rgbClr val="0000FF"/>
                </a:solidFill>
              </a:rPr>
              <a:t>Crowned monarch </a:t>
            </a:r>
            <a:r>
              <a:rPr lang="en-US" altLang="en-US" sz="2000" dirty="0" smtClean="0"/>
              <a:t>after death of his father, </a:t>
            </a:r>
            <a:r>
              <a:rPr lang="en-US" altLang="en-US" sz="2000" dirty="0" smtClean="0">
                <a:solidFill>
                  <a:srgbClr val="0000FF"/>
                </a:solidFill>
              </a:rPr>
              <a:t>at the age of 4</a:t>
            </a:r>
            <a:r>
              <a:rPr lang="en-US" altLang="en-US" sz="2000" dirty="0" smtClean="0"/>
              <a:t>. His mother, Anne of Austria, and her advisors were established as regents during his childhood.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rgbClr val="FF0000"/>
                </a:solidFill>
              </a:rPr>
              <a:t>Regent-</a:t>
            </a:r>
            <a:r>
              <a:rPr lang="en-US" altLang="en-US" sz="2000" dirty="0" smtClean="0"/>
              <a:t> an </a:t>
            </a:r>
            <a:r>
              <a:rPr lang="en-US" altLang="en-US" sz="2000" dirty="0" smtClean="0">
                <a:solidFill>
                  <a:srgbClr val="0000FF"/>
                </a:solidFill>
              </a:rPr>
              <a:t>advisor appointed to administer and govern a country on behalf of the true monarch,</a:t>
            </a:r>
            <a:r>
              <a:rPr lang="en-US" altLang="en-US" sz="2000" dirty="0" smtClean="0"/>
              <a:t> who is unable to serve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Anne and her advisors introduced </a:t>
            </a:r>
            <a:r>
              <a:rPr lang="en-US" sz="2000" dirty="0"/>
              <a:t>policies </a:t>
            </a:r>
            <a:r>
              <a:rPr lang="en-US" sz="2000" dirty="0" smtClean="0"/>
              <a:t>that centralized </a:t>
            </a:r>
            <a:r>
              <a:rPr lang="en-US" sz="2000" dirty="0"/>
              <a:t>the monarchy’s power, angering nobles and members of the legal aristocracy.</a:t>
            </a:r>
            <a:endParaRPr lang="en-US" altLang="en-US" sz="2000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46" y="412123"/>
            <a:ext cx="1927339" cy="255001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65" y="1083207"/>
            <a:ext cx="2007189" cy="2349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95" y="3709115"/>
            <a:ext cx="3584705" cy="28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8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King: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Fronde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171976"/>
            <a:ext cx="5936517" cy="51373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During the </a:t>
            </a:r>
            <a:r>
              <a:rPr lang="en-US" dirty="0" smtClean="0">
                <a:solidFill>
                  <a:srgbClr val="FF0000"/>
                </a:solidFill>
              </a:rPr>
              <a:t>Middle Ages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nations were divided between powerful nobles who made their own decisions</a:t>
            </a:r>
            <a:r>
              <a:rPr lang="en-US" dirty="0" smtClean="0"/>
              <a:t> but were required to maintain the King’s policies- some did, but most did not.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Led to many </a:t>
            </a:r>
            <a:r>
              <a:rPr lang="en-US" dirty="0" smtClean="0">
                <a:solidFill>
                  <a:srgbClr val="0000FF"/>
                </a:solidFill>
              </a:rPr>
              <a:t>rebellions amongst nobles against each other and against the King</a:t>
            </a:r>
            <a:r>
              <a:rPr lang="en-US" dirty="0" smtClean="0"/>
              <a:t>, which weakened his authority.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Fronde</a:t>
            </a:r>
            <a:r>
              <a:rPr lang="en-US" dirty="0" smtClean="0"/>
              <a:t>- in </a:t>
            </a:r>
            <a:r>
              <a:rPr lang="en-US" dirty="0">
                <a:solidFill>
                  <a:srgbClr val="0000FF"/>
                </a:solidFill>
              </a:rPr>
              <a:t>1648</a:t>
            </a:r>
            <a:r>
              <a:rPr lang="en-US" dirty="0"/>
              <a:t>, </a:t>
            </a:r>
            <a:r>
              <a:rPr lang="en-US" dirty="0" smtClean="0"/>
              <a:t>discontent among the French nobles </a:t>
            </a:r>
            <a:r>
              <a:rPr lang="en-US" dirty="0"/>
              <a:t>erupted into a </a:t>
            </a:r>
            <a:r>
              <a:rPr lang="en-US" dirty="0">
                <a:solidFill>
                  <a:srgbClr val="0000FF"/>
                </a:solidFill>
              </a:rPr>
              <a:t>civil </a:t>
            </a:r>
            <a:r>
              <a:rPr lang="en-US" dirty="0" smtClean="0">
                <a:solidFill>
                  <a:srgbClr val="0000FF"/>
                </a:solidFill>
              </a:rPr>
              <a:t>war, </a:t>
            </a:r>
            <a:r>
              <a:rPr lang="en-US" dirty="0">
                <a:solidFill>
                  <a:srgbClr val="0000FF"/>
                </a:solidFill>
              </a:rPr>
              <a:t>which forced the royal family to flee </a:t>
            </a:r>
            <a:r>
              <a:rPr lang="en-US" dirty="0" smtClean="0">
                <a:solidFill>
                  <a:srgbClr val="0000FF"/>
                </a:solidFill>
              </a:rPr>
              <a:t>Paris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11 more civil wars would follow between 1648 through 1653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nstilled Louis’ lifelong fear of rebellion</a:t>
            </a:r>
            <a:r>
              <a:rPr lang="en-US" dirty="0" smtClean="0"/>
              <a:t>, and he </a:t>
            </a:r>
            <a:r>
              <a:rPr lang="en-US" dirty="0">
                <a:solidFill>
                  <a:srgbClr val="0000FF"/>
                </a:solidFill>
              </a:rPr>
              <a:t>distrusted</a:t>
            </a:r>
            <a:r>
              <a:rPr lang="en-US" dirty="0"/>
              <a:t> not only </a:t>
            </a:r>
            <a:r>
              <a:rPr lang="en-US" dirty="0">
                <a:solidFill>
                  <a:srgbClr val="0000FF"/>
                </a:solidFill>
              </a:rPr>
              <a:t>aristocrats and commoners alike</a:t>
            </a:r>
            <a:r>
              <a:rPr lang="en-US" dirty="0"/>
              <a:t>, but also Paris itself</a:t>
            </a:r>
            <a:endParaRPr lang="en-US" dirty="0"/>
          </a:p>
        </p:txBody>
      </p:sp>
      <p:pic>
        <p:nvPicPr>
          <p:cNvPr id="5" name="Content Placeholder 5" descr="SunK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40" y="2084832"/>
            <a:ext cx="291245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1" y="2084832"/>
            <a:ext cx="2428875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1" y="4224270"/>
            <a:ext cx="2428875" cy="18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3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King: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Personal Rule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07" y="2084832"/>
            <a:ext cx="5937161" cy="422452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400" dirty="0"/>
              <a:t>Personal rule began in </a:t>
            </a:r>
            <a:r>
              <a:rPr lang="en-US" altLang="en-US" sz="2400" dirty="0" smtClean="0"/>
              <a:t>1661, when </a:t>
            </a:r>
            <a:r>
              <a:rPr lang="en-US" altLang="en-US" sz="2400" dirty="0" smtClean="0">
                <a:solidFill>
                  <a:srgbClr val="0000FF"/>
                </a:solidFill>
              </a:rPr>
              <a:t>Louis XIV decided to continue ruling without any administrators</a:t>
            </a:r>
            <a:r>
              <a:rPr lang="en-US" altLang="en-US" sz="2400" dirty="0" smtClean="0"/>
              <a:t> or representatives, making political, economic, and military decisions on his own.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entralized </a:t>
            </a:r>
            <a:r>
              <a:rPr lang="en-US" sz="2400" dirty="0">
                <a:solidFill>
                  <a:srgbClr val="0000FF"/>
                </a:solidFill>
              </a:rPr>
              <a:t>power in the monarchy</a:t>
            </a:r>
            <a:r>
              <a:rPr lang="en-US" sz="2400" dirty="0"/>
              <a:t> and reigned over a period of unprecedented </a:t>
            </a:r>
            <a:r>
              <a:rPr lang="en-US" sz="2400" dirty="0">
                <a:solidFill>
                  <a:srgbClr val="0000FF"/>
                </a:solidFill>
              </a:rPr>
              <a:t>prosperity </a:t>
            </a:r>
            <a:r>
              <a:rPr lang="en-US" sz="2400" dirty="0" smtClean="0">
                <a:solidFill>
                  <a:srgbClr val="0000FF"/>
                </a:solidFill>
              </a:rPr>
              <a:t>during </a:t>
            </a:r>
            <a:r>
              <a:rPr lang="en-US" sz="2400" dirty="0">
                <a:solidFill>
                  <a:srgbClr val="0000FF"/>
                </a:solidFill>
              </a:rPr>
              <a:t>which France became the dominant power </a:t>
            </a:r>
            <a:r>
              <a:rPr lang="en-US" sz="2400" dirty="0"/>
              <a:t>in Europe and a leader in the arts and sciences. </a:t>
            </a:r>
            <a:endParaRPr lang="en-US" altLang="en-US" sz="24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srgbClr val="FF0000"/>
                </a:solidFill>
              </a:rPr>
              <a:t>"</a:t>
            </a:r>
            <a:r>
              <a:rPr lang="en-US" altLang="en-US" sz="2400" i="1" dirty="0" err="1">
                <a:solidFill>
                  <a:srgbClr val="FF0000"/>
                </a:solidFill>
              </a:rPr>
              <a:t>L'État</a:t>
            </a:r>
            <a:r>
              <a:rPr lang="en-US" altLang="en-US" sz="2400" i="1" dirty="0">
                <a:solidFill>
                  <a:srgbClr val="FF0000"/>
                </a:solidFill>
              </a:rPr>
              <a:t>, </a:t>
            </a:r>
            <a:r>
              <a:rPr lang="en-US" altLang="en-US" sz="2400" i="1" dirty="0" err="1">
                <a:solidFill>
                  <a:srgbClr val="FF0000"/>
                </a:solidFill>
              </a:rPr>
              <a:t>c'est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moi</a:t>
            </a:r>
            <a:r>
              <a:rPr lang="en-US" altLang="en-US" sz="2400" dirty="0">
                <a:solidFill>
                  <a:srgbClr val="FF0000"/>
                </a:solidFill>
              </a:rPr>
              <a:t>" </a:t>
            </a:r>
            <a:r>
              <a:rPr lang="en-US" altLang="en-US" sz="2400" dirty="0">
                <a:solidFill>
                  <a:srgbClr val="0000FF"/>
                </a:solidFill>
              </a:rPr>
              <a:t>(the state is </a:t>
            </a:r>
            <a:r>
              <a:rPr lang="en-US" altLang="en-US" sz="2400" dirty="0" smtClean="0">
                <a:solidFill>
                  <a:srgbClr val="0000FF"/>
                </a:solidFill>
              </a:rPr>
              <a:t>me)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“</a:t>
            </a:r>
            <a:r>
              <a:rPr lang="en-US" altLang="en-US" sz="2400" dirty="0" smtClean="0">
                <a:solidFill>
                  <a:srgbClr val="FF0000"/>
                </a:solidFill>
              </a:rPr>
              <a:t>Sun King”- </a:t>
            </a:r>
            <a:r>
              <a:rPr lang="en-US" altLang="en-US" sz="2400" dirty="0" smtClean="0">
                <a:solidFill>
                  <a:srgbClr val="0000FF"/>
                </a:solidFill>
              </a:rPr>
              <a:t>symbol of Louis XIV’s reign </a:t>
            </a:r>
            <a:r>
              <a:rPr lang="en-US" altLang="en-US" sz="2400" dirty="0" smtClean="0"/>
              <a:t>and modeled after solar system. The </a:t>
            </a:r>
            <a:r>
              <a:rPr lang="en-US" altLang="en-US" sz="2400" dirty="0" smtClean="0">
                <a:solidFill>
                  <a:srgbClr val="0000FF"/>
                </a:solidFill>
              </a:rPr>
              <a:t>King </a:t>
            </a:r>
            <a:r>
              <a:rPr lang="en-US" altLang="en-US" sz="2400" dirty="0">
                <a:solidFill>
                  <a:srgbClr val="0000FF"/>
                </a:solidFill>
              </a:rPr>
              <a:t>w</a:t>
            </a:r>
            <a:r>
              <a:rPr lang="en-US" altLang="en-US" sz="2400" dirty="0" smtClean="0">
                <a:solidFill>
                  <a:srgbClr val="0000FF"/>
                </a:solidFill>
              </a:rPr>
              <a:t>as the center </a:t>
            </a:r>
            <a:r>
              <a:rPr lang="en-US" altLang="en-US" sz="2400" dirty="0">
                <a:solidFill>
                  <a:srgbClr val="0000FF"/>
                </a:solidFill>
              </a:rPr>
              <a:t>of France</a:t>
            </a:r>
            <a:r>
              <a:rPr lang="en-US" altLang="en-US" sz="2400" dirty="0"/>
              <a:t>; rays of sun reflect off of monarch onto </a:t>
            </a:r>
            <a:r>
              <a:rPr lang="en-US" altLang="en-US" sz="2400" dirty="0" smtClean="0"/>
              <a:t>subjects and all the lands he owned.</a:t>
            </a:r>
            <a:endParaRPr lang="en-US" altLang="en-US" sz="24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834508"/>
            <a:ext cx="2559548" cy="25006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37" y="366492"/>
            <a:ext cx="2784453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5" y="3462337"/>
            <a:ext cx="4172755" cy="30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3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Versailles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1" y="588939"/>
            <a:ext cx="7225048" cy="323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2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Versailles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2428" y="1906073"/>
            <a:ext cx="6078828" cy="44032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Versailles</a:t>
            </a:r>
            <a:r>
              <a:rPr lang="en-US" dirty="0" smtClean="0"/>
              <a:t>- built by Louis XIV into a </a:t>
            </a:r>
            <a:r>
              <a:rPr lang="en-US" dirty="0" smtClean="0">
                <a:solidFill>
                  <a:srgbClr val="0000FF"/>
                </a:solidFill>
              </a:rPr>
              <a:t>large, ornate palace to serve as the monarchy’s permanent home </a:t>
            </a:r>
            <a:r>
              <a:rPr lang="en-US" dirty="0" smtClean="0"/>
              <a:t>in 1661.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Work was finally complete in 1820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After French Revolution, Versailles was turned into a museum in 1837 and is opened to millions of visitors worldwide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Louis XIV </a:t>
            </a:r>
            <a:r>
              <a:rPr lang="en-US" dirty="0" smtClean="0">
                <a:solidFill>
                  <a:srgbClr val="0000FF"/>
                </a:solidFill>
              </a:rPr>
              <a:t>ordered all nobles to move </a:t>
            </a:r>
            <a:r>
              <a:rPr lang="en-US" dirty="0" smtClean="0"/>
              <a:t>to Versailles </a:t>
            </a:r>
            <a:r>
              <a:rPr lang="en-US" dirty="0" smtClean="0">
                <a:solidFill>
                  <a:srgbClr val="0000FF"/>
                </a:solidFill>
              </a:rPr>
              <a:t>in order to monitor their actions and prevent rebellions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Ancien</a:t>
            </a:r>
            <a:r>
              <a:rPr lang="en-US" dirty="0" smtClean="0">
                <a:solidFill>
                  <a:srgbClr val="FF0000"/>
                </a:solidFill>
              </a:rPr>
              <a:t> Regime-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political and social order created during Louis XIV’s rule; everyone </a:t>
            </a:r>
            <a:r>
              <a:rPr lang="en-US" dirty="0">
                <a:solidFill>
                  <a:srgbClr val="0000FF"/>
                </a:solidFill>
              </a:rPr>
              <a:t>was a subject of the king of France</a:t>
            </a:r>
            <a:r>
              <a:rPr lang="en-US" dirty="0"/>
              <a:t> as well as a member of an estate and province.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7" name="Picture 3" descr="pv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56" y="321219"/>
            <a:ext cx="4754563" cy="31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v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4439" y="3895935"/>
            <a:ext cx="2318198" cy="2685169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0237" y="3895935"/>
            <a:ext cx="2462259" cy="26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Versailles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163" y="1764406"/>
            <a:ext cx="5267459" cy="45449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Versailles was a grand spectacle of </a:t>
            </a:r>
            <a:r>
              <a:rPr lang="en-US" dirty="0" smtClean="0">
                <a:solidFill>
                  <a:srgbClr val="0000FF"/>
                </a:solidFill>
              </a:rPr>
              <a:t>Louis XIV’s power</a:t>
            </a:r>
            <a:r>
              <a:rPr lang="en-US" dirty="0" smtClean="0"/>
              <a:t>; his </a:t>
            </a:r>
            <a:r>
              <a:rPr lang="en-US" dirty="0" smtClean="0">
                <a:solidFill>
                  <a:srgbClr val="0000FF"/>
                </a:solidFill>
              </a:rPr>
              <a:t>rules, style, and </a:t>
            </a:r>
            <a:r>
              <a:rPr lang="en-US" dirty="0">
                <a:solidFill>
                  <a:srgbClr val="0000FF"/>
                </a:solidFill>
              </a:rPr>
              <a:t>ceremony emphasized political </a:t>
            </a:r>
            <a:r>
              <a:rPr lang="en-US" dirty="0" smtClean="0">
                <a:solidFill>
                  <a:srgbClr val="0000FF"/>
                </a:solidFill>
              </a:rPr>
              <a:t>strength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palace was </a:t>
            </a:r>
            <a:r>
              <a:rPr lang="en-US" dirty="0" smtClean="0"/>
              <a:t>filled </a:t>
            </a:r>
            <a:r>
              <a:rPr lang="en-US" dirty="0" smtClean="0">
                <a:solidFill>
                  <a:srgbClr val="0000FF"/>
                </a:solidFill>
              </a:rPr>
              <a:t>with </a:t>
            </a:r>
            <a:r>
              <a:rPr lang="en-US" dirty="0">
                <a:solidFill>
                  <a:srgbClr val="0000FF"/>
                </a:solidFill>
              </a:rPr>
              <a:t>paintings and sculptures, ornately designed </a:t>
            </a:r>
            <a:r>
              <a:rPr lang="en-US" dirty="0" smtClean="0">
                <a:solidFill>
                  <a:srgbClr val="0000FF"/>
                </a:solidFill>
              </a:rPr>
              <a:t>rooms, and </a:t>
            </a:r>
            <a:r>
              <a:rPr lang="en-US" dirty="0">
                <a:solidFill>
                  <a:srgbClr val="0000FF"/>
                </a:solidFill>
              </a:rPr>
              <a:t>technological </a:t>
            </a:r>
            <a:r>
              <a:rPr lang="en-US" dirty="0" smtClean="0">
                <a:solidFill>
                  <a:srgbClr val="0000FF"/>
                </a:solidFill>
              </a:rPr>
              <a:t>innovations</a:t>
            </a:r>
            <a:r>
              <a:rPr lang="en-US" dirty="0" smtClean="0"/>
              <a:t> such </a:t>
            </a:r>
            <a:r>
              <a:rPr lang="en-US" dirty="0"/>
              <a:t>as pressurized water fountains in its gardens that jetted water into the </a:t>
            </a:r>
            <a:r>
              <a:rPr lang="en-US" dirty="0" smtClean="0"/>
              <a:t>air.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Hall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Mirrors- </a:t>
            </a:r>
            <a:r>
              <a:rPr lang="en-US" dirty="0" smtClean="0"/>
              <a:t>a 235-foot </a:t>
            </a:r>
            <a:r>
              <a:rPr lang="en-US" dirty="0"/>
              <a:t>long </a:t>
            </a:r>
            <a:r>
              <a:rPr lang="en-US" dirty="0">
                <a:solidFill>
                  <a:srgbClr val="0000FF"/>
                </a:solidFill>
              </a:rPr>
              <a:t>ballroom lined </a:t>
            </a:r>
            <a:r>
              <a:rPr lang="en-US" dirty="0" smtClean="0">
                <a:solidFill>
                  <a:srgbClr val="0000FF"/>
                </a:solidFill>
              </a:rPr>
              <a:t>on one side </a:t>
            </a:r>
            <a:r>
              <a:rPr lang="en-US" dirty="0">
                <a:solidFill>
                  <a:srgbClr val="0000FF"/>
                </a:solidFill>
              </a:rPr>
              <a:t>with 17 HUGE mirrors and </a:t>
            </a:r>
            <a:r>
              <a:rPr lang="en-US" dirty="0" smtClean="0">
                <a:solidFill>
                  <a:srgbClr val="0000FF"/>
                </a:solidFill>
              </a:rPr>
              <a:t>windows</a:t>
            </a:r>
            <a:r>
              <a:rPr lang="en-US" dirty="0" smtClean="0"/>
              <a:t>, incorporating the Sun as Louis XIV’s personal symbol</a:t>
            </a:r>
            <a:endParaRPr lang="en-US" dirty="0"/>
          </a:p>
        </p:txBody>
      </p:sp>
      <p:pic>
        <p:nvPicPr>
          <p:cNvPr id="5" name="Content Placeholder 4" descr="que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706" y="1931830"/>
            <a:ext cx="3025559" cy="2021983"/>
          </a:xfrm>
        </p:spPr>
      </p:pic>
      <p:pic>
        <p:nvPicPr>
          <p:cNvPr id="6" name="Picture 2" descr="Img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706" y="4134118"/>
            <a:ext cx="5759818" cy="2474749"/>
          </a:xfrm>
          <a:prstGeom prst="rect">
            <a:avLst/>
          </a:prstGeom>
          <a:noFill/>
        </p:spPr>
      </p:pic>
      <p:pic>
        <p:nvPicPr>
          <p:cNvPr id="7" name="Picture 2" descr="10_51_3_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71" y="1463898"/>
            <a:ext cx="2563539" cy="2489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760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270</TotalTime>
  <Words>792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Tw Cen MT</vt:lpstr>
      <vt:lpstr>Tw Cen MT Condensed</vt:lpstr>
      <vt:lpstr>Wingdings</vt:lpstr>
      <vt:lpstr>Wingdings 3</vt:lpstr>
      <vt:lpstr>Integral</vt:lpstr>
      <vt:lpstr>Louis XIV &amp; Absolutism</vt:lpstr>
      <vt:lpstr>Cornell note-taking method</vt:lpstr>
      <vt:lpstr>The Sun King</vt:lpstr>
      <vt:lpstr>The Sun King: Louis DieuDonne</vt:lpstr>
      <vt:lpstr>The Sun King: The Fronde</vt:lpstr>
      <vt:lpstr>The Sun King: Personal Rule</vt:lpstr>
      <vt:lpstr>Versailles</vt:lpstr>
      <vt:lpstr>Versailles</vt:lpstr>
      <vt:lpstr>Versailles</vt:lpstr>
      <vt:lpstr>Absolutism</vt:lpstr>
      <vt:lpstr>Absolutism</vt:lpstr>
      <vt:lpstr>Absolutism</vt:lpstr>
      <vt:lpstr>Absolutism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 XIV &amp; French Absolutism</dc:title>
  <dc:creator>Aguilar, Ana</dc:creator>
  <cp:lastModifiedBy>Aguilar, Ana</cp:lastModifiedBy>
  <cp:revision>27</cp:revision>
  <dcterms:created xsi:type="dcterms:W3CDTF">2017-03-20T15:57:09Z</dcterms:created>
  <dcterms:modified xsi:type="dcterms:W3CDTF">2017-03-20T20:27:21Z</dcterms:modified>
</cp:coreProperties>
</file>