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0" r:id="rId3"/>
    <p:sldId id="268" r:id="rId4"/>
    <p:sldId id="264" r:id="rId5"/>
    <p:sldId id="261" r:id="rId6"/>
    <p:sldId id="265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39" autoAdjust="0"/>
  </p:normalViewPr>
  <p:slideViewPr>
    <p:cSldViewPr>
      <p:cViewPr varScale="1">
        <p:scale>
          <a:sx n="71" d="100"/>
          <a:sy n="71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4B527-67AA-EE40-B90F-DADE9A742B59}" type="datetimeFigureOut">
              <a:rPr lang="en-US" smtClean="0"/>
              <a:t>3/2/16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F64FD-4614-A34B-BAEE-44B37DCEAF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58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1F64FD-4614-A34B-BAEE-44B37DCEAF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77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D415520-9608-4FC3-A827-C5DF0FF53075}" type="datetimeFigureOut">
              <a:rPr lang="en-US" smtClean="0"/>
              <a:pPr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5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8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05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2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49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3/1/16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3/1/16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75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3/1/16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3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3/1/16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8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3/1/16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90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5520-9608-4FC3-A827-C5DF0FF53075}" type="datetimeFigureOut">
              <a:rPr lang="en-US" smtClean="0"/>
              <a:pPr/>
              <a:t>3/1/16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66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D415520-9608-4FC3-A827-C5DF0FF53075}" type="datetimeFigureOut">
              <a:rPr lang="en-US" smtClean="0"/>
              <a:pPr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968C842-4F5E-4C8B-A2E9-49E882E93DF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11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11.jpg"/><Relationship Id="rId5" Type="http://schemas.openxmlformats.org/officeDocument/2006/relationships/image" Target="../media/image12.jp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Conflict zones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The Middle East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8096" y="813816"/>
            <a:ext cx="7290054" cy="101498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Conflict: Water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  <a:latin typeface="Tw Cen MT"/>
              <a:cs typeface="Tw Cen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828800"/>
            <a:ext cx="4953000" cy="480060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v"/>
            </a:pPr>
            <a:r>
              <a:rPr lang="en-US" sz="2400" dirty="0" smtClean="0"/>
              <a:t>14 out of 33 countries ranked by drought experience are located in the Middle East</a:t>
            </a:r>
          </a:p>
          <a:p>
            <a:pPr>
              <a:buFont typeface="Wingdings" charset="2"/>
              <a:buChar char="v"/>
            </a:pPr>
            <a:r>
              <a:rPr lang="en-US" sz="2400" dirty="0" smtClean="0">
                <a:solidFill>
                  <a:srgbClr val="0000FF"/>
                </a:solidFill>
              </a:rPr>
              <a:t>Droughts &amp; extreme heat </a:t>
            </a:r>
            <a:r>
              <a:rPr lang="en-US" sz="2400" dirty="0" smtClean="0"/>
              <a:t>contribute to crop failures, which leads to </a:t>
            </a:r>
            <a:r>
              <a:rPr lang="en-US" sz="2400" dirty="0" smtClean="0">
                <a:solidFill>
                  <a:srgbClr val="0000FF"/>
                </a:solidFill>
              </a:rPr>
              <a:t>people leaving farming communities to work in large cities.</a:t>
            </a:r>
          </a:p>
          <a:p>
            <a:pPr lvl="1">
              <a:buFont typeface="Wingdings" charset="2"/>
              <a:buChar char="v"/>
            </a:pPr>
            <a:r>
              <a:rPr lang="en-US" sz="1800" dirty="0" smtClean="0">
                <a:solidFill>
                  <a:srgbClr val="0000FF"/>
                </a:solidFill>
              </a:rPr>
              <a:t>Population growth </a:t>
            </a:r>
            <a:r>
              <a:rPr lang="en-US" sz="1800" dirty="0" smtClean="0"/>
              <a:t>also puts pressure on dwindling resources</a:t>
            </a:r>
            <a:endParaRPr lang="en-US" sz="1800" dirty="0"/>
          </a:p>
          <a:p>
            <a:pPr lvl="1">
              <a:buFont typeface="Wingdings" charset="2"/>
              <a:buChar char="v"/>
            </a:pPr>
            <a:r>
              <a:rPr lang="en-US" sz="1800" dirty="0" smtClean="0"/>
              <a:t>Largely dependent on </a:t>
            </a:r>
            <a:r>
              <a:rPr lang="en-US" sz="1800" dirty="0" smtClean="0">
                <a:solidFill>
                  <a:srgbClr val="0000FF"/>
                </a:solidFill>
              </a:rPr>
              <a:t>aquifers</a:t>
            </a:r>
            <a:r>
              <a:rPr lang="en-US" sz="1800" dirty="0" smtClean="0"/>
              <a:t>, which supply water to Arabian Peninsula and other dry areas</a:t>
            </a:r>
          </a:p>
          <a:p>
            <a:pPr>
              <a:buFont typeface="Wingdings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Desalination</a:t>
            </a:r>
            <a:r>
              <a:rPr lang="en-US" sz="2400" dirty="0" smtClean="0"/>
              <a:t>- </a:t>
            </a:r>
            <a:r>
              <a:rPr lang="en-US" sz="2400" dirty="0" smtClean="0">
                <a:solidFill>
                  <a:srgbClr val="0000FF"/>
                </a:solidFill>
              </a:rPr>
              <a:t>removal of salt and other minerals from seawater to make it drinkable</a:t>
            </a:r>
          </a:p>
        </p:txBody>
      </p:sp>
      <p:pic>
        <p:nvPicPr>
          <p:cNvPr id="6" name="Content Placeholder 5" descr="middle east water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857" b="-35857"/>
          <a:stretch>
            <a:fillRect/>
          </a:stretch>
        </p:blipFill>
        <p:spPr>
          <a:xfrm>
            <a:off x="5334000" y="838200"/>
            <a:ext cx="3565525" cy="4022725"/>
          </a:xfrm>
        </p:spPr>
      </p:pic>
      <p:pic>
        <p:nvPicPr>
          <p:cNvPr id="7" name="Picture 6" descr="water scarcity m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0" y="4267200"/>
            <a:ext cx="37846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20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Conflict: water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828800"/>
            <a:ext cx="4648200" cy="448056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400" dirty="0" smtClean="0"/>
              <a:t>Despite being plagued by droughts, flooding is also a major issue in some parts of the Middle East:</a:t>
            </a:r>
            <a:endParaRPr lang="en-US" sz="2400" dirty="0" smtClean="0"/>
          </a:p>
          <a:p>
            <a:pPr lvl="1">
              <a:buFont typeface="Wingdings" charset="2"/>
              <a:buChar char="v"/>
            </a:pPr>
            <a:r>
              <a:rPr lang="en-US" sz="2000" dirty="0" smtClean="0">
                <a:solidFill>
                  <a:srgbClr val="FF0000"/>
                </a:solidFill>
              </a:rPr>
              <a:t>Aswan High Dam</a:t>
            </a:r>
            <a:r>
              <a:rPr lang="en-US" sz="2000" dirty="0" smtClean="0"/>
              <a:t>- </a:t>
            </a:r>
            <a:r>
              <a:rPr lang="en-US" sz="2000" dirty="0" smtClean="0">
                <a:solidFill>
                  <a:srgbClr val="0000FF"/>
                </a:solidFill>
              </a:rPr>
              <a:t>maintains water levels during flood season along Nile </a:t>
            </a:r>
            <a:r>
              <a:rPr lang="en-US" sz="2000" dirty="0" smtClean="0">
                <a:solidFill>
                  <a:srgbClr val="0000FF"/>
                </a:solidFill>
              </a:rPr>
              <a:t>River</a:t>
            </a:r>
            <a:endParaRPr lang="en-US" sz="2000" dirty="0" smtClean="0">
              <a:solidFill>
                <a:srgbClr val="0000FF"/>
              </a:solidFill>
            </a:endParaRPr>
          </a:p>
          <a:p>
            <a:pPr>
              <a:buFont typeface="Wingdings" charset="2"/>
              <a:buChar char="v"/>
            </a:pPr>
            <a:r>
              <a:rPr lang="en-US" sz="2400" dirty="0" smtClean="0"/>
              <a:t>Control </a:t>
            </a:r>
            <a:r>
              <a:rPr lang="en-US" sz="2400" dirty="0"/>
              <a:t>of water passages is also a source of </a:t>
            </a:r>
            <a:r>
              <a:rPr lang="en-US" sz="2400" dirty="0" smtClean="0"/>
              <a:t>conflict: </a:t>
            </a:r>
            <a:endParaRPr lang="en-US" sz="2400" dirty="0" smtClean="0"/>
          </a:p>
          <a:p>
            <a:pPr lvl="1">
              <a:buFont typeface="Wingdings" charset="2"/>
              <a:buChar char="v"/>
            </a:pPr>
            <a:r>
              <a:rPr lang="en-US" sz="2000" dirty="0" smtClean="0">
                <a:solidFill>
                  <a:srgbClr val="FF0000"/>
                </a:solidFill>
              </a:rPr>
              <a:t>Suez Canal</a:t>
            </a:r>
            <a:r>
              <a:rPr lang="en-US" sz="2000" dirty="0" smtClean="0"/>
              <a:t>-</a:t>
            </a:r>
            <a:r>
              <a:rPr lang="en-US" sz="2000" dirty="0"/>
              <a:t>used for </a:t>
            </a:r>
            <a:r>
              <a:rPr lang="en-US" sz="2000" dirty="0">
                <a:solidFill>
                  <a:srgbClr val="0000FF"/>
                </a:solidFill>
              </a:rPr>
              <a:t>shipping oil from the Persian Gulf</a:t>
            </a:r>
            <a:r>
              <a:rPr lang="en-US" sz="2000" dirty="0"/>
              <a:t> among international trade ports, especially Europe &amp; US</a:t>
            </a:r>
          </a:p>
          <a:p>
            <a:pPr>
              <a:buFont typeface="Wingdings" charset="2"/>
              <a:buChar char="v"/>
            </a:pPr>
            <a:endParaRPr lang="en-US" sz="2400" dirty="0" smtClean="0"/>
          </a:p>
          <a:p>
            <a:pPr>
              <a:buFont typeface="Wingdings" charset="2"/>
              <a:buChar char="v"/>
            </a:pPr>
            <a:endParaRPr lang="en-US" sz="1800" dirty="0"/>
          </a:p>
        </p:txBody>
      </p:sp>
      <p:pic>
        <p:nvPicPr>
          <p:cNvPr id="7" name="Content Placeholder 6" descr="aswan high dam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311" b="-25311"/>
          <a:stretch>
            <a:fillRect/>
          </a:stretch>
        </p:blipFill>
        <p:spPr>
          <a:xfrm>
            <a:off x="228600" y="1295400"/>
            <a:ext cx="3505200" cy="3276600"/>
          </a:xfrm>
        </p:spPr>
      </p:pic>
      <p:pic>
        <p:nvPicPr>
          <p:cNvPr id="8" name="Picture 7" descr="suez cana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267200"/>
            <a:ext cx="34925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33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Conflict: oil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18793" b="-18793"/>
          <a:stretch>
            <a:fillRect/>
          </a:stretch>
        </p:blipFill>
        <p:spPr>
          <a:xfrm>
            <a:off x="304800" y="1219200"/>
            <a:ext cx="4029456" cy="54102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1828800"/>
            <a:ext cx="4194810" cy="48006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Persian Gulf- </a:t>
            </a:r>
            <a:r>
              <a:rPr lang="en-US" sz="2400" dirty="0">
                <a:solidFill>
                  <a:srgbClr val="000000"/>
                </a:solidFill>
              </a:rPr>
              <a:t>l</a:t>
            </a:r>
            <a:r>
              <a:rPr lang="en-US" sz="2400" dirty="0" smtClean="0">
                <a:solidFill>
                  <a:srgbClr val="000000"/>
                </a:solidFill>
              </a:rPr>
              <a:t>ocated </a:t>
            </a:r>
            <a:r>
              <a:rPr lang="en-US" sz="2400" dirty="0">
                <a:solidFill>
                  <a:srgbClr val="000000"/>
                </a:solidFill>
              </a:rPr>
              <a:t>between Iran and the Arabian </a:t>
            </a:r>
            <a:r>
              <a:rPr lang="en-US" sz="2400" dirty="0" smtClean="0">
                <a:solidFill>
                  <a:srgbClr val="000000"/>
                </a:solidFill>
              </a:rPr>
              <a:t>Peninsula</a:t>
            </a:r>
            <a:r>
              <a:rPr lang="en-US" sz="2400" dirty="0" smtClean="0"/>
              <a:t>, has </a:t>
            </a:r>
            <a:r>
              <a:rPr lang="en-US" sz="2400" dirty="0" smtClean="0">
                <a:solidFill>
                  <a:srgbClr val="0000FF"/>
                </a:solidFill>
              </a:rPr>
              <a:t>large percentage of world’s oil reserves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>
              <a:buFont typeface="Wingdings" charset="2"/>
              <a:buChar char="v"/>
            </a:pPr>
            <a:r>
              <a:rPr lang="en-US" sz="2400" dirty="0" smtClean="0"/>
              <a:t>Overall, the region has a </a:t>
            </a:r>
            <a:r>
              <a:rPr lang="en-US" sz="2400" dirty="0" smtClean="0">
                <a:solidFill>
                  <a:srgbClr val="0000FF"/>
                </a:solidFill>
              </a:rPr>
              <a:t>higher standard of living </a:t>
            </a:r>
            <a:r>
              <a:rPr lang="en-US" sz="2400" dirty="0" smtClean="0"/>
              <a:t>compared to other regions in the Middle East.</a:t>
            </a:r>
          </a:p>
          <a:p>
            <a:pPr>
              <a:buFont typeface="Wingdings" charset="2"/>
              <a:buChar char="v"/>
            </a:pPr>
            <a:r>
              <a:rPr lang="en-US" sz="2400" dirty="0" smtClean="0">
                <a:solidFill>
                  <a:srgbClr val="0000FF"/>
                </a:solidFill>
              </a:rPr>
              <a:t>Distribution of resources is unequal</a:t>
            </a:r>
            <a:r>
              <a:rPr lang="en-US" sz="2400" dirty="0" smtClean="0"/>
              <a:t>, resulting in countries that have vast amounts of wealth (ex. United Arab Emirates) or poverty (ex. Yemen)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6558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Conflict: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err="1" smtClean="0">
                <a:solidFill>
                  <a:srgbClr val="FF0000"/>
                </a:solidFill>
              </a:rPr>
              <a:t>israelis</a:t>
            </a:r>
            <a:r>
              <a:rPr lang="en-US" dirty="0" smtClean="0">
                <a:solidFill>
                  <a:srgbClr val="FF0000"/>
                </a:solidFill>
              </a:rPr>
              <a:t> &amp;</a:t>
            </a:r>
            <a:r>
              <a:rPr lang="en-US" dirty="0" err="1" smtClean="0">
                <a:solidFill>
                  <a:srgbClr val="FF0000"/>
                </a:solidFill>
              </a:rPr>
              <a:t>palestinians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5562600" cy="4495800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Palestine</a:t>
            </a:r>
            <a:r>
              <a:rPr lang="en-US" sz="2400" dirty="0" smtClean="0"/>
              <a:t>- considered the </a:t>
            </a:r>
            <a:r>
              <a:rPr lang="en-US" sz="2400" dirty="0" smtClean="0">
                <a:solidFill>
                  <a:srgbClr val="0000FF"/>
                </a:solidFill>
              </a:rPr>
              <a:t>ethnic and historical homeland of the descendants of Abraham</a:t>
            </a:r>
            <a:r>
              <a:rPr lang="en-US" sz="2400" dirty="0" smtClean="0"/>
              <a:t>, the first prophet in Judaism &amp; Islam</a:t>
            </a:r>
          </a:p>
          <a:p>
            <a:pPr lvl="1">
              <a:buFont typeface="Wingdings" charset="2"/>
              <a:buChar char="v"/>
            </a:pPr>
            <a:r>
              <a:rPr lang="en-US" sz="2000" dirty="0" smtClean="0">
                <a:solidFill>
                  <a:srgbClr val="FF0000"/>
                </a:solidFill>
              </a:rPr>
              <a:t>Palestinian Arabs</a:t>
            </a:r>
            <a:r>
              <a:rPr lang="en-US" sz="2000" dirty="0" smtClean="0"/>
              <a:t>- Muslim descent; prior to WWI, led the Ottoman Empire that controlled Palestine</a:t>
            </a:r>
          </a:p>
          <a:p>
            <a:pPr lvl="1">
              <a:buFont typeface="Wingdings" charset="2"/>
              <a:buChar char="v"/>
            </a:pPr>
            <a:r>
              <a:rPr lang="en-US" sz="2000" dirty="0" smtClean="0">
                <a:solidFill>
                  <a:srgbClr val="FF0000"/>
                </a:solidFill>
              </a:rPr>
              <a:t>Israelis</a:t>
            </a:r>
            <a:r>
              <a:rPr lang="en-US" sz="2000" dirty="0" smtClean="0"/>
              <a:t>- Jewish descent; began immigrating to Palestine as part of the Zionist movement, aka the return to the homeland.</a:t>
            </a:r>
          </a:p>
          <a:p>
            <a:pPr>
              <a:buFont typeface="Wingdings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1947</a:t>
            </a:r>
            <a:r>
              <a:rPr lang="en-US" sz="2400" dirty="0" smtClean="0"/>
              <a:t>- </a:t>
            </a:r>
            <a:r>
              <a:rPr lang="en-US" sz="2400" dirty="0" smtClean="0">
                <a:solidFill>
                  <a:srgbClr val="0000FF"/>
                </a:solidFill>
              </a:rPr>
              <a:t>United Nations splits Palestine into a two-state nation called Israel</a:t>
            </a:r>
            <a:r>
              <a:rPr lang="en-US" sz="2400" dirty="0" smtClean="0"/>
              <a:t>. </a:t>
            </a:r>
          </a:p>
          <a:p>
            <a:pPr lvl="1">
              <a:buFont typeface="Wingdings" charset="2"/>
              <a:buChar char="v"/>
            </a:pPr>
            <a:r>
              <a:rPr lang="en-US" sz="2000" dirty="0" smtClean="0"/>
              <a:t>Palestinians attack Israelis and begin a war to reclaim lost territory, Israel campaigns to take over whole nation</a:t>
            </a:r>
          </a:p>
        </p:txBody>
      </p:sp>
      <p:pic>
        <p:nvPicPr>
          <p:cNvPr id="5" name="Picture 4" descr="israel fla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033884"/>
            <a:ext cx="2425699" cy="1318916"/>
          </a:xfrm>
          <a:prstGeom prst="rect">
            <a:avLst/>
          </a:prstGeom>
        </p:spPr>
      </p:pic>
      <p:pic>
        <p:nvPicPr>
          <p:cNvPr id="6" name="Picture 5" descr="pre ww1 europ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657600"/>
            <a:ext cx="2984500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40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Conflict: </a:t>
            </a:r>
            <a:br>
              <a:rPr lang="en-US" dirty="0" smtClean="0"/>
            </a:br>
            <a:r>
              <a:rPr lang="en-US" dirty="0" smtClean="0"/>
              <a:t>Israelis &amp; Palestinians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800600" cy="440436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400" dirty="0"/>
              <a:t>Gaza Strip- valuable because of its coastal location, under Palestinian control</a:t>
            </a:r>
          </a:p>
          <a:p>
            <a:pPr>
              <a:buFont typeface="Wingdings" charset="2"/>
              <a:buChar char="v"/>
            </a:pPr>
            <a:r>
              <a:rPr lang="en-US" sz="2400" dirty="0"/>
              <a:t>West Bank- location of Jerusalem and major Holy Sites for Jews, Arabs, and </a:t>
            </a:r>
            <a:r>
              <a:rPr lang="en-US" sz="2400" dirty="0" smtClean="0"/>
              <a:t>Christians</a:t>
            </a:r>
          </a:p>
          <a:p>
            <a:pPr>
              <a:buFont typeface="Wingdings" charset="2"/>
              <a:buChar char="v"/>
            </a:pPr>
            <a:r>
              <a:rPr lang="en-US" sz="2400" dirty="0" smtClean="0"/>
              <a:t>Violence in the area is almost continual; Oslo Accords in 1993 set current policy of land ownership in place, but is deeply unpopular with both Palestinians and Israelis.</a:t>
            </a:r>
            <a:endParaRPr lang="en-US" sz="2400" dirty="0"/>
          </a:p>
          <a:p>
            <a:pPr>
              <a:buFont typeface="Wingdings" charset="2"/>
              <a:buChar char="v"/>
            </a:pPr>
            <a:endParaRPr lang="en-US" sz="1800" dirty="0"/>
          </a:p>
        </p:txBody>
      </p:sp>
      <p:pic>
        <p:nvPicPr>
          <p:cNvPr id="7" name="Content Placeholder 6" descr="israel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410" b="-6410"/>
          <a:stretch>
            <a:fillRect/>
          </a:stretch>
        </p:blipFill>
        <p:spPr>
          <a:xfrm>
            <a:off x="5257800" y="2286000"/>
            <a:ext cx="3566160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41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90104" cy="1499616"/>
          </a:xfrm>
        </p:spPr>
        <p:txBody>
          <a:bodyPr>
            <a:normAutofit/>
          </a:bodyPr>
          <a:lstStyle/>
          <a:p>
            <a:r>
              <a:rPr lang="en-US" dirty="0" smtClean="0"/>
              <a:t>Conflict: </a:t>
            </a:r>
            <a:r>
              <a:rPr lang="en-US" dirty="0" err="1" smtClean="0"/>
              <a:t>arab</a:t>
            </a:r>
            <a:r>
              <a:rPr lang="en-US" dirty="0" smtClean="0"/>
              <a:t> spring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276600" y="1828800"/>
            <a:ext cx="57150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charset="2"/>
              <a:buChar char="v"/>
            </a:pPr>
            <a:r>
              <a:rPr lang="en-US" sz="2200" dirty="0" smtClean="0"/>
              <a:t>Series of </a:t>
            </a:r>
            <a:r>
              <a:rPr lang="en-US" sz="2200" dirty="0" smtClean="0">
                <a:solidFill>
                  <a:srgbClr val="0000FF"/>
                </a:solidFill>
              </a:rPr>
              <a:t>political protests and revolutions </a:t>
            </a:r>
            <a:r>
              <a:rPr lang="en-US" sz="2200" dirty="0" smtClean="0"/>
              <a:t>in Middle Eastern nations with </a:t>
            </a:r>
            <a:r>
              <a:rPr lang="en-US" sz="2200" dirty="0" smtClean="0">
                <a:solidFill>
                  <a:srgbClr val="0000FF"/>
                </a:solidFill>
              </a:rPr>
              <a:t>varying degrees of success, began in 2010</a:t>
            </a:r>
          </a:p>
          <a:p>
            <a:pPr>
              <a:lnSpc>
                <a:spcPct val="80000"/>
              </a:lnSpc>
              <a:buFont typeface="Wingdings" charset="2"/>
              <a:buChar char="v"/>
            </a:pPr>
            <a:r>
              <a:rPr lang="en-US" sz="2200" dirty="0" smtClean="0"/>
              <a:t>Goals: increased opportunities for education, less government corruption, and democratic forms of government</a:t>
            </a:r>
          </a:p>
          <a:p>
            <a:pPr lvl="1">
              <a:lnSpc>
                <a:spcPct val="80000"/>
              </a:lnSpc>
              <a:buFont typeface="Wingdings" charset="2"/>
              <a:buChar char="v"/>
            </a:pPr>
            <a:r>
              <a:rPr lang="en-US" sz="1900" dirty="0" smtClean="0">
                <a:solidFill>
                  <a:srgbClr val="0000FF"/>
                </a:solidFill>
              </a:rPr>
              <a:t>Brought an end to many monarchies and dictatorships in some Middle East countries</a:t>
            </a:r>
          </a:p>
          <a:p>
            <a:pPr lvl="1">
              <a:lnSpc>
                <a:spcPct val="80000"/>
              </a:lnSpc>
              <a:buFont typeface="Wingdings" charset="2"/>
              <a:buChar char="v"/>
            </a:pPr>
            <a:r>
              <a:rPr lang="en-US" sz="1900" dirty="0" smtClean="0"/>
              <a:t>Led to an increase in </a:t>
            </a:r>
            <a:r>
              <a:rPr lang="en-US" sz="1900" dirty="0" smtClean="0">
                <a:solidFill>
                  <a:srgbClr val="0000FF"/>
                </a:solidFill>
              </a:rPr>
              <a:t>violent oppression in others</a:t>
            </a:r>
          </a:p>
          <a:p>
            <a:pPr>
              <a:lnSpc>
                <a:spcPct val="80000"/>
              </a:lnSpc>
              <a:buFont typeface="Wingdings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Oligarchy</a:t>
            </a:r>
            <a:r>
              <a:rPr lang="en-US" dirty="0" smtClean="0"/>
              <a:t>- a </a:t>
            </a:r>
            <a:r>
              <a:rPr lang="en-US" dirty="0" smtClean="0">
                <a:solidFill>
                  <a:srgbClr val="0000FF"/>
                </a:solidFill>
              </a:rPr>
              <a:t>small group of people having control over a government or organization</a:t>
            </a:r>
            <a:r>
              <a:rPr lang="en-US" dirty="0" smtClean="0"/>
              <a:t>, usually rely on brutal public oppression tactics</a:t>
            </a:r>
          </a:p>
          <a:p>
            <a:pPr lvl="1">
              <a:lnSpc>
                <a:spcPct val="80000"/>
              </a:lnSpc>
              <a:buFont typeface="Wingdings" charset="2"/>
              <a:buChar char="v"/>
            </a:pPr>
            <a:r>
              <a:rPr lang="en-US" dirty="0" smtClean="0"/>
              <a:t>Ex. Al-Assad Royal Family of Syria</a:t>
            </a:r>
          </a:p>
          <a:p>
            <a:pPr>
              <a:lnSpc>
                <a:spcPct val="80000"/>
              </a:lnSpc>
              <a:buFont typeface="Wingdings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Theocracy</a:t>
            </a:r>
            <a:r>
              <a:rPr lang="en-US" dirty="0" smtClean="0"/>
              <a:t>- a God or Deity is considered the supreme ruler and </a:t>
            </a:r>
            <a:r>
              <a:rPr lang="en-US" dirty="0" smtClean="0">
                <a:solidFill>
                  <a:srgbClr val="0000FF"/>
                </a:solidFill>
              </a:rPr>
              <a:t>religious laws are followed as the law of the state</a:t>
            </a:r>
          </a:p>
          <a:p>
            <a:pPr lvl="1">
              <a:lnSpc>
                <a:spcPct val="80000"/>
              </a:lnSpc>
              <a:buFont typeface="Wingdings" charset="2"/>
              <a:buChar char="v"/>
            </a:pPr>
            <a:r>
              <a:rPr lang="en-US" dirty="0" smtClean="0"/>
              <a:t>Ex. Taliban, Sharia Law</a:t>
            </a:r>
          </a:p>
        </p:txBody>
      </p:sp>
      <p:pic>
        <p:nvPicPr>
          <p:cNvPr id="6" name="Content Placeholder 5" descr="arab spring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513" b="-40513"/>
          <a:stretch>
            <a:fillRect/>
          </a:stretch>
        </p:blipFill>
        <p:spPr>
          <a:xfrm>
            <a:off x="228601" y="1006475"/>
            <a:ext cx="2819399" cy="4327525"/>
          </a:xfrm>
        </p:spPr>
      </p:pic>
      <p:pic>
        <p:nvPicPr>
          <p:cNvPr id="8" name="Picture 7" descr="Bashar_al_Assa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24400"/>
            <a:ext cx="1347589" cy="1905000"/>
          </a:xfrm>
          <a:prstGeom prst="rect">
            <a:avLst/>
          </a:prstGeom>
        </p:spPr>
      </p:pic>
      <p:pic>
        <p:nvPicPr>
          <p:cNvPr id="9" name="Picture 8" descr="ayatollah khameini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718869"/>
            <a:ext cx="1295400" cy="18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077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6109</TotalTime>
  <Words>500</Words>
  <Application>Microsoft Macintosh PowerPoint</Application>
  <PresentationFormat>On-screen Show (4:3)</PresentationFormat>
  <Paragraphs>37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Integral</vt:lpstr>
      <vt:lpstr>Conflict zones</vt:lpstr>
      <vt:lpstr>Conflict: Water </vt:lpstr>
      <vt:lpstr>Conflict: water</vt:lpstr>
      <vt:lpstr>Conflict: oil</vt:lpstr>
      <vt:lpstr>Conflict:  israelis &amp;palestinians</vt:lpstr>
      <vt:lpstr>Conflict:  Israelis &amp; Palestinians</vt:lpstr>
      <vt:lpstr>Conflict: arab spring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 Armendariz</dc:creator>
  <cp:lastModifiedBy>Ana Armendariz</cp:lastModifiedBy>
  <cp:revision>93</cp:revision>
  <dcterms:created xsi:type="dcterms:W3CDTF">2012-10-01T05:23:19Z</dcterms:created>
  <dcterms:modified xsi:type="dcterms:W3CDTF">2016-03-02T17:06:17Z</dcterms:modified>
</cp:coreProperties>
</file>