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handoutMasterIdLst>
    <p:handoutMasterId r:id="rId13"/>
  </p:handoutMasterIdLst>
  <p:sldIdLst>
    <p:sldId id="270" r:id="rId2"/>
    <p:sldId id="274" r:id="rId3"/>
    <p:sldId id="275" r:id="rId4"/>
    <p:sldId id="276" r:id="rId5"/>
    <p:sldId id="259" r:id="rId6"/>
    <p:sldId id="269" r:id="rId7"/>
    <p:sldId id="272" r:id="rId8"/>
    <p:sldId id="273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A250C-3B09-4813-ACF9-D662104DD2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243E-CE40-4C8E-893A-DED77BB5D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A1B0D-C3C4-4C2B-8357-11D08D9711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E0C72-7BAC-414A-B17F-47166FBC2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0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Religions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Monotheism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3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14984"/>
          </a:xfrm>
        </p:spPr>
        <p:txBody>
          <a:bodyPr/>
          <a:lstStyle/>
          <a:p>
            <a:r>
              <a:rPr lang="en-US" dirty="0" smtClean="0"/>
              <a:t>Sikhism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390" y="914400"/>
            <a:ext cx="4194810" cy="5394960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Rituals</a:t>
            </a:r>
            <a:r>
              <a:rPr lang="en-US" sz="2200" b="1" dirty="0"/>
              <a:t>: </a:t>
            </a:r>
            <a:r>
              <a:rPr lang="en-US" sz="2200" dirty="0">
                <a:solidFill>
                  <a:srgbClr val="160EBE"/>
                </a:solidFill>
              </a:rPr>
              <a:t>5 Articles of Faith</a:t>
            </a:r>
          </a:p>
          <a:p>
            <a:pPr lvl="1"/>
            <a:r>
              <a:rPr lang="en-US" sz="1800" dirty="0" err="1">
                <a:solidFill>
                  <a:srgbClr val="160EBE"/>
                </a:solidFill>
              </a:rPr>
              <a:t>Kirpan</a:t>
            </a:r>
            <a:r>
              <a:rPr lang="en-US" sz="1800" dirty="0"/>
              <a:t> (sword)</a:t>
            </a:r>
          </a:p>
          <a:p>
            <a:pPr lvl="1"/>
            <a:r>
              <a:rPr lang="en-US" sz="1800" dirty="0" err="1">
                <a:solidFill>
                  <a:srgbClr val="160EBE"/>
                </a:solidFill>
              </a:rPr>
              <a:t>Kachera</a:t>
            </a:r>
            <a:r>
              <a:rPr lang="en-US" sz="1800" dirty="0"/>
              <a:t> (cotton undergarments)</a:t>
            </a:r>
          </a:p>
          <a:p>
            <a:pPr lvl="1"/>
            <a:r>
              <a:rPr lang="en-US" sz="1800" dirty="0">
                <a:solidFill>
                  <a:srgbClr val="160EBE"/>
                </a:solidFill>
              </a:rPr>
              <a:t>Kara</a:t>
            </a:r>
            <a:r>
              <a:rPr lang="en-US" sz="1800" dirty="0"/>
              <a:t> (steel bracelet)</a:t>
            </a:r>
          </a:p>
          <a:p>
            <a:pPr lvl="1"/>
            <a:r>
              <a:rPr lang="en-US" sz="1800" dirty="0" err="1">
                <a:solidFill>
                  <a:srgbClr val="160EBE"/>
                </a:solidFill>
              </a:rPr>
              <a:t>Kangha</a:t>
            </a:r>
            <a:r>
              <a:rPr lang="en-US" sz="1800" dirty="0"/>
              <a:t> (wooden comb)</a:t>
            </a:r>
          </a:p>
          <a:p>
            <a:pPr lvl="1"/>
            <a:r>
              <a:rPr lang="en-US" sz="1800" dirty="0" err="1">
                <a:solidFill>
                  <a:srgbClr val="160EBE"/>
                </a:solidFill>
              </a:rPr>
              <a:t>Kesh</a:t>
            </a:r>
            <a:r>
              <a:rPr lang="en-US" sz="1800" dirty="0"/>
              <a:t> (both men &amp; women do not cut hair)</a:t>
            </a:r>
          </a:p>
          <a:p>
            <a:r>
              <a:rPr lang="en-US" sz="2200" b="1" dirty="0"/>
              <a:t>Language: </a:t>
            </a:r>
            <a:r>
              <a:rPr lang="en-US" sz="2200" dirty="0"/>
              <a:t>Punjabi, </a:t>
            </a:r>
            <a:r>
              <a:rPr lang="en-US" sz="2200" dirty="0" err="1"/>
              <a:t>Sant</a:t>
            </a:r>
            <a:r>
              <a:rPr lang="en-US" sz="2200" dirty="0"/>
              <a:t> </a:t>
            </a:r>
            <a:r>
              <a:rPr lang="en-US" sz="2200" dirty="0" err="1"/>
              <a:t>Bashi</a:t>
            </a:r>
            <a:r>
              <a:rPr lang="en-US" sz="2200" dirty="0"/>
              <a:t> (combination of Punjab, Hindu &amp; Persian)</a:t>
            </a:r>
          </a:p>
          <a:p>
            <a:r>
              <a:rPr lang="en-US" sz="2200" b="1" dirty="0"/>
              <a:t>Sects: </a:t>
            </a:r>
            <a:r>
              <a:rPr lang="en-US" sz="2200" dirty="0"/>
              <a:t>No clear cut divisions, as it goes against unifying theme in Sikhism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Sacred Text: </a:t>
            </a:r>
            <a:r>
              <a:rPr lang="en-US" sz="2200" dirty="0">
                <a:solidFill>
                  <a:srgbClr val="160EBE"/>
                </a:solidFill>
              </a:rPr>
              <a:t>Guru </a:t>
            </a:r>
            <a:r>
              <a:rPr lang="en-US" sz="2200" dirty="0" err="1">
                <a:solidFill>
                  <a:srgbClr val="160EBE"/>
                </a:solidFill>
              </a:rPr>
              <a:t>Granth</a:t>
            </a:r>
            <a:r>
              <a:rPr lang="en-US" sz="2200" dirty="0">
                <a:solidFill>
                  <a:srgbClr val="160EBE"/>
                </a:solidFill>
              </a:rPr>
              <a:t> Sahib, </a:t>
            </a:r>
            <a:r>
              <a:rPr lang="en-US" sz="2200" dirty="0"/>
              <a:t>collection of hymns describing the qualities of God </a:t>
            </a:r>
            <a:r>
              <a:rPr lang="en-US" sz="2200" b="1" dirty="0">
                <a:solidFill>
                  <a:srgbClr val="0000FF"/>
                </a:solidFill>
              </a:rPr>
              <a:t>(There are 10 Gurus total)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19" b="-25319"/>
          <a:stretch>
            <a:fillRect/>
          </a:stretch>
        </p:blipFill>
        <p:spPr>
          <a:xfrm>
            <a:off x="228600" y="1524000"/>
            <a:ext cx="1891145" cy="2133600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28775"/>
            <a:ext cx="19050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76625"/>
            <a:ext cx="1219200" cy="790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2382" y="43022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52800"/>
            <a:ext cx="1295400" cy="1771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" y="4467831"/>
            <a:ext cx="1743075" cy="2161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51" y="5257800"/>
            <a:ext cx="210064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Monotheism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belief in a </a:t>
            </a:r>
            <a:r>
              <a:rPr lang="en-US" dirty="0" smtClean="0">
                <a:solidFill>
                  <a:srgbClr val="160EBE"/>
                </a:solidFill>
              </a:rPr>
              <a:t>single all-powerful deity, or god-like being</a:t>
            </a:r>
          </a:p>
          <a:p>
            <a:r>
              <a:rPr lang="en-US" dirty="0" smtClean="0">
                <a:solidFill>
                  <a:srgbClr val="160EBE"/>
                </a:solidFill>
              </a:rPr>
              <a:t>Differs from earlier historical beliefs </a:t>
            </a:r>
            <a:r>
              <a:rPr lang="en-US" dirty="0" smtClean="0"/>
              <a:t>that life on Earth was under the guidance of hundreds of different gods who were responsible for different tasks (Polytheism)</a:t>
            </a:r>
          </a:p>
          <a:p>
            <a:r>
              <a:rPr lang="en-US" dirty="0" smtClean="0"/>
              <a:t>Earliest people prayed to spirits of inanimate objects (like trees and rocks) or animals (like birds and wolves) as they were thought to have the power to control their well-being (Animism)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4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7125"/>
            <a:ext cx="7123080" cy="9244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Judaism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5867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Followers: </a:t>
            </a:r>
            <a:r>
              <a:rPr lang="en-US" dirty="0" smtClean="0">
                <a:solidFill>
                  <a:schemeClr val="tx1"/>
                </a:solidFill>
              </a:rPr>
              <a:t>Jew, Jewish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Origin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160EBE"/>
                </a:solidFill>
              </a:rPr>
              <a:t>Abraham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established a covenant with God in exchange for being led to </a:t>
            </a:r>
            <a:r>
              <a:rPr lang="en-US" dirty="0" smtClean="0">
                <a:solidFill>
                  <a:srgbClr val="160EBE"/>
                </a:solidFill>
              </a:rPr>
              <a:t>“The Promised Land” (Israel) </a:t>
            </a:r>
            <a:r>
              <a:rPr lang="en-US" dirty="0" smtClean="0"/>
              <a:t>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160EBE"/>
                </a:solidFill>
              </a:rPr>
              <a:t>2000 BCE</a:t>
            </a:r>
            <a:endParaRPr lang="en-US" b="1" dirty="0" smtClean="0">
              <a:solidFill>
                <a:srgbClr val="160EBE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Deity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160EBE"/>
                </a:solidFill>
              </a:rPr>
              <a:t>God</a:t>
            </a:r>
            <a:r>
              <a:rPr lang="en-US" dirty="0" smtClean="0">
                <a:solidFill>
                  <a:schemeClr val="tx1"/>
                </a:solidFill>
              </a:rPr>
              <a:t>, aka Yahweh, El-</a:t>
            </a:r>
            <a:r>
              <a:rPr lang="en-US" dirty="0" err="1" smtClean="0">
                <a:solidFill>
                  <a:schemeClr val="tx1"/>
                </a:solidFill>
              </a:rPr>
              <a:t>Shaddai</a:t>
            </a:r>
            <a:r>
              <a:rPr lang="en-US" dirty="0" smtClean="0">
                <a:solidFill>
                  <a:schemeClr val="tx1"/>
                </a:solidFill>
              </a:rPr>
              <a:t>, Elohim in Hebrew. </a:t>
            </a:r>
            <a:r>
              <a:rPr lang="en-US" dirty="0" smtClean="0"/>
              <a:t>Judaism is the </a:t>
            </a:r>
            <a:r>
              <a:rPr lang="en-US" dirty="0" smtClean="0">
                <a:solidFill>
                  <a:srgbClr val="160EBE"/>
                </a:solidFill>
              </a:rPr>
              <a:t>world’s oldest monotheistic religion.</a:t>
            </a:r>
            <a:endParaRPr lang="en-US" b="1" dirty="0" smtClean="0">
              <a:solidFill>
                <a:srgbClr val="160EBE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Worship: </a:t>
            </a:r>
            <a:r>
              <a:rPr lang="en-US" i="1" dirty="0" smtClean="0">
                <a:solidFill>
                  <a:schemeClr val="tx1"/>
                </a:solidFill>
              </a:rPr>
              <a:t>Shabbat </a:t>
            </a:r>
            <a:r>
              <a:rPr lang="en-US" dirty="0" smtClean="0">
                <a:solidFill>
                  <a:schemeClr val="tx1"/>
                </a:solidFill>
              </a:rPr>
              <a:t>begins at home on Friday night; </a:t>
            </a:r>
            <a:r>
              <a:rPr lang="en-US" dirty="0" smtClean="0">
                <a:solidFill>
                  <a:srgbClr val="160EBE"/>
                </a:solidFill>
              </a:rPr>
              <a:t>Rabbi leads prayer in Synagogue on Saturday night</a:t>
            </a:r>
          </a:p>
          <a:p>
            <a:r>
              <a:rPr lang="en-US" b="1" dirty="0" smtClean="0"/>
              <a:t>Tenets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“God’s Chosen People”, protect and show loyalty to Jerusalem </a:t>
            </a:r>
          </a:p>
          <a:p>
            <a:pPr lvl="1"/>
            <a:r>
              <a:rPr lang="en-US" dirty="0" smtClean="0">
                <a:solidFill>
                  <a:srgbClr val="160EBE"/>
                </a:solidFill>
              </a:rPr>
              <a:t>No Heaven/Hell, </a:t>
            </a:r>
          </a:p>
          <a:p>
            <a:pPr lvl="1"/>
            <a:r>
              <a:rPr lang="en-US" dirty="0" smtClean="0"/>
              <a:t>Awaiting the Messianic Era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Do not actively convert people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Kosher food products; No Pork or Shellfish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414357" cy="16319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98758"/>
            <a:ext cx="2847975" cy="2368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000"/>
            <a:ext cx="22193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Judaism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1676400"/>
            <a:ext cx="6324600" cy="46785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Rituals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/>
              <a:t>High Holidays (Holiest days of the year)- Yom Kippur, Rosh </a:t>
            </a:r>
            <a:r>
              <a:rPr lang="en-US" dirty="0" err="1" smtClean="0"/>
              <a:t>Hoshannah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Blessings recited before mealtimes (</a:t>
            </a:r>
            <a:r>
              <a:rPr lang="en-US" dirty="0" err="1" smtClean="0">
                <a:solidFill>
                  <a:schemeClr val="tx1"/>
                </a:solidFill>
              </a:rPr>
              <a:t>Berakhot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en-US" dirty="0" smtClean="0"/>
              <a:t>Bar/Bat Mitzvah (“Coming of Age”) at 13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Sects: </a:t>
            </a:r>
            <a:r>
              <a:rPr lang="en-US" dirty="0" smtClean="0">
                <a:solidFill>
                  <a:srgbClr val="160EBE"/>
                </a:solidFill>
              </a:rPr>
              <a:t>Orthodox</a:t>
            </a:r>
            <a:r>
              <a:rPr lang="en-US" dirty="0" smtClean="0">
                <a:solidFill>
                  <a:schemeClr val="tx1"/>
                </a:solidFill>
              </a:rPr>
              <a:t> (STRICT following of Torah &amp; Talmud), </a:t>
            </a:r>
            <a:r>
              <a:rPr lang="en-US" dirty="0" smtClean="0">
                <a:solidFill>
                  <a:srgbClr val="160EBE"/>
                </a:solidFill>
              </a:rPr>
              <a:t>Conservative</a:t>
            </a:r>
            <a:r>
              <a:rPr lang="en-US" dirty="0" smtClean="0">
                <a:solidFill>
                  <a:schemeClr val="tx1"/>
                </a:solidFill>
              </a:rPr>
              <a:t> (traditional interpretations), &amp; </a:t>
            </a:r>
            <a:r>
              <a:rPr lang="en-US" dirty="0" smtClean="0">
                <a:solidFill>
                  <a:srgbClr val="160EBE"/>
                </a:solidFill>
              </a:rPr>
              <a:t>Reform</a:t>
            </a:r>
            <a:r>
              <a:rPr lang="en-US" dirty="0" smtClean="0">
                <a:solidFill>
                  <a:schemeClr val="tx1"/>
                </a:solidFill>
              </a:rPr>
              <a:t> (liberal interpretations)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Sacred Texts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160EBE"/>
                </a:solidFill>
              </a:rPr>
              <a:t>Tanakh</a:t>
            </a:r>
            <a:r>
              <a:rPr lang="en-US" dirty="0" smtClean="0"/>
              <a:t>- divided into Torah (5 Books of Moses), </a:t>
            </a:r>
            <a:r>
              <a:rPr lang="en-US" dirty="0" err="1" smtClean="0">
                <a:solidFill>
                  <a:srgbClr val="160EBE"/>
                </a:solidFill>
              </a:rPr>
              <a:t>Nevi’im</a:t>
            </a:r>
            <a:r>
              <a:rPr lang="en-US" dirty="0" smtClean="0"/>
              <a:t> (Prophets) and </a:t>
            </a:r>
            <a:r>
              <a:rPr lang="en-US" dirty="0" err="1" smtClean="0">
                <a:solidFill>
                  <a:srgbClr val="160EBE"/>
                </a:solidFill>
              </a:rPr>
              <a:t>Ketuvim</a:t>
            </a:r>
            <a:r>
              <a:rPr lang="en-US" dirty="0" smtClean="0"/>
              <a:t> (Writings)</a:t>
            </a:r>
            <a:endParaRPr lang="en-US" b="1" dirty="0"/>
          </a:p>
          <a:p>
            <a:r>
              <a:rPr lang="en-US" b="1" dirty="0">
                <a:solidFill>
                  <a:schemeClr val="tx1"/>
                </a:solidFill>
              </a:rPr>
              <a:t>Language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Hebrew (formal, traditional), Yiddish (slang)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6" y="2667000"/>
            <a:ext cx="2238644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6" y="381000"/>
            <a:ext cx="1828800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800600"/>
            <a:ext cx="2160067" cy="15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Christianity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486400" cy="49833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Followers: </a:t>
            </a:r>
            <a:r>
              <a:rPr lang="en-US" dirty="0" smtClean="0">
                <a:solidFill>
                  <a:schemeClr val="tx1"/>
                </a:solidFill>
              </a:rPr>
              <a:t>Christian or name of each sect (i.e. Catholic, Baptist, Methodist, etc.)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Origins: </a:t>
            </a:r>
            <a:r>
              <a:rPr lang="en-US" dirty="0" smtClean="0"/>
              <a:t>Roman Empire province of Judea (Jerusalem).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Deity: </a:t>
            </a:r>
            <a:r>
              <a:rPr lang="en-US" dirty="0" smtClean="0">
                <a:solidFill>
                  <a:srgbClr val="FF0000"/>
                </a:solidFill>
              </a:rPr>
              <a:t>God </a:t>
            </a:r>
            <a:r>
              <a:rPr lang="en-US" dirty="0" smtClean="0">
                <a:solidFill>
                  <a:schemeClr val="tx1"/>
                </a:solidFill>
              </a:rPr>
              <a:t>of Abraham, aka God the Creator, God of </a:t>
            </a:r>
            <a:r>
              <a:rPr lang="en-US" dirty="0" smtClean="0">
                <a:solidFill>
                  <a:srgbClr val="160EBE"/>
                </a:solidFill>
              </a:rPr>
              <a:t>Holy Trinity (Father, Son, Holy Spirit)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/>
              <a:t>Tenets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/>
              <a:t>Originally a sect of Judaism,</a:t>
            </a:r>
            <a:r>
              <a:rPr lang="en-US" dirty="0" smtClean="0">
                <a:solidFill>
                  <a:srgbClr val="FF0000"/>
                </a:solidFill>
              </a:rPr>
              <a:t> Christianity is the largest monotheistic religion. </a:t>
            </a:r>
          </a:p>
          <a:p>
            <a:pPr lvl="1"/>
            <a:r>
              <a:rPr lang="en-US" dirty="0" smtClean="0">
                <a:solidFill>
                  <a:srgbClr val="160EBE"/>
                </a:solidFill>
              </a:rPr>
              <a:t>Jesus Christ, aka the Messiah, await the 2</a:t>
            </a:r>
            <a:r>
              <a:rPr lang="en-US" baseline="30000" dirty="0" smtClean="0">
                <a:solidFill>
                  <a:srgbClr val="160EBE"/>
                </a:solidFill>
              </a:rPr>
              <a:t>nd</a:t>
            </a:r>
            <a:r>
              <a:rPr lang="en-US" dirty="0" smtClean="0">
                <a:solidFill>
                  <a:srgbClr val="160EBE"/>
                </a:solidFill>
              </a:rPr>
              <a:t> coming.</a:t>
            </a:r>
          </a:p>
          <a:p>
            <a:pPr lvl="1"/>
            <a:r>
              <a:rPr lang="en-US" dirty="0" smtClean="0">
                <a:solidFill>
                  <a:srgbClr val="160EBE"/>
                </a:solidFill>
              </a:rPr>
              <a:t>Heaven/Hell (Purgatory)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5800"/>
            <a:ext cx="171450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2605086"/>
            <a:ext cx="1724025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196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2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Christianity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920085"/>
            <a:ext cx="5638800" cy="443484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Worship: </a:t>
            </a:r>
            <a:r>
              <a:rPr lang="en-US" dirty="0" smtClean="0">
                <a:solidFill>
                  <a:srgbClr val="160EBE"/>
                </a:solidFill>
              </a:rPr>
              <a:t>Minister/Priest </a:t>
            </a:r>
            <a:r>
              <a:rPr lang="en-US" dirty="0" smtClean="0"/>
              <a:t>leads prayers, readings from Scripture, sermon in </a:t>
            </a:r>
            <a:r>
              <a:rPr lang="en-US" dirty="0" smtClean="0">
                <a:solidFill>
                  <a:srgbClr val="160EBE"/>
                </a:solidFill>
              </a:rPr>
              <a:t>church on Sundays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Catholicism, Rosary can be prayed daily.</a:t>
            </a:r>
          </a:p>
          <a:p>
            <a:pPr lvl="1"/>
            <a:r>
              <a:rPr lang="en-US" dirty="0" smtClean="0"/>
              <a:t>In other sects, Bible Study can be conducted at home.</a:t>
            </a:r>
            <a:endParaRPr lang="en-US" dirty="0"/>
          </a:p>
          <a:p>
            <a:r>
              <a:rPr lang="en-US" b="1" dirty="0"/>
              <a:t>Rituals</a:t>
            </a:r>
            <a:r>
              <a:rPr lang="en-US" b="1" dirty="0" smtClean="0"/>
              <a:t>: </a:t>
            </a:r>
            <a:r>
              <a:rPr lang="en-US" dirty="0" smtClean="0">
                <a:solidFill>
                  <a:srgbClr val="160EBE"/>
                </a:solidFill>
              </a:rPr>
              <a:t>Baptism</a:t>
            </a:r>
            <a:r>
              <a:rPr lang="en-US" dirty="0" smtClean="0"/>
              <a:t> welcomes you into Christianity in youth, </a:t>
            </a:r>
            <a:r>
              <a:rPr lang="en-US" dirty="0" smtClean="0">
                <a:solidFill>
                  <a:srgbClr val="160EBE"/>
                </a:solidFill>
              </a:rPr>
              <a:t>Confirmation</a:t>
            </a:r>
            <a:r>
              <a:rPr lang="en-US" dirty="0" smtClean="0"/>
              <a:t> in adulthood. </a:t>
            </a:r>
          </a:p>
          <a:p>
            <a:pPr lvl="1"/>
            <a:r>
              <a:rPr lang="en-US" dirty="0" smtClean="0">
                <a:solidFill>
                  <a:srgbClr val="160EBE"/>
                </a:solidFill>
              </a:rPr>
              <a:t>Communion taken weekly </a:t>
            </a:r>
            <a:r>
              <a:rPr lang="en-US" dirty="0" smtClean="0"/>
              <a:t>(by sect).</a:t>
            </a:r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Sects: </a:t>
            </a:r>
            <a:r>
              <a:rPr lang="en-US" dirty="0" smtClean="0">
                <a:solidFill>
                  <a:srgbClr val="160EBE"/>
                </a:solidFill>
              </a:rPr>
              <a:t>Roman Catholicism, Protestantism, Eastern Orthodoxy</a:t>
            </a:r>
            <a:endParaRPr lang="en-US" b="1" dirty="0" smtClean="0">
              <a:solidFill>
                <a:srgbClr val="160EBE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Sacred Texts: </a:t>
            </a:r>
            <a:r>
              <a:rPr lang="en-US" dirty="0" smtClean="0">
                <a:solidFill>
                  <a:srgbClr val="160EBE"/>
                </a:solidFill>
              </a:rPr>
              <a:t>Holy Bible (New/Old Testament)</a:t>
            </a:r>
            <a:endParaRPr lang="en-US" b="1" dirty="0">
              <a:solidFill>
                <a:srgbClr val="160EBE"/>
              </a:solidFill>
            </a:endParaRPr>
          </a:p>
          <a:p>
            <a:r>
              <a:rPr lang="en-US" b="1" dirty="0"/>
              <a:t>Language</a:t>
            </a:r>
            <a:r>
              <a:rPr lang="en-US" b="1" dirty="0" smtClean="0"/>
              <a:t>: </a:t>
            </a:r>
            <a:r>
              <a:rPr lang="en-US" dirty="0" smtClean="0"/>
              <a:t>No sacred language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200"/>
            <a:ext cx="20193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1600200" cy="2358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05150"/>
            <a:ext cx="15811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9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2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5952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Followers: </a:t>
            </a:r>
            <a:r>
              <a:rPr lang="en-US" dirty="0" smtClean="0">
                <a:solidFill>
                  <a:schemeClr val="tx1"/>
                </a:solidFill>
              </a:rPr>
              <a:t>Muslim, Islamic</a:t>
            </a:r>
          </a:p>
          <a:p>
            <a:r>
              <a:rPr lang="en-US" b="1" dirty="0">
                <a:solidFill>
                  <a:schemeClr val="tx1"/>
                </a:solidFill>
              </a:rPr>
              <a:t>Origins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Saudi Arabia (Arabian Peninsula)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Deity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rgbClr val="160EBE"/>
                </a:solidFill>
              </a:rPr>
              <a:t> </a:t>
            </a:r>
            <a:r>
              <a:rPr lang="en-US" dirty="0" smtClean="0">
                <a:solidFill>
                  <a:srgbClr val="160EBE"/>
                </a:solidFill>
              </a:rPr>
              <a:t>Allah </a:t>
            </a:r>
            <a:r>
              <a:rPr lang="en-US" dirty="0" smtClean="0">
                <a:solidFill>
                  <a:schemeClr val="tx1"/>
                </a:solidFill>
              </a:rPr>
              <a:t>(same God of Abraham, the Creator, the Father, etc.)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Tenets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/>
              <a:t>Shares many of the same prophets as Judaism &amp; Christianity, but </a:t>
            </a:r>
            <a:r>
              <a:rPr lang="en-US" dirty="0" smtClean="0">
                <a:solidFill>
                  <a:srgbClr val="160EBE"/>
                </a:solidFill>
              </a:rPr>
              <a:t>Mohammed is considered the TRUE prophet</a:t>
            </a:r>
            <a:r>
              <a:rPr lang="en-US" dirty="0" smtClean="0"/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160EBE"/>
                </a:solidFill>
              </a:rPr>
              <a:t>Prayers must be recited towards Mecca, the holy city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5 Pillars of Faith: </a:t>
            </a:r>
            <a:r>
              <a:rPr lang="en-US" b="1" dirty="0" smtClean="0">
                <a:solidFill>
                  <a:srgbClr val="160EBE"/>
                </a:solidFill>
              </a:rPr>
              <a:t>the standards that all Muslims are expected to observe &amp; complete</a:t>
            </a:r>
          </a:p>
          <a:p>
            <a:pPr lvl="2"/>
            <a:r>
              <a:rPr lang="en-US" dirty="0" smtClean="0"/>
              <a:t>Only one God, Mohammed is his messenger</a:t>
            </a:r>
          </a:p>
          <a:p>
            <a:pPr lvl="2"/>
            <a:r>
              <a:rPr lang="en-US" dirty="0" smtClean="0"/>
              <a:t>Pray 5x daily</a:t>
            </a:r>
          </a:p>
          <a:p>
            <a:pPr lvl="2"/>
            <a:r>
              <a:rPr lang="en-US" dirty="0" smtClean="0"/>
              <a:t>Fast during Ramadan</a:t>
            </a:r>
          </a:p>
          <a:p>
            <a:pPr lvl="2"/>
            <a:r>
              <a:rPr lang="en-US" dirty="0" smtClean="0"/>
              <a:t>Charitable contributions</a:t>
            </a:r>
          </a:p>
          <a:p>
            <a:pPr lvl="2"/>
            <a:r>
              <a:rPr lang="en-US" dirty="0" smtClean="0"/>
              <a:t>Hajj: Make pilgrimage to Mecca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31684"/>
            <a:ext cx="2286000" cy="15924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38200"/>
            <a:ext cx="27813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55" y="4572000"/>
            <a:ext cx="3444028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514600" cy="17811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295400"/>
            <a:ext cx="4876800" cy="505952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Worship</a:t>
            </a:r>
            <a:r>
              <a:rPr lang="en-US" b="1" dirty="0" smtClean="0"/>
              <a:t>:</a:t>
            </a:r>
            <a:r>
              <a:rPr lang="en-US" dirty="0" smtClean="0"/>
              <a:t> Prayers, readings, &amp; sermon are led by Imam on Fridays in a mosque</a:t>
            </a:r>
            <a:endParaRPr lang="en-US" b="1" dirty="0"/>
          </a:p>
          <a:p>
            <a:r>
              <a:rPr lang="en-US" b="1" dirty="0" smtClean="0"/>
              <a:t>Rituals: </a:t>
            </a:r>
            <a:r>
              <a:rPr lang="en-US" dirty="0" smtClean="0"/>
              <a:t>All followers must wear modest clothing (women wear more based on group),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enders are separated</a:t>
            </a:r>
          </a:p>
          <a:p>
            <a:pPr lvl="1"/>
            <a:r>
              <a:rPr lang="en-US" dirty="0" smtClean="0"/>
              <a:t>No pork or alcohol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Sects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160EBE"/>
                </a:solidFill>
              </a:rPr>
              <a:t>Disagree over Muhammad’s heir/ leadership of Islam nation</a:t>
            </a:r>
          </a:p>
          <a:p>
            <a:pPr lvl="1"/>
            <a:r>
              <a:rPr lang="en-US" dirty="0" smtClean="0">
                <a:solidFill>
                  <a:srgbClr val="160EBE"/>
                </a:solidFill>
              </a:rPr>
              <a:t>Sunni</a:t>
            </a:r>
          </a:p>
          <a:p>
            <a:pPr lvl="1"/>
            <a:r>
              <a:rPr lang="en-US" dirty="0" smtClean="0">
                <a:solidFill>
                  <a:srgbClr val="160EBE"/>
                </a:solidFill>
              </a:rPr>
              <a:t>Shi’a (Shi’ite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Sacred Texts</a:t>
            </a:r>
            <a:r>
              <a:rPr lang="en-US" b="1" dirty="0" smtClean="0"/>
              <a:t>: </a:t>
            </a:r>
            <a:r>
              <a:rPr lang="en-US" dirty="0" err="1" smtClean="0">
                <a:solidFill>
                  <a:srgbClr val="160EBE"/>
                </a:solidFill>
              </a:rPr>
              <a:t>Qu’ran</a:t>
            </a:r>
            <a:endParaRPr lang="en-US" b="1" dirty="0">
              <a:solidFill>
                <a:srgbClr val="160EBE"/>
              </a:solidFill>
            </a:endParaRPr>
          </a:p>
          <a:p>
            <a:r>
              <a:rPr lang="en-US" b="1" dirty="0"/>
              <a:t>Language</a:t>
            </a:r>
            <a:r>
              <a:rPr lang="en-US" b="1" dirty="0" smtClean="0"/>
              <a:t>: </a:t>
            </a:r>
            <a:r>
              <a:rPr lang="en-US" dirty="0" smtClean="0"/>
              <a:t>Arabic </a:t>
            </a:r>
          </a:p>
          <a:p>
            <a:pPr lvl="1"/>
            <a:r>
              <a:rPr lang="en-US" dirty="0" smtClean="0"/>
              <a:t>Only language </a:t>
            </a:r>
            <a:r>
              <a:rPr lang="en-US" dirty="0" err="1" smtClean="0"/>
              <a:t>Qu’ran</a:t>
            </a:r>
            <a:r>
              <a:rPr lang="en-US" dirty="0" smtClean="0"/>
              <a:t> can be in</a:t>
            </a:r>
          </a:p>
          <a:p>
            <a:pPr lvl="1"/>
            <a:r>
              <a:rPr lang="en-US" dirty="0" smtClean="0"/>
              <a:t>Translations not allowed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724400"/>
            <a:ext cx="1209675" cy="1918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05087"/>
            <a:ext cx="24384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2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661416"/>
            <a:ext cx="7290054" cy="10149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Sikhism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181856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Followers: </a:t>
            </a:r>
            <a:r>
              <a:rPr lang="en-US" dirty="0" smtClean="0"/>
              <a:t>Sikh (seek)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Origin: </a:t>
            </a:r>
            <a:r>
              <a:rPr lang="en-US" dirty="0" smtClean="0"/>
              <a:t>Founded in the Punjab </a:t>
            </a:r>
            <a:r>
              <a:rPr lang="en-US" dirty="0"/>
              <a:t>region of </a:t>
            </a:r>
            <a:r>
              <a:rPr lang="en-US" dirty="0">
                <a:solidFill>
                  <a:srgbClr val="0000FF"/>
                </a:solidFill>
              </a:rPr>
              <a:t>Pakistan and India</a:t>
            </a:r>
            <a:r>
              <a:rPr lang="en-US" dirty="0"/>
              <a:t> by </a:t>
            </a:r>
            <a:r>
              <a:rPr lang="en-US" dirty="0">
                <a:solidFill>
                  <a:srgbClr val="160EBE"/>
                </a:solidFill>
              </a:rPr>
              <a:t>Guru Nanak</a:t>
            </a:r>
          </a:p>
          <a:p>
            <a:r>
              <a:rPr lang="en-US" b="1" dirty="0">
                <a:solidFill>
                  <a:srgbClr val="FF0000"/>
                </a:solidFill>
              </a:rPr>
              <a:t>Deity: </a:t>
            </a:r>
            <a:r>
              <a:rPr lang="en-US" dirty="0" err="1">
                <a:solidFill>
                  <a:srgbClr val="0000FF"/>
                </a:solidFill>
              </a:rPr>
              <a:t>Waheguru</a:t>
            </a:r>
            <a:r>
              <a:rPr lang="en-US" dirty="0">
                <a:solidFill>
                  <a:srgbClr val="0000FF"/>
                </a:solidFill>
              </a:rPr>
              <a:t>, one Supreme Being</a:t>
            </a:r>
          </a:p>
          <a:p>
            <a:r>
              <a:rPr lang="en-US" b="1" dirty="0"/>
              <a:t>Worship: </a:t>
            </a:r>
            <a:r>
              <a:rPr lang="en-US" dirty="0" err="1"/>
              <a:t>Gurdwara</a:t>
            </a:r>
            <a:r>
              <a:rPr lang="en-US" dirty="0"/>
              <a:t>, house of worship where one should meditate</a:t>
            </a: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Beliefs: </a:t>
            </a:r>
            <a:r>
              <a:rPr lang="en-US" dirty="0">
                <a:solidFill>
                  <a:srgbClr val="0000FF"/>
                </a:solidFill>
              </a:rPr>
              <a:t>Teachings emphasize principle of equality</a:t>
            </a:r>
            <a:r>
              <a:rPr lang="en-US" dirty="0"/>
              <a:t> of all humans </a:t>
            </a:r>
            <a:r>
              <a:rPr lang="en-US" dirty="0" smtClean="0"/>
              <a:t>regardless </a:t>
            </a:r>
            <a:r>
              <a:rPr lang="en-US" dirty="0"/>
              <a:t>of race, gender, or caste.</a:t>
            </a:r>
          </a:p>
          <a:p>
            <a:pPr lvl="1"/>
            <a:r>
              <a:rPr lang="en-US" sz="1800" dirty="0"/>
              <a:t>Three Pillars-Meditation, Earn Honest Living, Community</a:t>
            </a:r>
          </a:p>
          <a:p>
            <a:pPr lvl="1"/>
            <a:r>
              <a:rPr lang="en-US" sz="1800" dirty="0"/>
              <a:t>Five Thieves- Lust, Anger, Greed, Material Attachment, Pride</a:t>
            </a:r>
          </a:p>
          <a:p>
            <a:pPr lvl="1"/>
            <a:r>
              <a:rPr lang="en-US" sz="1800" dirty="0"/>
              <a:t>Five Virtues- Truth, Contentment, Compassion, Humility, Love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56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8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3113</TotalTime>
  <Words>789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Flow</vt:lpstr>
      <vt:lpstr>Introduction to Religions</vt:lpstr>
      <vt:lpstr>Monotheism</vt:lpstr>
      <vt:lpstr>Judaism</vt:lpstr>
      <vt:lpstr>Judaism</vt:lpstr>
      <vt:lpstr>Christianity</vt:lpstr>
      <vt:lpstr>Christianity</vt:lpstr>
      <vt:lpstr>Islam</vt:lpstr>
      <vt:lpstr>Islam</vt:lpstr>
      <vt:lpstr>Sikhism</vt:lpstr>
      <vt:lpstr>Sikhism</vt:lpstr>
    </vt:vector>
  </TitlesOfParts>
  <Company>Harlingen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Religions &amp; Culture</dc:title>
  <dc:creator>Ana Armendariz</dc:creator>
  <cp:lastModifiedBy>Aguilar, Ana</cp:lastModifiedBy>
  <cp:revision>73</cp:revision>
  <cp:lastPrinted>2017-09-05T14:12:43Z</cp:lastPrinted>
  <dcterms:created xsi:type="dcterms:W3CDTF">2014-02-04T01:09:39Z</dcterms:created>
  <dcterms:modified xsi:type="dcterms:W3CDTF">2019-11-04T14:23:30Z</dcterms:modified>
</cp:coreProperties>
</file>