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4" r:id="rId5"/>
    <p:sldId id="265" r:id="rId6"/>
    <p:sldId id="268" r:id="rId7"/>
    <p:sldId id="259" r:id="rId8"/>
    <p:sldId id="271" r:id="rId9"/>
    <p:sldId id="273" r:id="rId10"/>
    <p:sldId id="275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1B41EF7-1438-49CC-8878-1770C63F2E29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9FF-9E6E-4B98-851C-6EE0129E0E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928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1EF7-1438-49CC-8878-1770C63F2E29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9FF-9E6E-4B98-851C-6EE0129E0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5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1EF7-1438-49CC-8878-1770C63F2E29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9FF-9E6E-4B98-851C-6EE0129E0EC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86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1EF7-1438-49CC-8878-1770C63F2E29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9FF-9E6E-4B98-851C-6EE0129E0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14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1EF7-1438-49CC-8878-1770C63F2E29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9FF-9E6E-4B98-851C-6EE0129E0E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28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1EF7-1438-49CC-8878-1770C63F2E29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9FF-9E6E-4B98-851C-6EE0129E0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620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1EF7-1438-49CC-8878-1770C63F2E29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9FF-9E6E-4B98-851C-6EE0129E0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15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1EF7-1438-49CC-8878-1770C63F2E29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9FF-9E6E-4B98-851C-6EE0129E0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1EF7-1438-49CC-8878-1770C63F2E29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9FF-9E6E-4B98-851C-6EE0129E0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63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1EF7-1438-49CC-8878-1770C63F2E29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9FF-9E6E-4B98-851C-6EE0129E0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1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1EF7-1438-49CC-8878-1770C63F2E29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9FF-9E6E-4B98-851C-6EE0129E0EC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503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1B41EF7-1438-49CC-8878-1770C63F2E29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CC459FF-9E6E-4B98-851C-6EE0129E0EC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36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Natural disasters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&amp; Other Things You Need to Take Notes On</a:t>
            </a:r>
            <a:endParaRPr lang="en-US" dirty="0"/>
          </a:p>
        </p:txBody>
      </p:sp>
      <p:pic>
        <p:nvPicPr>
          <p:cNvPr id="3" name="Picture 2" descr="volcan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33400"/>
            <a:ext cx="3289300" cy="2463800"/>
          </a:xfrm>
          <a:prstGeom prst="rect">
            <a:avLst/>
          </a:prstGeom>
        </p:spPr>
      </p:pic>
      <p:pic>
        <p:nvPicPr>
          <p:cNvPr id="4" name="Picture 3" descr="hurrican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28600"/>
            <a:ext cx="4038600" cy="200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Floods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floo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44857"/>
            <a:ext cx="3428999" cy="405881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Rising water levels that overflow their usual boundaries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Low-lying areas near large bodies of water are at risk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Caused by an increase of water in an area, </a:t>
            </a:r>
            <a:r>
              <a:rPr lang="en-US" dirty="0" smtClean="0">
                <a:solidFill>
                  <a:srgbClr val="0000FF"/>
                </a:solidFill>
              </a:rPr>
              <a:t>usually because of heavy rains or melting snow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Landslides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0" y="1447800"/>
            <a:ext cx="5257800" cy="4861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Landslides- rocks or other </a:t>
            </a:r>
            <a:r>
              <a:rPr lang="en-US" sz="2400" dirty="0" smtClean="0">
                <a:solidFill>
                  <a:srgbClr val="0000FF"/>
                </a:solidFill>
              </a:rPr>
              <a:t>debris, like mud, fall down a steep slope</a:t>
            </a:r>
            <a:r>
              <a:rPr lang="en-US" sz="2400" dirty="0" smtClean="0"/>
              <a:t>; this is a common occurrence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Most Common Reasons: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dirty="0" smtClean="0"/>
              <a:t>Erosion- rivers</a:t>
            </a:r>
            <a:r>
              <a:rPr lang="en-US" sz="1800" dirty="0"/>
              <a:t>, glaciers, or ocean waves create </a:t>
            </a:r>
            <a:r>
              <a:rPr lang="en-US" sz="1800" dirty="0" smtClean="0"/>
              <a:t>steepened slopes that tend to fall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dirty="0" smtClean="0"/>
              <a:t>Earthquakes- </a:t>
            </a:r>
            <a:r>
              <a:rPr lang="en-US" sz="1800" dirty="0"/>
              <a:t>create stresses that make weak slopes </a:t>
            </a:r>
            <a:r>
              <a:rPr lang="en-US" sz="1800" dirty="0" smtClean="0"/>
              <a:t>fall; magnitudes </a:t>
            </a:r>
            <a:r>
              <a:rPr lang="en-US" sz="1800" dirty="0"/>
              <a:t>4.0 and greater have been known to trigger </a:t>
            </a:r>
            <a:r>
              <a:rPr lang="en-US" sz="1800" dirty="0" smtClean="0"/>
              <a:t>landslide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dirty="0" smtClean="0"/>
              <a:t>Volcanic Eruptions- </a:t>
            </a:r>
            <a:r>
              <a:rPr lang="en-US" sz="1800" dirty="0"/>
              <a:t>produce loose ash deposits, heavy rain, and debris flows</a:t>
            </a:r>
            <a:endParaRPr lang="en-US" sz="18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rgbClr val="0000FF"/>
                </a:solidFill>
              </a:rPr>
              <a:t>Floods after a Drought- ground can’t absorb the water fast enough; </a:t>
            </a:r>
            <a:r>
              <a:rPr lang="en-US" sz="1800" dirty="0">
                <a:solidFill>
                  <a:srgbClr val="0000FF"/>
                </a:solidFill>
              </a:rPr>
              <a:t>resulting </a:t>
            </a:r>
            <a:r>
              <a:rPr lang="en-US" sz="1800" dirty="0" smtClean="0">
                <a:solidFill>
                  <a:srgbClr val="0000FF"/>
                </a:solidFill>
              </a:rPr>
              <a:t>flow </a:t>
            </a:r>
            <a:r>
              <a:rPr lang="en-US" sz="1800" dirty="0">
                <a:solidFill>
                  <a:srgbClr val="0000FF"/>
                </a:solidFill>
              </a:rPr>
              <a:t>of rock and mud may pick up trees, houses, and </a:t>
            </a:r>
            <a:r>
              <a:rPr lang="en-US" sz="1800" dirty="0" smtClean="0">
                <a:solidFill>
                  <a:srgbClr val="0000FF"/>
                </a:solidFill>
              </a:rPr>
              <a:t>cars.</a:t>
            </a:r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84832"/>
            <a:ext cx="2647950" cy="173355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114" y="4267200"/>
            <a:ext cx="2657475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71509"/>
            <a:ext cx="7613904" cy="173736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Natural Disasters &amp; Other Extreme Weather Conditions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Content Placeholder 6" descr="Hurricane Katrina Satellite Pho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63369" y="2057400"/>
            <a:ext cx="3210542" cy="327659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1905000"/>
            <a:ext cx="4876800" cy="4648199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rgbClr val="FF0000"/>
                </a:solidFill>
              </a:rPr>
              <a:t>Natural Disasters </a:t>
            </a:r>
            <a:r>
              <a:rPr lang="en-US" sz="1600" dirty="0" smtClean="0"/>
              <a:t>are not typical conditions that people can usually expect.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 smtClean="0"/>
              <a:t>Although infrequent</a:t>
            </a:r>
            <a:r>
              <a:rPr lang="en-US" sz="1600" dirty="0" smtClean="0">
                <a:solidFill>
                  <a:srgbClr val="0000FF"/>
                </a:solidFill>
              </a:rPr>
              <a:t>, they are events that can kill thousands of people and destroy buildings, bridges, and roads.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 smtClean="0"/>
              <a:t>Some examples of </a:t>
            </a:r>
            <a:r>
              <a:rPr lang="en-US" sz="1600" dirty="0" smtClean="0">
                <a:solidFill>
                  <a:srgbClr val="FF0000"/>
                </a:solidFill>
              </a:rPr>
              <a:t>Natural Disasters and other Extreme Weather </a:t>
            </a:r>
            <a:r>
              <a:rPr lang="en-US" sz="1600" dirty="0" smtClean="0"/>
              <a:t>conditions include, but are not limited to: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rgbClr val="0000FF"/>
                </a:solidFill>
              </a:rPr>
              <a:t>Tornadoes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rgbClr val="0000FF"/>
                </a:solidFill>
              </a:rPr>
              <a:t>Hurricanes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rgbClr val="0000FF"/>
                </a:solidFill>
              </a:rPr>
              <a:t>Wildfires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rgbClr val="0000FF"/>
                </a:solidFill>
              </a:rPr>
              <a:t>Earthquakes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rgbClr val="0000FF"/>
                </a:solidFill>
              </a:rPr>
              <a:t>Tsunamis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rgbClr val="0000FF"/>
                </a:solidFill>
              </a:rPr>
              <a:t>Volcanic Eruptions</a:t>
            </a:r>
          </a:p>
          <a:p>
            <a:pPr>
              <a:buFontTx/>
              <a:buChar char="-"/>
            </a:pPr>
            <a:endParaRPr lang="en-US" sz="1600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 of fire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5410200" cy="4572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800" dirty="0" smtClean="0"/>
              <a:t>Volcanoes, Earthquakes, and Tsunamis are often caused by tectonic plate movement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smtClean="0"/>
              <a:t>Where </a:t>
            </a:r>
            <a:r>
              <a:rPr lang="en-US" sz="1800" dirty="0" smtClean="0">
                <a:solidFill>
                  <a:srgbClr val="FF0000"/>
                </a:solidFill>
              </a:rPr>
              <a:t>tectonic plates diverge</a:t>
            </a:r>
            <a:r>
              <a:rPr lang="en-US" sz="1800" dirty="0" smtClean="0"/>
              <a:t>, pressure in the mantle is reduced.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Some of the plate may sink or melt into the mantle, </a:t>
            </a:r>
            <a:r>
              <a:rPr lang="en-US" dirty="0" smtClean="0">
                <a:solidFill>
                  <a:srgbClr val="0000FF"/>
                </a:solidFill>
              </a:rPr>
              <a:t>causing a weakness in the Earth’s crust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Pockets of molten rock form beneath the surface. Magma breaks through, resulting in an eruption of gas, magma, and ashes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Once the magma reaches the surface, it becomes lava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pPr marL="91440" lvl="2" indent="-9144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sz="1800" dirty="0"/>
              <a:t>The </a:t>
            </a:r>
            <a:r>
              <a:rPr lang="en-US" sz="1800" dirty="0">
                <a:solidFill>
                  <a:srgbClr val="FF0000"/>
                </a:solidFill>
              </a:rPr>
              <a:t>location of earthquakes and volcanoes </a:t>
            </a:r>
            <a:r>
              <a:rPr lang="en-US" sz="1800" dirty="0"/>
              <a:t>are almost </a:t>
            </a:r>
            <a:r>
              <a:rPr lang="en-US" sz="1800" dirty="0">
                <a:solidFill>
                  <a:srgbClr val="0000FF"/>
                </a:solidFill>
              </a:rPr>
              <a:t>identical with plate boundaries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smtClean="0"/>
              <a:t>“</a:t>
            </a:r>
            <a:r>
              <a:rPr lang="en-US" sz="1800" dirty="0">
                <a:solidFill>
                  <a:srgbClr val="FF0000"/>
                </a:solidFill>
              </a:rPr>
              <a:t>Ring Of Fire</a:t>
            </a:r>
            <a:r>
              <a:rPr lang="en-US" sz="1800" dirty="0"/>
              <a:t>”-</a:t>
            </a:r>
            <a:r>
              <a:rPr lang="en-US" sz="1800" dirty="0">
                <a:solidFill>
                  <a:srgbClr val="0000FF"/>
                </a:solidFill>
              </a:rPr>
              <a:t>area around the Pacific tectonic plate where volcanic eruptions and earthquakes are most likely to occur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1800" dirty="0" smtClean="0"/>
          </a:p>
        </p:txBody>
      </p:sp>
      <p:pic>
        <p:nvPicPr>
          <p:cNvPr id="9" name="Content Placeholder 8" descr="features of volcano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248400" y="228600"/>
            <a:ext cx="2590799" cy="2948151"/>
          </a:xfrm>
        </p:spPr>
      </p:pic>
      <p:pic>
        <p:nvPicPr>
          <p:cNvPr id="5" name="Content Placeholder 6" descr="ring of fi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9065" y="3461238"/>
            <a:ext cx="2590800" cy="2939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Island Arc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646" y="2084832"/>
            <a:ext cx="4965954" cy="42245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AKA Archipelago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Many mountains and islands have been formed through volcanic eruptions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Hot Spot</a:t>
            </a:r>
            <a:r>
              <a:rPr lang="en-US" dirty="0" smtClean="0"/>
              <a:t>”- </a:t>
            </a:r>
            <a:r>
              <a:rPr lang="en-US" dirty="0" smtClean="0">
                <a:solidFill>
                  <a:srgbClr val="0000FF"/>
                </a:solidFill>
              </a:rPr>
              <a:t>columns of magma rises towards Earth’s surface</a:t>
            </a:r>
            <a:r>
              <a:rPr lang="en-US" dirty="0" smtClean="0"/>
              <a:t>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If located near springs of underground water, steam pressure from the hot spot forces the water upward, producing a geyser.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Molten rock flows out a crack in Earth’s surface</a:t>
            </a:r>
            <a:r>
              <a:rPr lang="en-US" dirty="0" smtClean="0"/>
              <a:t> as tectonic plate floats over hot spot.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The Hawaiian Islands are currently located over a hot spot; therefore, it’s volcanoes are active and frequently erupt.</a:t>
            </a:r>
            <a:endParaRPr lang="en-US" dirty="0"/>
          </a:p>
        </p:txBody>
      </p:sp>
      <p:pic>
        <p:nvPicPr>
          <p:cNvPr id="5" name="Content Placeholder 4" descr="island arc formatio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62600" y="2059811"/>
            <a:ext cx="3238500" cy="3429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09118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Earthquakes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33016"/>
            <a:ext cx="5867400" cy="45201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Plate movements cause breaks in Earth’s crust, known as </a:t>
            </a:r>
            <a:r>
              <a:rPr lang="en-US" dirty="0" smtClean="0">
                <a:solidFill>
                  <a:srgbClr val="FF0000"/>
                </a:solidFill>
              </a:rPr>
              <a:t>faults</a:t>
            </a:r>
            <a:r>
              <a:rPr lang="en-US" dirty="0" smtClean="0"/>
              <a:t>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Sudden movements puts stress on the faults, causing vibrations</a:t>
            </a:r>
            <a:r>
              <a:rPr lang="en-US" dirty="0" smtClean="0"/>
              <a:t> known as earthquakes.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magnitude of earthquakes and tsunamis are measured by the </a:t>
            </a:r>
            <a:r>
              <a:rPr lang="en-US" dirty="0" smtClean="0">
                <a:solidFill>
                  <a:srgbClr val="FF0000"/>
                </a:solidFill>
              </a:rPr>
              <a:t>Richter Scale.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The Richter Scale </a:t>
            </a:r>
            <a:r>
              <a:rPr lang="en-US" dirty="0" smtClean="0">
                <a:solidFill>
                  <a:srgbClr val="0000FF"/>
                </a:solidFill>
              </a:rPr>
              <a:t>measures the force of the quake from -1 through 9.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San Andreas Fault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Lies </a:t>
            </a:r>
            <a:r>
              <a:rPr lang="en-US" dirty="0"/>
              <a:t>on the boundary of the North American plate and the Pacific Plate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Over 750 miles long, the San Andreas Fault </a:t>
            </a:r>
            <a:r>
              <a:rPr lang="en-US" dirty="0">
                <a:solidFill>
                  <a:srgbClr val="0000FF"/>
                </a:solidFill>
              </a:rPr>
              <a:t>cuts through most of California, plaguing the area with frequent earthquakes</a:t>
            </a:r>
          </a:p>
          <a:p>
            <a:endParaRPr lang="en-US" dirty="0"/>
          </a:p>
        </p:txBody>
      </p:sp>
      <p:pic>
        <p:nvPicPr>
          <p:cNvPr id="5" name="Content Placeholder 4" descr="richter scal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324600" y="228600"/>
            <a:ext cx="2396738" cy="2667000"/>
          </a:xfrm>
        </p:spPr>
      </p:pic>
      <p:pic>
        <p:nvPicPr>
          <p:cNvPr id="6" name="Picture 5" descr="san andreas physical ma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17342" y="3048000"/>
            <a:ext cx="2381250" cy="1927023"/>
          </a:xfrm>
          <a:prstGeom prst="rect">
            <a:avLst/>
          </a:prstGeom>
        </p:spPr>
      </p:pic>
      <p:pic>
        <p:nvPicPr>
          <p:cNvPr id="7" name="Content Placeholder 4" descr="san andreas fault li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60192" y="5127423"/>
            <a:ext cx="2438400" cy="15498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24358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Tsunamis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56816"/>
            <a:ext cx="5410200" cy="43525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Huge ocean or sea wave, caused by an underwater disturbance </a:t>
            </a:r>
            <a:r>
              <a:rPr lang="en-US" dirty="0" smtClean="0"/>
              <a:t>like earthquakes, volcanic eruptions, or mudslides.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Coastal areas are especially at risk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Common warning sign is water tide recession (or pulling away from) shoreline. Unfortunately, does not give people much time to prepare.</a:t>
            </a:r>
            <a:r>
              <a:rPr lang="en-US" dirty="0">
                <a:solidFill>
                  <a:srgbClr val="0000FF"/>
                </a:solidFill>
              </a:rPr>
              <a:t> 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Indonesian </a:t>
            </a:r>
            <a:r>
              <a:rPr lang="en-US" dirty="0">
                <a:solidFill>
                  <a:srgbClr val="0000FF"/>
                </a:solidFill>
              </a:rPr>
              <a:t>Tsunami of 2004:</a:t>
            </a:r>
            <a:r>
              <a:rPr lang="en-US" dirty="0"/>
              <a:t> waves as high as 100 feet struck Thai and Indonesian coastal communities, killing over 200,000 people.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5" name="Content Placeholder 4" descr="japan tsunami 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62600" y="2895600"/>
            <a:ext cx="3276600" cy="3632199"/>
          </a:xfrm>
        </p:spPr>
      </p:pic>
      <p:pic>
        <p:nvPicPr>
          <p:cNvPr id="6" name="Picture 5" descr="japan tsunam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228600"/>
            <a:ext cx="2638425" cy="21427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014984"/>
          </a:xfrm>
        </p:spPr>
        <p:txBody>
          <a:bodyPr/>
          <a:lstStyle/>
          <a:p>
            <a:r>
              <a:rPr lang="en-US" dirty="0" smtClean="0"/>
              <a:t>Hurricanes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56816"/>
            <a:ext cx="5334000" cy="45963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Hurricanes</a:t>
            </a:r>
            <a:r>
              <a:rPr lang="en-US" dirty="0" smtClean="0"/>
              <a:t> occur in late summer and early fall, when ocean water is very warm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Warm ocean </a:t>
            </a:r>
            <a:r>
              <a:rPr lang="en-US" dirty="0" smtClean="0">
                <a:solidFill>
                  <a:srgbClr val="0000FF"/>
                </a:solidFill>
              </a:rPr>
              <a:t>water evaporates so quickly that it creates an area of low pressure</a:t>
            </a:r>
            <a:r>
              <a:rPr lang="en-US" dirty="0" smtClean="0"/>
              <a:t>, forming an air column that begins to spin at high speeds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The hot air rises until it cools and condenses</a:t>
            </a:r>
            <a:r>
              <a:rPr lang="en-US" dirty="0" smtClean="0"/>
              <a:t>, spinning into a circular storm with a </a:t>
            </a:r>
            <a:r>
              <a:rPr lang="en-US" dirty="0" smtClean="0">
                <a:solidFill>
                  <a:srgbClr val="0000FF"/>
                </a:solidFill>
              </a:rPr>
              <a:t>calm eye center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The longer a hurricane stays over warm water, the stronger it becomes…and the more destruction it will cause.</a:t>
            </a:r>
            <a:r>
              <a:rPr lang="en-US" dirty="0">
                <a:solidFill>
                  <a:srgbClr val="0000FF"/>
                </a:solidFill>
              </a:rPr>
              <a:t> 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All </a:t>
            </a:r>
            <a:r>
              <a:rPr lang="en-US" dirty="0"/>
              <a:t>Hurricanes begin as Tropical Storms, but are classified as hurricanes once </a:t>
            </a:r>
            <a:r>
              <a:rPr lang="en-US" dirty="0">
                <a:solidFill>
                  <a:srgbClr val="0000FF"/>
                </a:solidFill>
              </a:rPr>
              <a:t>winds reach speeds of 74 mph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Hurricanes in the </a:t>
            </a:r>
            <a:r>
              <a:rPr lang="en-US" dirty="0" smtClean="0">
                <a:solidFill>
                  <a:srgbClr val="0000FF"/>
                </a:solidFill>
              </a:rPr>
              <a:t>West Pacific or Indian Oceans are called typhoons.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 smtClean="0"/>
          </a:p>
        </p:txBody>
      </p:sp>
      <p:pic>
        <p:nvPicPr>
          <p:cNvPr id="6" name="Content Placeholder 6" descr="HurricaneCh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228600"/>
            <a:ext cx="3206496" cy="3266996"/>
          </a:xfrm>
          <a:prstGeom prst="rect">
            <a:avLst/>
          </a:prstGeom>
        </p:spPr>
      </p:pic>
      <p:pic>
        <p:nvPicPr>
          <p:cNvPr id="7" name="Picture 6" descr="Galveston 1900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96264" y="397058"/>
            <a:ext cx="1233718" cy="1465040"/>
          </a:xfrm>
          <a:prstGeom prst="rect">
            <a:avLst/>
          </a:prstGeom>
        </p:spPr>
      </p:pic>
      <p:pic>
        <p:nvPicPr>
          <p:cNvPr id="8" name="Content Placeholder 4" descr="hurricane katrina dama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7573" y="3811132"/>
            <a:ext cx="3028950" cy="23632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Tornadoes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tornado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981200"/>
            <a:ext cx="3429000" cy="4191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1600200"/>
            <a:ext cx="4347210" cy="4709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 tornado is a </a:t>
            </a:r>
            <a:r>
              <a:rPr lang="en-US" dirty="0" smtClean="0">
                <a:solidFill>
                  <a:srgbClr val="0000FF"/>
                </a:solidFill>
              </a:rPr>
              <a:t>windstorm that occurs over land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Caused by the </a:t>
            </a:r>
            <a:r>
              <a:rPr lang="en-US" dirty="0" smtClean="0">
                <a:solidFill>
                  <a:srgbClr val="0000FF"/>
                </a:solidFill>
              </a:rPr>
              <a:t>collision of a warm air mass with a cool air mass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Funnel-shaped cloud that moves erratically across the ground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/>
              <a:t> causing widespread destruction in a very short amount of time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990" y="4270896"/>
            <a:ext cx="3566160" cy="2358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Blizzards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86000"/>
            <a:ext cx="4105656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Winter storm with </a:t>
            </a:r>
            <a:r>
              <a:rPr lang="en-US" dirty="0" smtClean="0">
                <a:solidFill>
                  <a:srgbClr val="0000FF"/>
                </a:solidFill>
              </a:rPr>
              <a:t>high winds and drifting or falling snow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Caused by the collision of high pressure systems (bringing snow) and low pressure systems (bringing wind)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There is usually a fair amount of warning , so people have adequate time to prepare shelter and protect their water pipes from freezing</a:t>
            </a:r>
            <a:endParaRPr lang="en-US" dirty="0"/>
          </a:p>
        </p:txBody>
      </p:sp>
      <p:pic>
        <p:nvPicPr>
          <p:cNvPr id="5" name="Content Placeholder 4" descr="blizzar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62600" y="3429000"/>
            <a:ext cx="3124200" cy="3115917"/>
          </a:xfrm>
        </p:spPr>
      </p:pic>
      <p:pic>
        <p:nvPicPr>
          <p:cNvPr id="6" name="Picture 5" descr="dq blizzar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381000"/>
            <a:ext cx="20574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10168</TotalTime>
  <Words>796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Tw Cen MT</vt:lpstr>
      <vt:lpstr>Tw Cen MT Condensed</vt:lpstr>
      <vt:lpstr>Wingdings</vt:lpstr>
      <vt:lpstr>Wingdings 3</vt:lpstr>
      <vt:lpstr>Integral</vt:lpstr>
      <vt:lpstr>Natural disasters</vt:lpstr>
      <vt:lpstr>Natural Disasters &amp; Other Extreme Weather Conditions</vt:lpstr>
      <vt:lpstr>Ring of fire</vt:lpstr>
      <vt:lpstr>Island Arc Formation</vt:lpstr>
      <vt:lpstr>Earthquakes</vt:lpstr>
      <vt:lpstr>Tsunamis</vt:lpstr>
      <vt:lpstr>Hurricanes</vt:lpstr>
      <vt:lpstr>Tornadoes</vt:lpstr>
      <vt:lpstr>Blizzards</vt:lpstr>
      <vt:lpstr>Floods</vt:lpstr>
      <vt:lpstr>Landslides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 Armendariz</dc:creator>
  <cp:lastModifiedBy>Aguilar, Ana</cp:lastModifiedBy>
  <cp:revision>65</cp:revision>
  <dcterms:created xsi:type="dcterms:W3CDTF">2012-09-24T05:52:21Z</dcterms:created>
  <dcterms:modified xsi:type="dcterms:W3CDTF">2019-09-06T16:16:19Z</dcterms:modified>
</cp:coreProperties>
</file>