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Age of Expansion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The Columbian Exchange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Expansion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Atlantic Slave Trade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244"/>
            <a:ext cx="1876425" cy="2438400"/>
          </a:xfrm>
          <a:prstGeom prst="rect">
            <a:avLst/>
          </a:prstGeom>
        </p:spPr>
      </p:pic>
      <p:pic>
        <p:nvPicPr>
          <p:cNvPr id="5" name="Content Placeholder 4" descr="WHSv3_200102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r="22929" b="70500"/>
          <a:stretch>
            <a:fillRect/>
          </a:stretch>
        </p:blipFill>
        <p:spPr bwMode="auto">
          <a:xfrm>
            <a:off x="2741407" y="1036749"/>
            <a:ext cx="3273027" cy="291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16" y="425003"/>
            <a:ext cx="2505075" cy="2421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073" y="1803042"/>
            <a:ext cx="2625057" cy="2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&amp; Dutch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334" y="1918952"/>
            <a:ext cx="6671257" cy="4572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rgbClr val="FF0000"/>
                </a:solidFill>
              </a:rPr>
              <a:t>Jamestown</a:t>
            </a:r>
            <a:r>
              <a:rPr lang="en-US" altLang="en-US" dirty="0" smtClean="0"/>
              <a:t>- named for King James, who approved </a:t>
            </a:r>
            <a:r>
              <a:rPr lang="en-US" altLang="en-US" dirty="0"/>
              <a:t>a charter by English investors to found </a:t>
            </a:r>
            <a:r>
              <a:rPr lang="en-US" altLang="en-US" dirty="0">
                <a:solidFill>
                  <a:srgbClr val="0000FF"/>
                </a:solidFill>
              </a:rPr>
              <a:t>a colony in North </a:t>
            </a:r>
            <a:r>
              <a:rPr lang="en-US" altLang="en-US" dirty="0" smtClean="0">
                <a:solidFill>
                  <a:srgbClr val="0000FF"/>
                </a:solidFill>
              </a:rPr>
              <a:t>America in 1607.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dirty="0"/>
              <a:t>S</a:t>
            </a:r>
            <a:r>
              <a:rPr lang="en-US" altLang="en-US" dirty="0" smtClean="0"/>
              <a:t>ettled on </a:t>
            </a:r>
            <a:r>
              <a:rPr lang="en-US" altLang="en-US" dirty="0" smtClean="0">
                <a:solidFill>
                  <a:srgbClr val="0000FF"/>
                </a:solidFill>
              </a:rPr>
              <a:t>the coast of Virginia</a:t>
            </a:r>
            <a:r>
              <a:rPr lang="en-US" altLang="en-US" dirty="0" smtClean="0"/>
              <a:t>, famous for the adventures of John Smith and Pocahontas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dirty="0" smtClean="0"/>
              <a:t>After </a:t>
            </a:r>
            <a:r>
              <a:rPr lang="en-US" altLang="en-US" dirty="0"/>
              <a:t>a disastrous beginning of searching for gold, </a:t>
            </a:r>
            <a:r>
              <a:rPr lang="en-US" altLang="en-US" dirty="0" smtClean="0"/>
              <a:t>farmers </a:t>
            </a:r>
            <a:r>
              <a:rPr lang="en-US" altLang="en-US" dirty="0"/>
              <a:t>discovered their own type of </a:t>
            </a:r>
            <a:r>
              <a:rPr lang="en-US" altLang="en-US" dirty="0" smtClean="0"/>
              <a:t>gold- </a:t>
            </a:r>
            <a:r>
              <a:rPr lang="en-US" altLang="en-US" dirty="0" smtClean="0">
                <a:solidFill>
                  <a:srgbClr val="0000FF"/>
                </a:solidFill>
              </a:rPr>
              <a:t>growing tobacco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The </a:t>
            </a:r>
            <a:r>
              <a:rPr lang="en-US" altLang="en-US" dirty="0" smtClean="0">
                <a:solidFill>
                  <a:srgbClr val="FF0000"/>
                </a:solidFill>
              </a:rPr>
              <a:t>Dutch</a:t>
            </a:r>
            <a:r>
              <a:rPr lang="en-US" altLang="en-US" dirty="0" smtClean="0"/>
              <a:t> (from the Netherlands) </a:t>
            </a:r>
            <a:r>
              <a:rPr lang="en-US" altLang="en-US" dirty="0" smtClean="0">
                <a:solidFill>
                  <a:srgbClr val="0000FF"/>
                </a:solidFill>
              </a:rPr>
              <a:t>establish </a:t>
            </a:r>
            <a:r>
              <a:rPr lang="en-US" altLang="en-US" dirty="0">
                <a:solidFill>
                  <a:srgbClr val="0000FF"/>
                </a:solidFill>
              </a:rPr>
              <a:t>New </a:t>
            </a:r>
            <a:r>
              <a:rPr lang="en-US" altLang="en-US" dirty="0" smtClean="0">
                <a:solidFill>
                  <a:srgbClr val="0000FF"/>
                </a:solidFill>
              </a:rPr>
              <a:t>Amsterdam (location of modern-day New York City)</a:t>
            </a:r>
            <a:endParaRPr lang="en-US" altLang="en-US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/>
              <a:t>Henry </a:t>
            </a:r>
            <a:r>
              <a:rPr lang="en-US" altLang="en-US" dirty="0" smtClean="0"/>
              <a:t>Hudson- Englishman </a:t>
            </a:r>
            <a:r>
              <a:rPr lang="en-US" altLang="en-US" dirty="0"/>
              <a:t>in service of Netherlands looking for route to </a:t>
            </a:r>
            <a:r>
              <a:rPr lang="en-US" altLang="en-US" dirty="0" smtClean="0"/>
              <a:t>Asia, </a:t>
            </a:r>
            <a:r>
              <a:rPr lang="en-US" altLang="en-US" dirty="0" smtClean="0">
                <a:solidFill>
                  <a:srgbClr val="0000FF"/>
                </a:solidFill>
              </a:rPr>
              <a:t>established </a:t>
            </a:r>
            <a:r>
              <a:rPr lang="en-US" altLang="en-US" dirty="0">
                <a:solidFill>
                  <a:srgbClr val="0000FF"/>
                </a:solidFill>
              </a:rPr>
              <a:t>trade with Iroquois Indians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/>
              <a:t>Expanded the F</a:t>
            </a:r>
            <a:r>
              <a:rPr lang="en-US" altLang="en-US" dirty="0" smtClean="0"/>
              <a:t>ur Trade;</a:t>
            </a:r>
            <a:r>
              <a:rPr lang="en-US" altLang="en-US" dirty="0"/>
              <a:t> </a:t>
            </a:r>
            <a:r>
              <a:rPr lang="en-US" altLang="en-US" dirty="0" smtClean="0"/>
              <a:t>like </a:t>
            </a:r>
            <a:r>
              <a:rPr lang="en-US" altLang="en-US" dirty="0"/>
              <a:t>the French, </a:t>
            </a:r>
            <a:r>
              <a:rPr lang="en-US" altLang="en-US" dirty="0" smtClean="0"/>
              <a:t>they </a:t>
            </a:r>
            <a:r>
              <a:rPr lang="en-US" altLang="en-US" dirty="0" smtClean="0">
                <a:solidFill>
                  <a:srgbClr val="0000FF"/>
                </a:solidFill>
              </a:rPr>
              <a:t>had lots </a:t>
            </a:r>
            <a:r>
              <a:rPr lang="en-US" altLang="en-US" dirty="0">
                <a:solidFill>
                  <a:srgbClr val="0000FF"/>
                </a:solidFill>
              </a:rPr>
              <a:t>of profit, but limited colonists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dirty="0"/>
          </a:p>
        </p:txBody>
      </p:sp>
      <p:pic>
        <p:nvPicPr>
          <p:cNvPr id="5" name="Picture 5" descr="Map of New Amsterdam, New York, in 16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3673" y="3653298"/>
            <a:ext cx="3614622" cy="2985976"/>
          </a:xfr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537" y="316200"/>
            <a:ext cx="2687458" cy="2404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41" y="1455313"/>
            <a:ext cx="2648755" cy="21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Caribbean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6857" y="875763"/>
            <a:ext cx="6078828" cy="543359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Spain settled some Caribbean islands first, but eventually they were </a:t>
            </a:r>
            <a:r>
              <a:rPr lang="en-US" dirty="0" smtClean="0">
                <a:solidFill>
                  <a:srgbClr val="0000FF"/>
                </a:solidFill>
              </a:rPr>
              <a:t>colonized by other European nations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French – Haiti, Guadalupe, Martinique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English – Barbados and Jamaica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Dutch – Antilles and Aruba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Each </a:t>
            </a:r>
            <a:r>
              <a:rPr lang="en-US" dirty="0" smtClean="0"/>
              <a:t>colony </a:t>
            </a:r>
            <a:r>
              <a:rPr lang="en-US" dirty="0" smtClean="0">
                <a:solidFill>
                  <a:srgbClr val="0000FF"/>
                </a:solidFill>
              </a:rPr>
              <a:t>builds huge cotton and sugar plantations</a:t>
            </a:r>
            <a:r>
              <a:rPr lang="en-US" dirty="0" smtClean="0"/>
              <a:t> to capitalize on their popularity in Europe, but they </a:t>
            </a:r>
            <a:r>
              <a:rPr lang="en-US" dirty="0" smtClean="0">
                <a:solidFill>
                  <a:srgbClr val="0000FF"/>
                </a:solidFill>
              </a:rPr>
              <a:t>require huge amounts of labor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Most of Native population killed off by smallpox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African slaves were promoted by merchants to replace the Native population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Beginning in the 1500s, thousands of enslaved Africans were shipped to the </a:t>
            </a:r>
            <a:r>
              <a:rPr lang="en-US" dirty="0" smtClean="0"/>
              <a:t>Americas as part of the </a:t>
            </a:r>
            <a:r>
              <a:rPr lang="en-US" dirty="0" smtClean="0">
                <a:solidFill>
                  <a:srgbClr val="FF0000"/>
                </a:solidFill>
              </a:rPr>
              <a:t>Atlantic Slave Trade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As slave trade expanded, so did agricultural production in the Americas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3" y="1882520"/>
            <a:ext cx="2484495" cy="209705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31" y="1882521"/>
            <a:ext cx="2666262" cy="20970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88" y="4174056"/>
            <a:ext cx="2973705" cy="219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2" y="4174056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in China &amp; Japan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upload.wikimedia.org/wikipedia/commons/thumb/1/14/Jiajing_Emperor_on_his_state_barge.jpg/1200px-Jiajing_Emperor_on_his_state_b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12500"/>
          <a:stretch/>
        </p:blipFill>
        <p:spPr bwMode="auto">
          <a:xfrm>
            <a:off x="457200" y="887896"/>
            <a:ext cx="3240157" cy="2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 descr="https://upload.wikimedia.org/wikipedia/commons/b/b0/SakokuJu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8322"/>
            <a:ext cx="2706998" cy="327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0044_YokohamaPo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7055" r="549"/>
          <a:stretch/>
        </p:blipFill>
        <p:spPr bwMode="auto">
          <a:xfrm>
            <a:off x="7696440" y="1345361"/>
            <a:ext cx="3925717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China: Ming &amp; Qing Dynasties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348" y="1921565"/>
            <a:ext cx="5778456" cy="4690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East Asia was a hot spot for </a:t>
            </a:r>
            <a:r>
              <a:rPr lang="en-US" dirty="0">
                <a:solidFill>
                  <a:srgbClr val="FF0000"/>
                </a:solidFill>
              </a:rPr>
              <a:t>luxury </a:t>
            </a:r>
            <a:r>
              <a:rPr lang="en-US" dirty="0" smtClean="0">
                <a:solidFill>
                  <a:srgbClr val="FF0000"/>
                </a:solidFill>
              </a:rPr>
              <a:t>goods</a:t>
            </a:r>
            <a:r>
              <a:rPr lang="en-US" dirty="0" smtClean="0"/>
              <a:t>; many </a:t>
            </a:r>
            <a:r>
              <a:rPr lang="en-US" dirty="0">
                <a:solidFill>
                  <a:srgbClr val="0000FF"/>
                </a:solidFill>
              </a:rPr>
              <a:t>Europeans were looking to trade with China and </a:t>
            </a:r>
            <a:r>
              <a:rPr lang="en-US" dirty="0" smtClean="0">
                <a:solidFill>
                  <a:srgbClr val="0000FF"/>
                </a:solidFill>
              </a:rPr>
              <a:t>Japan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Chinese </a:t>
            </a:r>
            <a:r>
              <a:rPr lang="en-US" dirty="0"/>
              <a:t>had rebelled and driven out their Mongol (Yuan) rulers and had established the </a:t>
            </a:r>
            <a:r>
              <a:rPr lang="en-US" dirty="0">
                <a:solidFill>
                  <a:srgbClr val="FF0000"/>
                </a:solidFill>
              </a:rPr>
              <a:t>Ming Dynasty </a:t>
            </a:r>
            <a:r>
              <a:rPr lang="en-US" dirty="0"/>
              <a:t>(</a:t>
            </a:r>
            <a:r>
              <a:rPr lang="en-US" dirty="0" smtClean="0"/>
              <a:t>1368-1644)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Ming government had </a:t>
            </a:r>
            <a:r>
              <a:rPr lang="en-US" dirty="0">
                <a:solidFill>
                  <a:srgbClr val="0000FF"/>
                </a:solidFill>
              </a:rPr>
              <a:t>ruled for 200 years and was </a:t>
            </a:r>
            <a:r>
              <a:rPr lang="en-US" dirty="0" smtClean="0">
                <a:solidFill>
                  <a:srgbClr val="0000FF"/>
                </a:solidFill>
              </a:rPr>
              <a:t>weakening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Manchus</a:t>
            </a:r>
            <a:r>
              <a:rPr lang="en-US" dirty="0"/>
              <a:t>, people from Manchuria, invaded China and established the </a:t>
            </a:r>
            <a:r>
              <a:rPr lang="en-US" dirty="0">
                <a:solidFill>
                  <a:srgbClr val="FF0000"/>
                </a:solidFill>
              </a:rPr>
              <a:t>Qing Dynasty </a:t>
            </a:r>
            <a:r>
              <a:rPr lang="en-US" dirty="0"/>
              <a:t>which </a:t>
            </a:r>
            <a:r>
              <a:rPr lang="en-US" dirty="0">
                <a:solidFill>
                  <a:srgbClr val="0000FF"/>
                </a:solidFill>
              </a:rPr>
              <a:t>ruled for 260 </a:t>
            </a:r>
            <a:r>
              <a:rPr lang="en-US" dirty="0" smtClean="0">
                <a:solidFill>
                  <a:srgbClr val="0000FF"/>
                </a:solidFill>
              </a:rPr>
              <a:t>years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Emperor </a:t>
            </a:r>
            <a:r>
              <a:rPr lang="en-US" dirty="0" err="1">
                <a:solidFill>
                  <a:srgbClr val="0000FF"/>
                </a:solidFill>
              </a:rPr>
              <a:t>Hongwu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son </a:t>
            </a:r>
            <a:r>
              <a:rPr lang="en-US" dirty="0" err="1"/>
              <a:t>Yonglo</a:t>
            </a:r>
            <a:r>
              <a:rPr lang="en-US" dirty="0"/>
              <a:t> were curious about the outside world &amp; </a:t>
            </a:r>
            <a:r>
              <a:rPr lang="en-US" dirty="0">
                <a:solidFill>
                  <a:srgbClr val="0000FF"/>
                </a:solidFill>
              </a:rPr>
              <a:t>launched voyages of exploration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Chinese Admiral Zheng He led seven voyages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2" descr="https://upload.wikimedia.org/wikipedia/commons/thumb/1/14/Jiajing_Emperor_on_his_state_barge.jpg/1200px-Jiajing_Emperor_on_his_state_barge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12500"/>
          <a:stretch/>
        </p:blipFill>
        <p:spPr bwMode="auto">
          <a:xfrm>
            <a:off x="7779027" y="450574"/>
            <a:ext cx="4142834" cy="24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9826" y="3231829"/>
            <a:ext cx="2796209" cy="2638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://staff.imsa.edu/~esmith/treasurefleet/treasurefleet/zheng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057" y="3193774"/>
            <a:ext cx="2406285" cy="341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9565" y="2064774"/>
            <a:ext cx="6983895" cy="42445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rade </a:t>
            </a:r>
            <a:r>
              <a:rPr lang="en-US" dirty="0">
                <a:solidFill>
                  <a:srgbClr val="FF0000"/>
                </a:solidFill>
              </a:rPr>
              <a:t>policies </a:t>
            </a:r>
            <a:r>
              <a:rPr lang="en-US" dirty="0"/>
              <a:t>in the 1500s </a:t>
            </a:r>
            <a:r>
              <a:rPr lang="en-US" dirty="0">
                <a:solidFill>
                  <a:srgbClr val="0000FF"/>
                </a:solidFill>
              </a:rPr>
              <a:t>reflected </a:t>
            </a:r>
            <a:r>
              <a:rPr lang="en-US" dirty="0" smtClean="0">
                <a:solidFill>
                  <a:srgbClr val="0000FF"/>
                </a:solidFill>
              </a:rPr>
              <a:t>isolation</a:t>
            </a:r>
            <a:r>
              <a:rPr lang="en-US" dirty="0" smtClean="0"/>
              <a:t>; foreign states had </a:t>
            </a:r>
            <a:r>
              <a:rPr lang="en-US" dirty="0"/>
              <a:t>to follow Chinese rules because </a:t>
            </a:r>
            <a:r>
              <a:rPr lang="en-US" dirty="0">
                <a:solidFill>
                  <a:srgbClr val="0000FF"/>
                </a:solidFill>
              </a:rPr>
              <a:t>the Chinese did not want Europeans threatening the peace</a:t>
            </a:r>
            <a:r>
              <a:rPr lang="en-US" dirty="0"/>
              <a:t> and prosperity the Ming had brought to China.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China had a long history of being </a:t>
            </a:r>
            <a:r>
              <a:rPr lang="en-US" dirty="0" smtClean="0"/>
              <a:t>self-sufficient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Only </a:t>
            </a:r>
            <a:r>
              <a:rPr lang="en-US" dirty="0">
                <a:solidFill>
                  <a:srgbClr val="0000FF"/>
                </a:solidFill>
              </a:rPr>
              <a:t>the government was allowed to conduct foreign trade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Trading was only allowed at certain ports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China expected Europe to pay </a:t>
            </a:r>
            <a:r>
              <a:rPr lang="en-US" dirty="0" smtClean="0">
                <a:solidFill>
                  <a:srgbClr val="FF0000"/>
                </a:solidFill>
              </a:rPr>
              <a:t>tribute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peace tax</a:t>
            </a:r>
            <a:r>
              <a:rPr lang="en-US" dirty="0" smtClean="0"/>
              <a:t>) </a:t>
            </a:r>
            <a:r>
              <a:rPr lang="en-US" dirty="0"/>
              <a:t>to Ming </a:t>
            </a:r>
            <a:r>
              <a:rPr lang="en-US" dirty="0" smtClean="0"/>
              <a:t>leaders</a:t>
            </a:r>
            <a:r>
              <a:rPr lang="en-US" dirty="0"/>
              <a:t>, which </a:t>
            </a: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Dutch accepted </a:t>
            </a:r>
            <a:r>
              <a:rPr lang="en-US" dirty="0" smtClean="0"/>
              <a:t>and </a:t>
            </a:r>
            <a:r>
              <a:rPr lang="en-US" dirty="0"/>
              <a:t>were allowed to </a:t>
            </a:r>
            <a:r>
              <a:rPr lang="en-US" dirty="0" smtClean="0"/>
              <a:t>trade with China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Kowtow ritual: kneeling in front of the emperor and touching forehead to ground 9 times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http://1.bp.blogspot.com/-9Kscs6pPlf8/UVjbUW7xMDI/AAAAAAAAAQs/NhnDSsWjc-4/s1600/P104023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9" r="9404"/>
          <a:stretch/>
        </p:blipFill>
        <p:spPr bwMode="auto">
          <a:xfrm flipH="1">
            <a:off x="1059689" y="377687"/>
            <a:ext cx="3569873" cy="34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hinaww2.com/wp-content/uploads/2014/06/kowtowatcou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75" y="4055166"/>
            <a:ext cx="2370900" cy="255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Japan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929" y="2305456"/>
            <a:ext cx="7434896" cy="40039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</a:t>
            </a:r>
            <a:r>
              <a:rPr lang="en-US" dirty="0" smtClean="0"/>
              <a:t>ivil </a:t>
            </a:r>
            <a:r>
              <a:rPr lang="en-US" dirty="0"/>
              <a:t>war shattered Japan’s feudal </a:t>
            </a:r>
            <a:r>
              <a:rPr lang="en-US" dirty="0" smtClean="0"/>
              <a:t>system in 1467, causing chaos throughout the country’s feudal groups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Durin</a:t>
            </a:r>
            <a:r>
              <a:rPr lang="en-US" dirty="0" smtClean="0"/>
              <a:t>g the 1500s, </a:t>
            </a:r>
            <a:r>
              <a:rPr lang="en-US" dirty="0" smtClean="0">
                <a:solidFill>
                  <a:srgbClr val="0000FF"/>
                </a:solidFill>
              </a:rPr>
              <a:t>Europeans were encouraged to trade </a:t>
            </a:r>
            <a:r>
              <a:rPr lang="en-US" dirty="0" smtClean="0"/>
              <a:t>in </a:t>
            </a:r>
            <a:r>
              <a:rPr lang="en-US" dirty="0" smtClean="0"/>
              <a:t>Japan </a:t>
            </a:r>
            <a:r>
              <a:rPr lang="en-US" dirty="0"/>
              <a:t>and were </a:t>
            </a:r>
            <a:r>
              <a:rPr lang="en-US" dirty="0" smtClean="0"/>
              <a:t>welcomed; however, </a:t>
            </a:r>
            <a:r>
              <a:rPr lang="en-US" dirty="0"/>
              <a:t>w</a:t>
            </a:r>
            <a:r>
              <a:rPr lang="en-US" dirty="0" smtClean="0"/>
              <a:t>ithin </a:t>
            </a:r>
            <a:r>
              <a:rPr lang="en-US" dirty="0"/>
              <a:t>a century, the </a:t>
            </a:r>
            <a:r>
              <a:rPr lang="en-US" dirty="0">
                <a:solidFill>
                  <a:srgbClr val="0000FF"/>
                </a:solidFill>
              </a:rPr>
              <a:t>aggressive Europeans had worn out their welcome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The Portuguese brought clocks, eyeglasses, tobacco, and firearms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1600</a:t>
            </a:r>
            <a:r>
              <a:rPr lang="en-US" dirty="0"/>
              <a:t>, European </a:t>
            </a:r>
            <a:r>
              <a:rPr lang="en-US" dirty="0">
                <a:solidFill>
                  <a:srgbClr val="0000FF"/>
                </a:solidFill>
              </a:rPr>
              <a:t>missionaries had converted 300,000 Japanese</a:t>
            </a:r>
            <a:r>
              <a:rPr lang="en-US" dirty="0"/>
              <a:t> to Christianity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After peasant </a:t>
            </a:r>
            <a:r>
              <a:rPr lang="en-US" dirty="0" smtClean="0"/>
              <a:t>rebellions </a:t>
            </a:r>
            <a:r>
              <a:rPr lang="en-US" dirty="0"/>
              <a:t>(most were Christian) the </a:t>
            </a:r>
            <a:r>
              <a:rPr lang="en-US" dirty="0">
                <a:solidFill>
                  <a:srgbClr val="0000FF"/>
                </a:solidFill>
              </a:rPr>
              <a:t>shoguns ruthlessly persecuted Christians</a:t>
            </a:r>
            <a:r>
              <a:rPr lang="en-US" dirty="0"/>
              <a:t> and led to the formation of an exclusion </a:t>
            </a:r>
            <a:r>
              <a:rPr lang="en-US" dirty="0" smtClean="0"/>
              <a:t>policy</a:t>
            </a:r>
            <a:endParaRPr lang="en-US" dirty="0"/>
          </a:p>
        </p:txBody>
      </p:sp>
      <p:pic>
        <p:nvPicPr>
          <p:cNvPr id="5" name="Content Placeholder 4" descr="https://upload.wikimedia.org/wikipedia/commons/b/b0/SakokuJun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509" y="3424335"/>
            <a:ext cx="2706998" cy="327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aproom.org/00/05/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6081" y="364593"/>
            <a:ext cx="3740426" cy="283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09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Japan: </a:t>
            </a:r>
            <a:r>
              <a:rPr lang="en-US" dirty="0" smtClean="0">
                <a:solidFill>
                  <a:srgbClr val="FF0000"/>
                </a:solidFill>
              </a:rPr>
              <a:t>Closed Country Policy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2417" y="2286000"/>
            <a:ext cx="6162261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 1639 </a:t>
            </a:r>
            <a:r>
              <a:rPr lang="en-US" dirty="0">
                <a:solidFill>
                  <a:srgbClr val="0000FF"/>
                </a:solidFill>
              </a:rPr>
              <a:t>shoguns sealed Japan’s borders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excluded merchants and missionaries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Only port of </a:t>
            </a:r>
            <a:r>
              <a:rPr lang="en-US" dirty="0">
                <a:solidFill>
                  <a:srgbClr val="0000FF"/>
                </a:solidFill>
              </a:rPr>
              <a:t>Nagasaki remained open </a:t>
            </a:r>
            <a:r>
              <a:rPr lang="en-US" dirty="0"/>
              <a:t>but only to Dutch and Chinese traders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Lasted for more than 200 </a:t>
            </a:r>
            <a:r>
              <a:rPr lang="en-US" dirty="0" smtClean="0"/>
              <a:t>years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Japanese were forbidden to </a:t>
            </a:r>
            <a:r>
              <a:rPr lang="en-US" dirty="0" smtClean="0">
                <a:solidFill>
                  <a:srgbClr val="0000FF"/>
                </a:solidFill>
              </a:rPr>
              <a:t>leave to avoid bringing </a:t>
            </a:r>
            <a:r>
              <a:rPr lang="en-US" dirty="0">
                <a:solidFill>
                  <a:srgbClr val="0000FF"/>
                </a:solidFill>
              </a:rPr>
              <a:t>back foreign ideas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Japan wanted to continue to develop as a self-sufficient </a:t>
            </a:r>
            <a:r>
              <a:rPr lang="en-US" dirty="0" smtClean="0"/>
              <a:t>country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Europeans begin to explore west across the Atlantic Ocean to the New World.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Y0044_YokohamaPort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7055" r="549"/>
          <a:stretch/>
        </p:blipFill>
        <p:spPr bwMode="auto">
          <a:xfrm>
            <a:off x="626373" y="2286000"/>
            <a:ext cx="475456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4128" y="4498848"/>
            <a:ext cx="3542797" cy="2164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75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note-taking method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024128" y="2271602"/>
            <a:ext cx="3079750" cy="4102100"/>
          </a:xfrm>
        </p:spPr>
        <p:txBody>
          <a:bodyPr>
            <a:normAutofit/>
          </a:bodyPr>
          <a:lstStyle/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Big Concepts</a:t>
            </a:r>
          </a:p>
          <a:p>
            <a:pPr lvl="1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90443" y="2173439"/>
            <a:ext cx="4778375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Dates, Times, and Biographic details</a:t>
            </a:r>
          </a:p>
          <a:p>
            <a:pPr lvl="1"/>
            <a:r>
              <a:rPr lang="en-US" dirty="0" smtClean="0"/>
              <a:t>Vocabulary Definitions</a:t>
            </a:r>
          </a:p>
          <a:p>
            <a:r>
              <a:rPr lang="en-US" dirty="0" smtClean="0"/>
              <a:t>Any items in BLACK text are optional. Remember: the more thorough your notes, the more prepared you will be for exams.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4945" y="2010718"/>
            <a:ext cx="15875" cy="41021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0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9" y="626557"/>
            <a:ext cx="4212665" cy="2952482"/>
          </a:xfrm>
          <a:prstGeom prst="rect">
            <a:avLst/>
          </a:prstGeom>
        </p:spPr>
      </p:pic>
      <p:pic>
        <p:nvPicPr>
          <p:cNvPr id="5" name="Content Placeholder 4" descr="aztecsmallp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91664"/>
            <a:ext cx="3482662" cy="263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816399"/>
            <a:ext cx="2857500" cy="21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ColUmbus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5307" y="2286000"/>
            <a:ext cx="592428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Christopher Columbus- </a:t>
            </a:r>
            <a:r>
              <a:rPr lang="en-US" dirty="0" smtClean="0"/>
              <a:t>explorer credited with </a:t>
            </a:r>
            <a:r>
              <a:rPr lang="en-US" dirty="0" smtClean="0">
                <a:solidFill>
                  <a:srgbClr val="0000FF"/>
                </a:solidFill>
              </a:rPr>
              <a:t>opening up the Americas to trade and colonization</a:t>
            </a:r>
            <a:r>
              <a:rPr lang="en-US" dirty="0" smtClean="0"/>
              <a:t>; he discovered them while seeking alternate passage to Asia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Sponsored by King Ferdinand &amp; Queen Isabella of Spain</a:t>
            </a:r>
            <a:r>
              <a:rPr lang="en-US" dirty="0" smtClean="0"/>
              <a:t>, Columbus set sail with the </a:t>
            </a:r>
            <a:r>
              <a:rPr lang="en-US" dirty="0" smtClean="0">
                <a:solidFill>
                  <a:srgbClr val="0000FF"/>
                </a:solidFill>
              </a:rPr>
              <a:t>ships Nina, </a:t>
            </a:r>
            <a:r>
              <a:rPr lang="en-US" dirty="0" err="1" smtClean="0">
                <a:solidFill>
                  <a:srgbClr val="0000FF"/>
                </a:solidFill>
              </a:rPr>
              <a:t>Pinta</a:t>
            </a:r>
            <a:r>
              <a:rPr lang="en-US" dirty="0" smtClean="0">
                <a:solidFill>
                  <a:srgbClr val="0000FF"/>
                </a:solidFill>
              </a:rPr>
              <a:t>, and the Santa Maria in 1492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Made </a:t>
            </a:r>
            <a:r>
              <a:rPr lang="en-US" dirty="0" smtClean="0">
                <a:solidFill>
                  <a:srgbClr val="FF0000"/>
                </a:solidFill>
              </a:rPr>
              <a:t>three additional voyages </a:t>
            </a:r>
            <a:r>
              <a:rPr lang="en-US" dirty="0" smtClean="0"/>
              <a:t>between Spain and the Americas, continuing search for silk and spices of Asia but </a:t>
            </a:r>
            <a:r>
              <a:rPr lang="en-US" dirty="0" smtClean="0">
                <a:solidFill>
                  <a:srgbClr val="0000FF"/>
                </a:solidFill>
              </a:rPr>
              <a:t>establishing European customs and systems of trade with Native populations</a:t>
            </a:r>
            <a:r>
              <a:rPr lang="en-US" dirty="0" smtClean="0"/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987" y="585216"/>
            <a:ext cx="1876425" cy="2438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56" y="3356878"/>
            <a:ext cx="4874855" cy="2952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585216"/>
            <a:ext cx="2857500" cy="21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Effects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8" y="1893476"/>
            <a:ext cx="3461723" cy="23036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1701" y="1210614"/>
            <a:ext cx="6387921" cy="50987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Over the years, the Europeans continue to travel to New World in search of riches and territory to add to empires.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Beasts of Burden- </a:t>
            </a:r>
            <a:r>
              <a:rPr lang="en-US" dirty="0" smtClean="0"/>
              <a:t>a large animal</a:t>
            </a:r>
            <a:r>
              <a:rPr lang="en-US" dirty="0"/>
              <a:t>, like an </a:t>
            </a:r>
            <a:r>
              <a:rPr lang="en-US" dirty="0">
                <a:solidFill>
                  <a:srgbClr val="0000FF"/>
                </a:solidFill>
              </a:rPr>
              <a:t>ox or a cow, used by humans to make </a:t>
            </a:r>
            <a:r>
              <a:rPr lang="en-US" dirty="0" smtClean="0">
                <a:solidFill>
                  <a:srgbClr val="0000FF"/>
                </a:solidFill>
              </a:rPr>
              <a:t>agriculture easier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Europeans brought </a:t>
            </a:r>
            <a:r>
              <a:rPr lang="en-US" dirty="0"/>
              <a:t>crops to the Americas such as </a:t>
            </a:r>
            <a:r>
              <a:rPr lang="en-US" dirty="0">
                <a:solidFill>
                  <a:srgbClr val="0000FF"/>
                </a:solidFill>
              </a:rPr>
              <a:t>wheat, barley and rice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</a:t>
            </a:r>
            <a:r>
              <a:rPr lang="en-US" dirty="0" smtClean="0"/>
              <a:t>aize </a:t>
            </a:r>
            <a:r>
              <a:rPr lang="en-US" dirty="0"/>
              <a:t>(corn) and </a:t>
            </a:r>
            <a:r>
              <a:rPr lang="en-US" dirty="0">
                <a:solidFill>
                  <a:srgbClr val="0000FF"/>
                </a:solidFill>
              </a:rPr>
              <a:t>potatoes </a:t>
            </a:r>
            <a:r>
              <a:rPr lang="en-US" dirty="0" smtClean="0">
                <a:solidFill>
                  <a:srgbClr val="0000FF"/>
                </a:solidFill>
              </a:rPr>
              <a:t>did not exist in </a:t>
            </a:r>
            <a:r>
              <a:rPr lang="en-US" dirty="0">
                <a:solidFill>
                  <a:srgbClr val="0000FF"/>
                </a:solidFill>
              </a:rPr>
              <a:t>Europe </a:t>
            </a:r>
            <a:r>
              <a:rPr lang="en-US" dirty="0" smtClean="0">
                <a:solidFill>
                  <a:srgbClr val="0000FF"/>
                </a:solidFill>
              </a:rPr>
              <a:t>before,</a:t>
            </a:r>
            <a:r>
              <a:rPr lang="en-US" dirty="0" smtClean="0"/>
              <a:t> but they drastically changed </a:t>
            </a:r>
            <a:r>
              <a:rPr lang="en-US" dirty="0"/>
              <a:t>the way Europeans ate. </a:t>
            </a:r>
            <a:r>
              <a:rPr lang="en-US" dirty="0" smtClean="0">
                <a:solidFill>
                  <a:srgbClr val="0000FF"/>
                </a:solidFill>
              </a:rPr>
              <a:t>People became stronger, healthier, and lived longer lives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Cash Crops- </a:t>
            </a:r>
            <a:r>
              <a:rPr lang="en-US" dirty="0" smtClean="0">
                <a:solidFill>
                  <a:srgbClr val="0000FF"/>
                </a:solidFill>
              </a:rPr>
              <a:t>products grown specifically for sale and profit,</a:t>
            </a:r>
            <a:r>
              <a:rPr lang="en-US" dirty="0" smtClean="0"/>
              <a:t> </a:t>
            </a:r>
            <a:r>
              <a:rPr lang="en-US" dirty="0"/>
              <a:t>rather </a:t>
            </a:r>
            <a:r>
              <a:rPr lang="en-US" dirty="0" smtClean="0"/>
              <a:t>than </a:t>
            </a:r>
            <a:r>
              <a:rPr lang="en-US" dirty="0"/>
              <a:t>for the farmer’s own use.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4" y="4461510"/>
            <a:ext cx="2149621" cy="2034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40" y="446151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335" y="1957589"/>
            <a:ext cx="6800045" cy="43517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onquistadors</a:t>
            </a:r>
            <a:r>
              <a:rPr lang="en-US" dirty="0" smtClean="0"/>
              <a:t> </a:t>
            </a:r>
            <a:r>
              <a:rPr lang="en-US" dirty="0"/>
              <a:t>(Spanish invaders) </a:t>
            </a:r>
            <a:r>
              <a:rPr lang="en-US" dirty="0">
                <a:solidFill>
                  <a:srgbClr val="0000FF"/>
                </a:solidFill>
              </a:rPr>
              <a:t>destroyed </a:t>
            </a:r>
            <a:r>
              <a:rPr lang="en-US" dirty="0" smtClean="0">
                <a:solidFill>
                  <a:srgbClr val="0000FF"/>
                </a:solidFill>
              </a:rPr>
              <a:t>native civilizations</a:t>
            </a:r>
            <a:r>
              <a:rPr lang="en-US" dirty="0" smtClean="0"/>
              <a:t> that had been built over centuries: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Damaged religious temples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Killed </a:t>
            </a:r>
            <a:r>
              <a:rPr lang="en-US" dirty="0"/>
              <a:t>those who refused to convert to </a:t>
            </a:r>
            <a:r>
              <a:rPr lang="en-US" dirty="0" smtClean="0"/>
              <a:t>Christianity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Forced </a:t>
            </a:r>
            <a:r>
              <a:rPr lang="en-US" dirty="0">
                <a:solidFill>
                  <a:srgbClr val="0000FF"/>
                </a:solidFill>
              </a:rPr>
              <a:t>natives into </a:t>
            </a:r>
            <a:r>
              <a:rPr lang="en-US" dirty="0" smtClean="0">
                <a:solidFill>
                  <a:srgbClr val="0000FF"/>
                </a:solidFill>
              </a:rPr>
              <a:t>slavery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Spaniards </a:t>
            </a:r>
            <a:r>
              <a:rPr lang="en-US" dirty="0" smtClean="0">
                <a:solidFill>
                  <a:srgbClr val="0000FF"/>
                </a:solidFill>
              </a:rPr>
              <a:t>brought guns to trade </a:t>
            </a:r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dirty="0" smtClean="0">
                <a:solidFill>
                  <a:srgbClr val="0000FF"/>
                </a:solidFill>
              </a:rPr>
              <a:t>the natives</a:t>
            </a:r>
            <a:r>
              <a:rPr lang="en-US" dirty="0" smtClean="0"/>
              <a:t>, which </a:t>
            </a:r>
            <a:r>
              <a:rPr lang="en-US" dirty="0"/>
              <a:t>increased the death toll among tribes fighting amongst one </a:t>
            </a:r>
            <a:r>
              <a:rPr lang="en-US" dirty="0" smtClean="0"/>
              <a:t>another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Diseases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(smallpox</a:t>
            </a:r>
            <a:r>
              <a:rPr lang="en-US" dirty="0">
                <a:solidFill>
                  <a:srgbClr val="0000FF"/>
                </a:solidFill>
              </a:rPr>
              <a:t>, malaria, and </a:t>
            </a:r>
            <a:r>
              <a:rPr lang="en-US" dirty="0" smtClean="0">
                <a:solidFill>
                  <a:srgbClr val="0000FF"/>
                </a:solidFill>
              </a:rPr>
              <a:t>influenza</a:t>
            </a:r>
            <a:r>
              <a:rPr lang="en-US" dirty="0" smtClean="0"/>
              <a:t>) did </a:t>
            </a:r>
            <a:r>
              <a:rPr lang="en-US" dirty="0"/>
              <a:t>not exist in the New World prior to the European’s </a:t>
            </a:r>
            <a:r>
              <a:rPr lang="en-US" dirty="0" smtClean="0"/>
              <a:t>arrival, and the </a:t>
            </a:r>
            <a:r>
              <a:rPr lang="en-US" dirty="0" smtClean="0">
                <a:solidFill>
                  <a:srgbClr val="0000FF"/>
                </a:solidFill>
              </a:rPr>
              <a:t>natives did not have any immunity to these diseases.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95% (20 million people) of native population died from exposure 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aztecsmallpo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32" y="1433331"/>
            <a:ext cx="4919730" cy="371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8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54" y="699733"/>
            <a:ext cx="2990144" cy="2404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96" y="1700011"/>
            <a:ext cx="3876541" cy="2537138"/>
          </a:xfrm>
          <a:prstGeom prst="rect">
            <a:avLst/>
          </a:prstGeom>
        </p:spPr>
      </p:pic>
      <p:pic>
        <p:nvPicPr>
          <p:cNvPr id="6" name="Content Placeholder 4" descr="http://www.tropiquality.com/media/sug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770" y="699733"/>
            <a:ext cx="2815230" cy="1994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6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86" y="1970468"/>
            <a:ext cx="6323527" cy="43388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While personal profit may have been a motive for Hernan Cortes and Francisco Pizarro, their priority was creating profits for SPAIN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Plantations</a:t>
            </a:r>
            <a:r>
              <a:rPr lang="en-US" dirty="0" smtClean="0"/>
              <a:t>- large pieces of land where </a:t>
            </a:r>
            <a:r>
              <a:rPr lang="en-US" dirty="0" smtClean="0">
                <a:solidFill>
                  <a:srgbClr val="0000FF"/>
                </a:solidFill>
              </a:rPr>
              <a:t>crops are specifically grown for sale that use a large labor force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Sugar </a:t>
            </a:r>
            <a:r>
              <a:rPr lang="en-US" dirty="0"/>
              <a:t>Cane was introduced to Americas in 1500s, and refined for use as </a:t>
            </a:r>
            <a:r>
              <a:rPr lang="en-US" dirty="0">
                <a:solidFill>
                  <a:srgbClr val="0000FF"/>
                </a:solidFill>
              </a:rPr>
              <a:t>sugar, molasses &amp; rum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Cocoa &amp; Tobacco </a:t>
            </a:r>
            <a:r>
              <a:rPr lang="en-US" dirty="0" smtClean="0"/>
              <a:t>became popular crops as well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FF0000"/>
                </a:solidFill>
              </a:rPr>
              <a:t>Encomiendas</a:t>
            </a:r>
            <a:r>
              <a:rPr lang="en-US" dirty="0"/>
              <a:t>-created by the Spanish to </a:t>
            </a:r>
            <a:r>
              <a:rPr lang="en-US" dirty="0">
                <a:solidFill>
                  <a:srgbClr val="0000FF"/>
                </a:solidFill>
              </a:rPr>
              <a:t>control and regulate American Indian labor and behavior during the colonization of the </a:t>
            </a:r>
            <a:r>
              <a:rPr lang="en-US" dirty="0" smtClean="0">
                <a:solidFill>
                  <a:srgbClr val="0000FF"/>
                </a:solidFill>
              </a:rPr>
              <a:t>Americas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err="1" smtClean="0"/>
              <a:t>Encomiendas</a:t>
            </a:r>
            <a:r>
              <a:rPr lang="en-US" dirty="0" smtClean="0"/>
              <a:t> </a:t>
            </a:r>
            <a:r>
              <a:rPr lang="en-US" dirty="0"/>
              <a:t>meant to be fair labor, </a:t>
            </a:r>
            <a:r>
              <a:rPr lang="en-US" dirty="0">
                <a:solidFill>
                  <a:srgbClr val="0000FF"/>
                </a:solidFill>
              </a:rPr>
              <a:t>but led to brutal </a:t>
            </a:r>
            <a:r>
              <a:rPr lang="en-US" dirty="0" smtClean="0">
                <a:solidFill>
                  <a:srgbClr val="0000FF"/>
                </a:solidFill>
              </a:rPr>
              <a:t>slavery, starvation </a:t>
            </a:r>
            <a:r>
              <a:rPr lang="en-US" dirty="0">
                <a:solidFill>
                  <a:srgbClr val="0000FF"/>
                </a:solidFill>
              </a:rPr>
              <a:t>&amp; cruel treatment</a:t>
            </a:r>
            <a:r>
              <a:rPr lang="en-US" dirty="0"/>
              <a:t> to those who </a:t>
            </a:r>
            <a:r>
              <a:rPr lang="en-US" dirty="0" smtClean="0"/>
              <a:t>resisted</a:t>
            </a:r>
            <a:endParaRPr lang="en-US" dirty="0"/>
          </a:p>
        </p:txBody>
      </p:sp>
      <p:pic>
        <p:nvPicPr>
          <p:cNvPr id="5" name="Picture 6" descr="WHSv3_200102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5370"/>
          <a:stretch>
            <a:fillRect/>
          </a:stretch>
        </p:blipFill>
        <p:spPr bwMode="auto">
          <a:xfrm>
            <a:off x="7347654" y="3090930"/>
            <a:ext cx="4513787" cy="321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7" y="296214"/>
            <a:ext cx="3876541" cy="2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4885" y="1571223"/>
            <a:ext cx="6078828" cy="47381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Jacques Cartier-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sailed </a:t>
            </a:r>
            <a:r>
              <a:rPr lang="en-US" altLang="en-US" dirty="0"/>
              <a:t>up the </a:t>
            </a:r>
            <a:r>
              <a:rPr lang="en-US" altLang="en-US" dirty="0" smtClean="0"/>
              <a:t>St. Lawrence River in </a:t>
            </a:r>
            <a:r>
              <a:rPr lang="en-US" altLang="en-US" dirty="0" smtClean="0">
                <a:solidFill>
                  <a:srgbClr val="0000FF"/>
                </a:solidFill>
              </a:rPr>
              <a:t>Canada, which was named New France</a:t>
            </a:r>
            <a:r>
              <a:rPr lang="en-US" altLang="en-US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Cartier was one of the first explorers to acknowledge that the Americas were separate landmasses from Asia.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/>
              <a:t>Established “Mount Royal” (Mont Real = Montreal, modern city in Canada</a:t>
            </a:r>
            <a:r>
              <a:rPr lang="en-US" altLang="en-US" dirty="0" smtClean="0"/>
              <a:t>) and </a:t>
            </a:r>
            <a:r>
              <a:rPr lang="en-US" altLang="en-US" dirty="0" smtClean="0">
                <a:solidFill>
                  <a:srgbClr val="0000FF"/>
                </a:solidFill>
              </a:rPr>
              <a:t>the French fur trade (trading of animal pelts for tools and weapons </a:t>
            </a:r>
            <a:r>
              <a:rPr lang="en-US" altLang="en-US" dirty="0" smtClean="0"/>
              <a:t>with the Natives)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 smtClean="0"/>
              <a:t>Territories claimed by France were </a:t>
            </a:r>
            <a:r>
              <a:rPr lang="en-US" altLang="en-US" dirty="0">
                <a:solidFill>
                  <a:srgbClr val="0000FF"/>
                </a:solidFill>
              </a:rPr>
              <a:t>very large, but sparsely </a:t>
            </a:r>
            <a:r>
              <a:rPr lang="en-US" altLang="en-US" dirty="0" smtClean="0">
                <a:solidFill>
                  <a:srgbClr val="0000FF"/>
                </a:solidFill>
              </a:rPr>
              <a:t>populated (very little people living there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/>
              <a:t>France was </a:t>
            </a:r>
            <a:r>
              <a:rPr lang="en-US" altLang="en-US" dirty="0" smtClean="0">
                <a:solidFill>
                  <a:srgbClr val="0000FF"/>
                </a:solidFill>
              </a:rPr>
              <a:t>mostly interested in trade</a:t>
            </a:r>
            <a:r>
              <a:rPr lang="en-US" altLang="en-US" dirty="0" smtClean="0"/>
              <a:t>, not establishing colonies, building towns or large settlements</a:t>
            </a:r>
            <a:endParaRPr lang="en-US" altLang="en-US" dirty="0"/>
          </a:p>
        </p:txBody>
      </p:sp>
      <p:pic>
        <p:nvPicPr>
          <p:cNvPr id="5" name="Content Placeholder 4" descr="WHSv3_200102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r="22929" b="70500"/>
          <a:stretch>
            <a:fillRect/>
          </a:stretch>
        </p:blipFill>
        <p:spPr bwMode="auto">
          <a:xfrm>
            <a:off x="217148" y="3792828"/>
            <a:ext cx="4586672" cy="291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39" y="1919886"/>
            <a:ext cx="2226547" cy="16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1181</TotalTime>
  <Words>1186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Tw Cen MT</vt:lpstr>
      <vt:lpstr>Tw Cen MT Condensed</vt:lpstr>
      <vt:lpstr>Wingdings</vt:lpstr>
      <vt:lpstr>Wingdings 3</vt:lpstr>
      <vt:lpstr>Integral</vt:lpstr>
      <vt:lpstr>The Age of Expansion</vt:lpstr>
      <vt:lpstr>Cornell note-taking method</vt:lpstr>
      <vt:lpstr>The Columbian Exchange</vt:lpstr>
      <vt:lpstr>Christopher ColUmbus</vt:lpstr>
      <vt:lpstr>Positive Effects</vt:lpstr>
      <vt:lpstr>Negative Effects</vt:lpstr>
      <vt:lpstr>Exploration</vt:lpstr>
      <vt:lpstr>Spain</vt:lpstr>
      <vt:lpstr>France</vt:lpstr>
      <vt:lpstr>English &amp; Dutch</vt:lpstr>
      <vt:lpstr>The Caribbean</vt:lpstr>
      <vt:lpstr>Isolation in China &amp; Japan</vt:lpstr>
      <vt:lpstr>China: Ming &amp; Qing Dynasties</vt:lpstr>
      <vt:lpstr>PowerPoint Presentation</vt:lpstr>
      <vt:lpstr>Japan</vt:lpstr>
      <vt:lpstr>Japan: Closed Country Policy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Columbian Exchange</dc:title>
  <dc:creator>Aguilar, Ana</dc:creator>
  <cp:lastModifiedBy>Aguilar, Ana</cp:lastModifiedBy>
  <cp:revision>41</cp:revision>
  <dcterms:created xsi:type="dcterms:W3CDTF">2017-02-28T14:09:44Z</dcterms:created>
  <dcterms:modified xsi:type="dcterms:W3CDTF">2017-10-04T21:10:05Z</dcterms:modified>
</cp:coreProperties>
</file>