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61" r:id="rId5"/>
    <p:sldId id="270" r:id="rId6"/>
    <p:sldId id="262" r:id="rId7"/>
    <p:sldId id="258" r:id="rId8"/>
    <p:sldId id="259" r:id="rId9"/>
    <p:sldId id="263" r:id="rId10"/>
    <p:sldId id="266" r:id="rId11"/>
    <p:sldId id="260" r:id="rId12"/>
    <p:sldId id="267" r:id="rId13"/>
    <p:sldId id="268" r:id="rId14"/>
    <p:sldId id="269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g"/><Relationship Id="rId5" Type="http://schemas.openxmlformats.org/officeDocument/2006/relationships/image" Target="../media/image17.jpg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Effects of industrialization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Political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Economic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Geographic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Social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6372"/>
            <a:ext cx="4263464" cy="2307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45" y="1236372"/>
            <a:ext cx="4046314" cy="230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59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effects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" y="1209118"/>
            <a:ext cx="3570063" cy="22152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79" y="1209118"/>
            <a:ext cx="3185766" cy="221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57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851" y="2084832"/>
            <a:ext cx="6503831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Urbanization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towns and cities are growing to accommodate people migrating </a:t>
            </a:r>
            <a:r>
              <a:rPr lang="en-US" dirty="0" smtClean="0"/>
              <a:t>to find factory jobs, taking usable space away from farmlands.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During the late 1850s, after many technologies were introduced to the US and Irish Potato Famine devastated food supplies, </a:t>
            </a:r>
            <a:r>
              <a:rPr lang="en-US" dirty="0" smtClean="0">
                <a:solidFill>
                  <a:srgbClr val="0000FF"/>
                </a:solidFill>
              </a:rPr>
              <a:t>many Europeans began immigrating to the United States.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Tenements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apartments and other single-family dwellings that were divided</a:t>
            </a:r>
            <a:r>
              <a:rPr lang="en-US" dirty="0" smtClean="0"/>
              <a:t> even more </a:t>
            </a:r>
            <a:r>
              <a:rPr lang="en-US" dirty="0" smtClean="0">
                <a:solidFill>
                  <a:srgbClr val="0000FF"/>
                </a:solidFill>
              </a:rPr>
              <a:t>to create more spaces</a:t>
            </a:r>
            <a:r>
              <a:rPr lang="en-US" dirty="0" smtClean="0"/>
              <a:t> for people to rent.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By 1900, 2.3 million people lived exclusively in tenements in New York City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0" y="2433066"/>
            <a:ext cx="2781837" cy="177013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89" y="4377321"/>
            <a:ext cx="3570063" cy="22152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602" y="41109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8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Migration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2" y="4778107"/>
            <a:ext cx="2619375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846365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Housing</a:t>
            </a:r>
            <a:r>
              <a:rPr lang="en-US" dirty="0"/>
              <a:t> was overcrowded and unclean, </a:t>
            </a:r>
            <a:r>
              <a:rPr lang="en-US" dirty="0">
                <a:solidFill>
                  <a:srgbClr val="0000FF"/>
                </a:solidFill>
              </a:rPr>
              <a:t>causing the spread of typhoid, cholera, and smallpox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Transportation</a:t>
            </a:r>
            <a:r>
              <a:rPr lang="en-US" dirty="0" smtClean="0"/>
              <a:t> was expanded during this time, as </a:t>
            </a:r>
            <a:r>
              <a:rPr lang="en-US" dirty="0">
                <a:solidFill>
                  <a:srgbClr val="0000FF"/>
                </a:solidFill>
              </a:rPr>
              <a:t>raw materials </a:t>
            </a:r>
            <a:r>
              <a:rPr lang="en-US" dirty="0" smtClean="0">
                <a:solidFill>
                  <a:srgbClr val="0000FF"/>
                </a:solidFill>
              </a:rPr>
              <a:t>needed to be brought from the country to the factories</a:t>
            </a:r>
            <a:r>
              <a:rPr lang="en-US" dirty="0" smtClean="0"/>
              <a:t>. This included: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construction of canals &amp; railroads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improvements </a:t>
            </a:r>
            <a:r>
              <a:rPr lang="en-US" dirty="0"/>
              <a:t>to the </a:t>
            </a:r>
            <a:r>
              <a:rPr lang="en-US" dirty="0" smtClean="0">
                <a:solidFill>
                  <a:srgbClr val="0000FF"/>
                </a:solidFill>
              </a:rPr>
              <a:t>roads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Modes of transportation also made it easier for people to migrate to new areas where jobs were becoming available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02" y="4844782"/>
            <a:ext cx="2733675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3" y="2084832"/>
            <a:ext cx="1885950" cy="2428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02" y="2411730"/>
            <a:ext cx="2419350" cy="1885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93" y="386366"/>
            <a:ext cx="3863661" cy="16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9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Effects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31" y="1654290"/>
            <a:ext cx="3364258" cy="2286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04" y="365482"/>
            <a:ext cx="2629169" cy="2577617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888" y="1449433"/>
            <a:ext cx="3517506" cy="241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23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Social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093" y="2286000"/>
            <a:ext cx="5469915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During the Industrial Revolution, </a:t>
            </a:r>
            <a:r>
              <a:rPr lang="en-US" dirty="0" smtClean="0">
                <a:solidFill>
                  <a:srgbClr val="FF0000"/>
                </a:solidFill>
              </a:rPr>
              <a:t>population</a:t>
            </a:r>
            <a:r>
              <a:rPr lang="en-US" dirty="0" smtClean="0"/>
              <a:t> grew to </a:t>
            </a:r>
            <a:r>
              <a:rPr lang="en-US" dirty="0" smtClean="0">
                <a:solidFill>
                  <a:srgbClr val="0000FF"/>
                </a:solidFill>
              </a:rPr>
              <a:t>700 million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Job </a:t>
            </a:r>
            <a:r>
              <a:rPr lang="en-US" dirty="0"/>
              <a:t>growth and stable profits provided a shift to a </a:t>
            </a:r>
            <a:r>
              <a:rPr lang="en-US" dirty="0">
                <a:solidFill>
                  <a:srgbClr val="FF0000"/>
                </a:solidFill>
              </a:rPr>
              <a:t>higher standard of </a:t>
            </a:r>
            <a:r>
              <a:rPr lang="en-US" dirty="0" smtClean="0">
                <a:solidFill>
                  <a:srgbClr val="FF0000"/>
                </a:solidFill>
              </a:rPr>
              <a:t>living</a:t>
            </a:r>
            <a:r>
              <a:rPr lang="en-US" dirty="0" smtClean="0"/>
              <a:t>, which included </a:t>
            </a:r>
            <a:r>
              <a:rPr lang="en-US" dirty="0" smtClean="0">
                <a:solidFill>
                  <a:srgbClr val="0000FF"/>
                </a:solidFill>
              </a:rPr>
              <a:t>consistent payment of wages, better education and literacy, and better health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Middle Class </a:t>
            </a:r>
            <a:r>
              <a:rPr lang="en-US" dirty="0" smtClean="0"/>
              <a:t>grew </a:t>
            </a:r>
            <a:r>
              <a:rPr lang="en-US" dirty="0" smtClean="0">
                <a:solidFill>
                  <a:srgbClr val="0000FF"/>
                </a:solidFill>
              </a:rPr>
              <a:t>more powerful and influential</a:t>
            </a:r>
            <a:r>
              <a:rPr lang="en-US" dirty="0">
                <a:solidFill>
                  <a:srgbClr val="0000FF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/>
              <a:t>and they </a:t>
            </a:r>
            <a:r>
              <a:rPr lang="en-US" dirty="0" smtClean="0">
                <a:solidFill>
                  <a:srgbClr val="0000FF"/>
                </a:solidFill>
              </a:rPr>
              <a:t>took </a:t>
            </a:r>
            <a:r>
              <a:rPr lang="en-US" dirty="0">
                <a:solidFill>
                  <a:srgbClr val="0000FF"/>
                </a:solidFill>
              </a:rPr>
              <a:t>advantage of the newly affordable amenities </a:t>
            </a:r>
            <a:r>
              <a:rPr lang="en-US" dirty="0"/>
              <a:t>like </a:t>
            </a:r>
            <a:r>
              <a:rPr lang="en-US" dirty="0" smtClean="0"/>
              <a:t>furniture and fine clothing.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They </a:t>
            </a:r>
            <a:r>
              <a:rPr lang="en-US" dirty="0"/>
              <a:t>were also able to educate their children, so that their social standing would be maintained or even rise with the next generation.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424" y="2467105"/>
            <a:ext cx="3517506" cy="241422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69" y="283336"/>
            <a:ext cx="3091923" cy="2143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878" y="492154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Struggles of the Laborers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66" y="4088398"/>
            <a:ext cx="2438400" cy="16573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792" y="1867437"/>
            <a:ext cx="6787166" cy="444192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Cost of living </a:t>
            </a:r>
            <a:r>
              <a:rPr lang="en-US" dirty="0"/>
              <a:t>is much </a:t>
            </a:r>
            <a:r>
              <a:rPr lang="en-US" dirty="0">
                <a:solidFill>
                  <a:srgbClr val="0000FF"/>
                </a:solidFill>
              </a:rPr>
              <a:t>higher in the cities </a:t>
            </a:r>
            <a:r>
              <a:rPr lang="en-US" dirty="0"/>
              <a:t>than in the country, so </a:t>
            </a:r>
            <a:r>
              <a:rPr lang="en-US" dirty="0">
                <a:solidFill>
                  <a:srgbClr val="0000FF"/>
                </a:solidFill>
              </a:rPr>
              <a:t>many members of a family unit had to find work</a:t>
            </a:r>
            <a:r>
              <a:rPr lang="en-US" dirty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Women- worked in textile factories</a:t>
            </a:r>
            <a:r>
              <a:rPr lang="en-US" dirty="0" smtClean="0"/>
              <a:t>, as maids and cooks, and in coal mines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Children- worked for much less than adults</a:t>
            </a:r>
            <a:r>
              <a:rPr lang="en-US" dirty="0" smtClean="0"/>
              <a:t>, and could work quicker because they were much smaller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Poor </a:t>
            </a:r>
            <a:r>
              <a:rPr lang="en-US" dirty="0" smtClean="0">
                <a:solidFill>
                  <a:srgbClr val="FF0000"/>
                </a:solidFill>
              </a:rPr>
              <a:t>laborers</a:t>
            </a:r>
            <a:r>
              <a:rPr lang="en-US" dirty="0" smtClean="0"/>
              <a:t> worked the </a:t>
            </a:r>
            <a:r>
              <a:rPr lang="en-US" dirty="0" smtClean="0">
                <a:solidFill>
                  <a:srgbClr val="0000FF"/>
                </a:solidFill>
              </a:rPr>
              <a:t>longest hours</a:t>
            </a:r>
            <a:r>
              <a:rPr lang="en-US" dirty="0" smtClean="0"/>
              <a:t>, had the </a:t>
            </a:r>
            <a:r>
              <a:rPr lang="en-US" dirty="0" smtClean="0">
                <a:solidFill>
                  <a:srgbClr val="0000FF"/>
                </a:solidFill>
              </a:rPr>
              <a:t>lowest wages</a:t>
            </a:r>
            <a:r>
              <a:rPr lang="en-US" dirty="0" smtClean="0"/>
              <a:t>, and lived in the </a:t>
            </a:r>
            <a:r>
              <a:rPr lang="en-US" dirty="0" smtClean="0">
                <a:solidFill>
                  <a:srgbClr val="0000FF"/>
                </a:solidFill>
              </a:rPr>
              <a:t>worst conditions</a:t>
            </a:r>
            <a:r>
              <a:rPr lang="en-US" dirty="0" smtClean="0"/>
              <a:t>. Safety </a:t>
            </a:r>
            <a:r>
              <a:rPr lang="en-US" dirty="0"/>
              <a:t>was very poor in early industrial factories and </a:t>
            </a:r>
            <a:r>
              <a:rPr lang="en-US" dirty="0" smtClean="0"/>
              <a:t>mines- </a:t>
            </a:r>
            <a:r>
              <a:rPr lang="en-US" dirty="0" smtClean="0">
                <a:solidFill>
                  <a:srgbClr val="0000FF"/>
                </a:solidFill>
              </a:rPr>
              <a:t>injuries included: cut off fingers</a:t>
            </a:r>
            <a:r>
              <a:rPr lang="en-US" dirty="0" smtClean="0"/>
              <a:t>, mild burns, severe arm </a:t>
            </a:r>
            <a:r>
              <a:rPr lang="en-US" dirty="0"/>
              <a:t>and leg </a:t>
            </a:r>
            <a:r>
              <a:rPr lang="en-US" dirty="0" smtClean="0"/>
              <a:t>injuries &amp; </a:t>
            </a:r>
            <a:r>
              <a:rPr lang="en-US" dirty="0">
                <a:solidFill>
                  <a:srgbClr val="0000FF"/>
                </a:solidFill>
              </a:rPr>
              <a:t>amputation of </a:t>
            </a:r>
            <a:r>
              <a:rPr lang="en-US" dirty="0" smtClean="0">
                <a:solidFill>
                  <a:srgbClr val="0000FF"/>
                </a:solidFill>
              </a:rPr>
              <a:t>limbs and death.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Air in factories and mines had </a:t>
            </a:r>
            <a:r>
              <a:rPr lang="en-US" dirty="0">
                <a:solidFill>
                  <a:srgbClr val="FF0000"/>
                </a:solidFill>
              </a:rPr>
              <a:t>long-term effects </a:t>
            </a:r>
            <a:r>
              <a:rPr lang="en-US" dirty="0"/>
              <a:t>to the workers. </a:t>
            </a:r>
            <a:r>
              <a:rPr lang="en-US" dirty="0" smtClean="0"/>
              <a:t>They caused </a:t>
            </a:r>
            <a:r>
              <a:rPr lang="en-US" dirty="0">
                <a:solidFill>
                  <a:srgbClr val="0000FF"/>
                </a:solidFill>
              </a:rPr>
              <a:t>chest diseases, coughs, blood-spitting, hard breathing, pains in chest, </a:t>
            </a:r>
            <a:r>
              <a:rPr lang="en-US" dirty="0"/>
              <a:t>and </a:t>
            </a:r>
            <a:r>
              <a:rPr lang="en-US" dirty="0" smtClean="0"/>
              <a:t>even death.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29" y="4653030"/>
            <a:ext cx="19431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66" y="1867437"/>
            <a:ext cx="2236363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1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123" y="1957589"/>
            <a:ext cx="6465195" cy="435177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Unions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demanded better working conditions by going on strike</a:t>
            </a:r>
            <a:r>
              <a:rPr lang="en-US" dirty="0" smtClean="0"/>
              <a:t>, forcing employers </a:t>
            </a:r>
            <a:r>
              <a:rPr lang="en-US" dirty="0"/>
              <a:t>to decide between giving in </a:t>
            </a:r>
            <a:r>
              <a:rPr lang="en-US" dirty="0" smtClean="0"/>
              <a:t>to </a:t>
            </a:r>
            <a:r>
              <a:rPr lang="en-US" dirty="0"/>
              <a:t>demands </a:t>
            </a:r>
            <a:r>
              <a:rPr lang="en-US" dirty="0" smtClean="0"/>
              <a:t>or </a:t>
            </a:r>
            <a:r>
              <a:rPr lang="en-US" dirty="0"/>
              <a:t>suffering the cost of the lost production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Regulation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Child Labor </a:t>
            </a:r>
            <a:r>
              <a:rPr lang="en-US" dirty="0" smtClean="0">
                <a:solidFill>
                  <a:srgbClr val="FF0000"/>
                </a:solidFill>
              </a:rPr>
              <a:t>Law </a:t>
            </a:r>
            <a:r>
              <a:rPr lang="en-US" dirty="0" smtClean="0"/>
              <a:t>1833- established </a:t>
            </a:r>
            <a:r>
              <a:rPr lang="en-US" dirty="0"/>
              <a:t>paid inspectors to </a:t>
            </a:r>
            <a:r>
              <a:rPr lang="en-US" dirty="0">
                <a:solidFill>
                  <a:srgbClr val="0000FF"/>
                </a:solidFill>
              </a:rPr>
              <a:t>inspect factories on child labor regulations and enforce the </a:t>
            </a:r>
            <a:r>
              <a:rPr lang="en-US" dirty="0" smtClean="0">
                <a:solidFill>
                  <a:srgbClr val="0000FF"/>
                </a:solidFill>
              </a:rPr>
              <a:t>laws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Set </a:t>
            </a:r>
            <a:r>
              <a:rPr lang="en-US" dirty="0">
                <a:solidFill>
                  <a:srgbClr val="0000FF"/>
                </a:solidFill>
              </a:rPr>
              <a:t>the maximum working in a week to 48 </a:t>
            </a:r>
            <a:r>
              <a:rPr lang="en-US" dirty="0" smtClean="0">
                <a:solidFill>
                  <a:srgbClr val="0000FF"/>
                </a:solidFill>
              </a:rPr>
              <a:t>hours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Made school mandatory for children</a:t>
            </a:r>
            <a:r>
              <a:rPr lang="en-US" dirty="0" smtClean="0"/>
              <a:t>, which created education opportunities and higher literacy levels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Luddites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destroyed machinery </a:t>
            </a:r>
            <a:r>
              <a:rPr lang="en-US" dirty="0"/>
              <a:t>as a form of </a:t>
            </a:r>
            <a:r>
              <a:rPr lang="en-US" dirty="0" smtClean="0"/>
              <a:t>protest,</a:t>
            </a:r>
            <a:r>
              <a:rPr lang="en-US" dirty="0"/>
              <a:t> </a:t>
            </a:r>
            <a:r>
              <a:rPr lang="en-US" dirty="0" smtClean="0"/>
              <a:t>as it was </a:t>
            </a:r>
            <a:r>
              <a:rPr lang="en-US" dirty="0" smtClean="0">
                <a:solidFill>
                  <a:srgbClr val="0000FF"/>
                </a:solidFill>
              </a:rPr>
              <a:t>believed they</a:t>
            </a:r>
            <a:r>
              <a:rPr lang="en-US" dirty="0">
                <a:solidFill>
                  <a:srgbClr val="0000FF"/>
                </a:solidFill>
              </a:rPr>
              <a:t> </a:t>
            </a:r>
            <a:r>
              <a:rPr lang="en-US" dirty="0" smtClean="0">
                <a:solidFill>
                  <a:srgbClr val="0000FF"/>
                </a:solidFill>
              </a:rPr>
              <a:t>threatened </a:t>
            </a:r>
            <a:r>
              <a:rPr lang="en-US" dirty="0">
                <a:solidFill>
                  <a:srgbClr val="0000FF"/>
                </a:solidFill>
              </a:rPr>
              <a:t>the jobs </a:t>
            </a:r>
            <a:r>
              <a:rPr lang="en-US" dirty="0"/>
              <a:t>and livelihoods </a:t>
            </a:r>
            <a:r>
              <a:rPr lang="en-US" dirty="0">
                <a:solidFill>
                  <a:srgbClr val="0000FF"/>
                </a:solidFill>
              </a:rPr>
              <a:t>of skilled </a:t>
            </a:r>
            <a:r>
              <a:rPr lang="en-US" dirty="0" smtClean="0">
                <a:solidFill>
                  <a:srgbClr val="0000FF"/>
                </a:solidFill>
              </a:rPr>
              <a:t>workers </a:t>
            </a:r>
            <a:r>
              <a:rPr lang="en-US" dirty="0" smtClean="0"/>
              <a:t>that were to be </a:t>
            </a:r>
            <a:r>
              <a:rPr lang="en-US" dirty="0"/>
              <a:t>replaced by cheaper and less skilled workers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212" y="585216"/>
            <a:ext cx="2085975" cy="21907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252" y="2295149"/>
            <a:ext cx="2486025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687" y="4483458"/>
            <a:ext cx="2857500" cy="212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6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note-taking method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1"/>
          </p:nvPr>
        </p:nvSpPr>
        <p:spPr>
          <a:xfrm>
            <a:off x="1024128" y="2271602"/>
            <a:ext cx="3079750" cy="410210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Big Concepts</a:t>
            </a:r>
          </a:p>
          <a:p>
            <a:pPr lvl="1"/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290443" y="2173439"/>
            <a:ext cx="4778375" cy="410210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Supporting details</a:t>
            </a:r>
          </a:p>
          <a:p>
            <a:pPr lvl="1"/>
            <a:r>
              <a:rPr lang="en-US" dirty="0" smtClean="0"/>
              <a:t>Dates, Times, and Biographic details</a:t>
            </a:r>
          </a:p>
          <a:p>
            <a:pPr lvl="1"/>
            <a:r>
              <a:rPr lang="en-US" dirty="0" smtClean="0"/>
              <a:t>Vocabulary Definitions</a:t>
            </a:r>
          </a:p>
          <a:p>
            <a:r>
              <a:rPr lang="en-US" dirty="0" smtClean="0"/>
              <a:t>Any items in BLACK text are optional. Remember: the more thorough your notes, the more prepared you will be for exams.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24945" y="2010718"/>
            <a:ext cx="15875" cy="4102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62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Effects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8" y="1931831"/>
            <a:ext cx="3573729" cy="2034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90088"/>
            <a:ext cx="3161875" cy="2053867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82" y="1830088"/>
            <a:ext cx="4063482" cy="213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7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Revolution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148" y="2226959"/>
            <a:ext cx="3824052" cy="190450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73" y="1878767"/>
            <a:ext cx="6503188" cy="45735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Agricultural Revolution- </a:t>
            </a:r>
            <a:r>
              <a:rPr lang="en-US" dirty="0"/>
              <a:t>changes made to farming practices </a:t>
            </a:r>
            <a:r>
              <a:rPr lang="en-US" dirty="0">
                <a:solidFill>
                  <a:srgbClr val="0000FF"/>
                </a:solidFill>
              </a:rPr>
              <a:t>increased food production</a:t>
            </a:r>
            <a:r>
              <a:rPr lang="en-US" dirty="0"/>
              <a:t>, which led to </a:t>
            </a:r>
            <a:r>
              <a:rPr lang="en-US" dirty="0">
                <a:solidFill>
                  <a:srgbClr val="0000FF"/>
                </a:solidFill>
              </a:rPr>
              <a:t>people being stronger, healthier, and living longer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Enclosure </a:t>
            </a:r>
            <a:r>
              <a:rPr lang="en-US" dirty="0">
                <a:solidFill>
                  <a:srgbClr val="FF0000"/>
                </a:solidFill>
              </a:rPr>
              <a:t>Movement- </a:t>
            </a:r>
            <a:r>
              <a:rPr lang="en-US" dirty="0" smtClean="0"/>
              <a:t>Parliament passed a </a:t>
            </a:r>
            <a:r>
              <a:rPr lang="en-US" dirty="0" smtClean="0">
                <a:solidFill>
                  <a:srgbClr val="0000FF"/>
                </a:solidFill>
              </a:rPr>
              <a:t>series of laws</a:t>
            </a:r>
            <a:r>
              <a:rPr lang="en-US" dirty="0" smtClean="0"/>
              <a:t> in the 1800s </a:t>
            </a:r>
            <a:r>
              <a:rPr lang="en-US" dirty="0" smtClean="0">
                <a:solidFill>
                  <a:srgbClr val="0000FF"/>
                </a:solidFill>
              </a:rPr>
              <a:t>to close off pieces of land for landowners</a:t>
            </a:r>
            <a:r>
              <a:rPr lang="en-US" dirty="0" smtClean="0"/>
              <a:t> and farmers, who looked </a:t>
            </a:r>
            <a:r>
              <a:rPr lang="en-US" dirty="0"/>
              <a:t>for more efficient farming </a:t>
            </a:r>
            <a:r>
              <a:rPr lang="en-US" dirty="0" smtClean="0"/>
              <a:t>techniques.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Landowners </a:t>
            </a:r>
            <a:r>
              <a:rPr lang="en-US" dirty="0"/>
              <a:t>could </a:t>
            </a:r>
            <a:r>
              <a:rPr lang="en-US" dirty="0">
                <a:solidFill>
                  <a:srgbClr val="0000FF"/>
                </a:solidFill>
              </a:rPr>
              <a:t>charge higher rent to the people working the </a:t>
            </a:r>
            <a:r>
              <a:rPr lang="en-US" dirty="0" smtClean="0">
                <a:solidFill>
                  <a:srgbClr val="0000FF"/>
                </a:solidFill>
              </a:rPr>
              <a:t>land</a:t>
            </a:r>
            <a:r>
              <a:rPr lang="en-US" dirty="0" smtClean="0"/>
              <a:t>, which led to peasants </a:t>
            </a:r>
            <a:r>
              <a:rPr lang="en-US" dirty="0"/>
              <a:t>leaving the countryside to work in </a:t>
            </a:r>
            <a:r>
              <a:rPr lang="en-US" dirty="0" smtClean="0"/>
              <a:t>factories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As raw materials became more necessary for production of good, European nations needed to seek out more resources to expand their profits.</a:t>
            </a: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506" y="443088"/>
            <a:ext cx="3161875" cy="1641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649" y="4403366"/>
            <a:ext cx="3403136" cy="204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 leads to Imperialism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208" y="4172755"/>
            <a:ext cx="4063482" cy="213660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859243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Congress of Vienna outlawed any European empires on the European continent, so governments began looking to Africa, Asia, and South American countries for availability of natural resources.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Some </a:t>
            </a:r>
            <a:r>
              <a:rPr lang="en-US" dirty="0" smtClean="0">
                <a:solidFill>
                  <a:srgbClr val="FF0000"/>
                </a:solidFill>
              </a:rPr>
              <a:t>nations establish colonies </a:t>
            </a:r>
            <a:r>
              <a:rPr lang="en-US" dirty="0" smtClean="0"/>
              <a:t>and claims lands as their territory: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Great Britain- </a:t>
            </a:r>
            <a:r>
              <a:rPr lang="en-US" dirty="0" smtClean="0">
                <a:solidFill>
                  <a:srgbClr val="0000FF"/>
                </a:solidFill>
              </a:rPr>
              <a:t>India</a:t>
            </a:r>
            <a:r>
              <a:rPr lang="en-US" dirty="0" smtClean="0"/>
              <a:t> and parts of Africa &amp; South America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France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Southeast Asia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US- Louisiana Purchase, Texas, &amp; California (Manifest Destiny)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8" y="1918953"/>
            <a:ext cx="4320703" cy="204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1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80" y="1164765"/>
            <a:ext cx="2047875" cy="222885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62" y="1164766"/>
            <a:ext cx="2164716" cy="2228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85" y="1164766"/>
            <a:ext cx="20478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6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518" y="2084832"/>
            <a:ext cx="5302490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Cottage Industry- </a:t>
            </a:r>
            <a:r>
              <a:rPr lang="en-US" dirty="0" smtClean="0"/>
              <a:t>products </a:t>
            </a:r>
            <a:r>
              <a:rPr lang="en-US" dirty="0"/>
              <a:t>were </a:t>
            </a:r>
            <a:r>
              <a:rPr lang="en-US" dirty="0">
                <a:solidFill>
                  <a:srgbClr val="0000FF"/>
                </a:solidFill>
              </a:rPr>
              <a:t>made mainly in people’s </a:t>
            </a:r>
            <a:r>
              <a:rPr lang="en-US" dirty="0" smtClean="0">
                <a:solidFill>
                  <a:srgbClr val="0000FF"/>
                </a:solidFill>
              </a:rPr>
              <a:t>homes</a:t>
            </a:r>
            <a:r>
              <a:rPr lang="en-US" dirty="0" smtClean="0"/>
              <a:t>; merchants provided raw </a:t>
            </a:r>
            <a:r>
              <a:rPr lang="en-US" dirty="0"/>
              <a:t>materials and basic equipment, </a:t>
            </a:r>
            <a:r>
              <a:rPr lang="en-US" dirty="0" smtClean="0"/>
              <a:t>then picked </a:t>
            </a:r>
            <a:r>
              <a:rPr lang="en-US" dirty="0"/>
              <a:t>up the finished </a:t>
            </a:r>
            <a:r>
              <a:rPr lang="en-US" dirty="0" smtClean="0"/>
              <a:t>product.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Most communities </a:t>
            </a:r>
            <a:r>
              <a:rPr lang="en-US" dirty="0"/>
              <a:t>were </a:t>
            </a:r>
            <a:r>
              <a:rPr lang="en-US" dirty="0">
                <a:solidFill>
                  <a:srgbClr val="FF0000"/>
                </a:solidFill>
              </a:rPr>
              <a:t>located </a:t>
            </a:r>
            <a:r>
              <a:rPr lang="en-US" dirty="0" smtClean="0">
                <a:solidFill>
                  <a:srgbClr val="FF0000"/>
                </a:solidFill>
              </a:rPr>
              <a:t>close to </a:t>
            </a:r>
            <a:r>
              <a:rPr lang="en-US" dirty="0">
                <a:solidFill>
                  <a:srgbClr val="FF0000"/>
                </a:solidFill>
              </a:rPr>
              <a:t>rivers</a:t>
            </a:r>
            <a:r>
              <a:rPr lang="en-US" dirty="0"/>
              <a:t>, because </a:t>
            </a:r>
            <a:r>
              <a:rPr lang="en-US" dirty="0">
                <a:solidFill>
                  <a:srgbClr val="0000FF"/>
                </a:solidFill>
              </a:rPr>
              <a:t>water produced the amounts of energy required to power the machines </a:t>
            </a:r>
            <a:r>
              <a:rPr lang="en-US" dirty="0"/>
              <a:t>on a consistent </a:t>
            </a:r>
            <a:r>
              <a:rPr lang="en-US" dirty="0" smtClean="0"/>
              <a:t>basis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Banking</a:t>
            </a:r>
            <a:r>
              <a:rPr lang="en-US" dirty="0" smtClean="0"/>
              <a:t>- Bank of England established in 1694, issues money for the government and </a:t>
            </a:r>
            <a:r>
              <a:rPr lang="en-US" dirty="0" smtClean="0">
                <a:solidFill>
                  <a:srgbClr val="0000FF"/>
                </a:solidFill>
              </a:rPr>
              <a:t>financially supports merchants and traders, creating economic prosperity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535" y="585215"/>
            <a:ext cx="3636163" cy="170722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534" y="2454021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29" y="4422326"/>
            <a:ext cx="3955356" cy="216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5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system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27" y="4126132"/>
            <a:ext cx="3318199" cy="24536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6096" y="2286000"/>
            <a:ext cx="6465194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Factory System- </a:t>
            </a:r>
            <a:r>
              <a:rPr lang="en-US" dirty="0" smtClean="0"/>
              <a:t>Merchants began moving away from cottage industries </a:t>
            </a:r>
            <a:r>
              <a:rPr lang="en-US" dirty="0" smtClean="0">
                <a:solidFill>
                  <a:srgbClr val="0000FF"/>
                </a:solidFill>
              </a:rPr>
              <a:t>to mass-produced items made on machines in large buildings</a:t>
            </a:r>
            <a:r>
              <a:rPr lang="en-US" dirty="0" smtClean="0"/>
              <a:t> with many workers because </a:t>
            </a:r>
            <a:r>
              <a:rPr lang="en-US" dirty="0" smtClean="0">
                <a:solidFill>
                  <a:srgbClr val="0000FF"/>
                </a:solidFill>
              </a:rPr>
              <a:t>labor, prices, and profits were easier to regulate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Some upper level jobs required basic skills, but most factory jobs only needed people who were willing and able to work to fill daily quotas (numbers).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Assembly Line- </a:t>
            </a:r>
            <a:r>
              <a:rPr lang="en-US" dirty="0" smtClean="0">
                <a:solidFill>
                  <a:srgbClr val="0000FF"/>
                </a:solidFill>
              </a:rPr>
              <a:t>parts</a:t>
            </a:r>
            <a:r>
              <a:rPr lang="en-US" dirty="0" smtClean="0"/>
              <a:t> </a:t>
            </a:r>
            <a:r>
              <a:rPr lang="en-US" dirty="0"/>
              <a:t>(usually </a:t>
            </a:r>
            <a:r>
              <a:rPr lang="en-US" dirty="0" smtClean="0"/>
              <a:t>interchangeable) </a:t>
            </a:r>
            <a:r>
              <a:rPr lang="en-US" dirty="0"/>
              <a:t>are </a:t>
            </a:r>
            <a:r>
              <a:rPr lang="en-US" dirty="0">
                <a:solidFill>
                  <a:srgbClr val="0000FF"/>
                </a:solidFill>
              </a:rPr>
              <a:t>added as the </a:t>
            </a:r>
            <a:r>
              <a:rPr lang="en-US" dirty="0" smtClean="0">
                <a:solidFill>
                  <a:srgbClr val="0000FF"/>
                </a:solidFill>
              </a:rPr>
              <a:t>semi-finished product</a:t>
            </a:r>
            <a:r>
              <a:rPr lang="en-US" dirty="0">
                <a:solidFill>
                  <a:srgbClr val="0000FF"/>
                </a:solidFill>
              </a:rPr>
              <a:t> moves from workstation to workstation </a:t>
            </a:r>
            <a:r>
              <a:rPr lang="en-US" dirty="0"/>
              <a:t>where the parts are added in sequence until the </a:t>
            </a:r>
            <a:r>
              <a:rPr lang="en-US" dirty="0" smtClean="0"/>
              <a:t>final</a:t>
            </a:r>
            <a:r>
              <a:rPr lang="en-US" dirty="0"/>
              <a:t> </a:t>
            </a:r>
            <a:r>
              <a:rPr lang="en-US" dirty="0" smtClean="0"/>
              <a:t>product</a:t>
            </a:r>
            <a:r>
              <a:rPr lang="en-US" dirty="0"/>
              <a:t> is </a:t>
            </a:r>
            <a:r>
              <a:rPr lang="en-US" dirty="0" smtClean="0"/>
              <a:t>assembled</a:t>
            </a:r>
            <a:r>
              <a:rPr lang="en-US" dirty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4" y="2219657"/>
            <a:ext cx="2571750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558" y="384048"/>
            <a:ext cx="3640429" cy="156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77" y="1983346"/>
            <a:ext cx="689019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Adam Smith- </a:t>
            </a:r>
            <a:r>
              <a:rPr lang="en-US" dirty="0" smtClean="0"/>
              <a:t>economist who published the </a:t>
            </a:r>
            <a:r>
              <a:rPr lang="en-US" i="1" dirty="0" smtClean="0">
                <a:solidFill>
                  <a:srgbClr val="0000FF"/>
                </a:solidFill>
              </a:rPr>
              <a:t>Wealth of Nations</a:t>
            </a:r>
            <a:r>
              <a:rPr lang="en-US" dirty="0" smtClean="0"/>
              <a:t>, considered to be the </a:t>
            </a:r>
            <a:r>
              <a:rPr lang="en-US" dirty="0" smtClean="0">
                <a:solidFill>
                  <a:srgbClr val="0000FF"/>
                </a:solidFill>
              </a:rPr>
              <a:t>model of modern capitalism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Capitalism- government should have as little involvement in the economy as possible in order to maximize profits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Charles Fourier- </a:t>
            </a:r>
            <a:r>
              <a:rPr lang="en-US" dirty="0" smtClean="0"/>
              <a:t>French philosopher who was an early </a:t>
            </a:r>
            <a:r>
              <a:rPr lang="en-US" dirty="0" smtClean="0">
                <a:solidFill>
                  <a:srgbClr val="0000FF"/>
                </a:solidFill>
              </a:rPr>
              <a:t>promoter of class equality, feminism, and modern socialism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Socialism- government should provide resources equally to all citizens, with some input from businesses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Karl Marx- </a:t>
            </a:r>
            <a:r>
              <a:rPr lang="en-US" dirty="0" smtClean="0"/>
              <a:t>German intellectual who published </a:t>
            </a:r>
            <a:r>
              <a:rPr lang="en-US" i="1" dirty="0" smtClean="0">
                <a:solidFill>
                  <a:srgbClr val="0000FF"/>
                </a:solidFill>
              </a:rPr>
              <a:t>The Communist Manifesto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a doctrine on class struggles </a:t>
            </a:r>
            <a:r>
              <a:rPr lang="en-US" dirty="0" smtClean="0"/>
              <a:t>and what the poor must do to be free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Communism- the government should provide all services and own all businesses and lands in order to eliminate differences between citizens and end class warfare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587" y="2356834"/>
            <a:ext cx="2164716" cy="276739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262" y="585216"/>
            <a:ext cx="2047875" cy="2228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262" y="3680445"/>
            <a:ext cx="2047875" cy="287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1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5498</TotalTime>
  <Words>1024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Tw Cen MT</vt:lpstr>
      <vt:lpstr>Tw Cen MT Condensed</vt:lpstr>
      <vt:lpstr>Wingdings</vt:lpstr>
      <vt:lpstr>Wingdings 3</vt:lpstr>
      <vt:lpstr>Integral</vt:lpstr>
      <vt:lpstr>Effects of industrialization</vt:lpstr>
      <vt:lpstr>Cornell note-taking method</vt:lpstr>
      <vt:lpstr>Political Effects</vt:lpstr>
      <vt:lpstr>Agricultural Revolution</vt:lpstr>
      <vt:lpstr>Industrialization leads to Imperialism</vt:lpstr>
      <vt:lpstr>Economic Effects</vt:lpstr>
      <vt:lpstr>Before Industrialization</vt:lpstr>
      <vt:lpstr>Factory system</vt:lpstr>
      <vt:lpstr>Economic Theories</vt:lpstr>
      <vt:lpstr>Geographic effects</vt:lpstr>
      <vt:lpstr>Human Migration</vt:lpstr>
      <vt:lpstr>Human Migration</vt:lpstr>
      <vt:lpstr>Social Effects</vt:lpstr>
      <vt:lpstr>Changing Social Classes</vt:lpstr>
      <vt:lpstr>Struggles of the Laborers</vt:lpstr>
      <vt:lpstr>Labor Movements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industrialization</dc:title>
  <dc:creator>Aguilar, Ana</dc:creator>
  <cp:lastModifiedBy>Aguilar, Ana</cp:lastModifiedBy>
  <cp:revision>40</cp:revision>
  <dcterms:created xsi:type="dcterms:W3CDTF">2017-04-06T22:30:32Z</dcterms:created>
  <dcterms:modified xsi:type="dcterms:W3CDTF">2019-02-12T15:32:59Z</dcterms:modified>
</cp:coreProperties>
</file>