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lukerosa\Dropbox\TpT\World\11%20-%20French%20Revolution\01%20-%20French%20Revolution%20Magic%20Portraits\Bishop.wmv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Fall of the Monarchy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Reign of Terror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Rise of Napoleon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Bourbon Restoration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60232"/>
            <a:ext cx="2412877" cy="33549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6" y="825152"/>
            <a:ext cx="2330750" cy="325742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31" y="1120439"/>
            <a:ext cx="3269098" cy="29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Fear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7915" y="2440548"/>
            <a:ext cx="6130343" cy="41663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1789, people begin to panic throughout France, mainly due to (false) beliefs that Louis XVI and 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Estates were working to undermine the 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Great Fear- </a:t>
            </a:r>
            <a:r>
              <a:rPr lang="en-US" dirty="0" smtClean="0">
                <a:solidFill>
                  <a:srgbClr val="0000FF"/>
                </a:solidFill>
              </a:rPr>
              <a:t>peasants looted, destroyed, and burned noble estates </a:t>
            </a:r>
            <a:r>
              <a:rPr lang="en-US" dirty="0" smtClean="0"/>
              <a:t>all over the French countryside; this </a:t>
            </a:r>
            <a:r>
              <a:rPr lang="en-US" dirty="0" smtClean="0">
                <a:solidFill>
                  <a:srgbClr val="0000FF"/>
                </a:solidFill>
              </a:rPr>
              <a:t>causes panic to grow </a:t>
            </a:r>
            <a:r>
              <a:rPr lang="en-US" dirty="0" smtClean="0"/>
              <a:t>between nobles and peasants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Storming the Bastille- </a:t>
            </a:r>
            <a:r>
              <a:rPr lang="en-US" dirty="0" smtClean="0">
                <a:solidFill>
                  <a:srgbClr val="0000FF"/>
                </a:solidFill>
              </a:rPr>
              <a:t>July 14, 1789</a:t>
            </a:r>
            <a:r>
              <a:rPr lang="en-US" dirty="0" smtClean="0"/>
              <a:t>; tensions between government and peasants explode, and </a:t>
            </a:r>
            <a:r>
              <a:rPr lang="en-US" dirty="0" smtClean="0">
                <a:solidFill>
                  <a:srgbClr val="0000FF"/>
                </a:solidFill>
              </a:rPr>
              <a:t>riots reach Bastille prison </a:t>
            </a:r>
            <a:r>
              <a:rPr lang="en-US" dirty="0" smtClean="0"/>
              <a:t>(where gunpowder, muskets, and ammunition are stored).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Symbolizes the </a:t>
            </a:r>
            <a:r>
              <a:rPr lang="en-US" dirty="0" smtClean="0">
                <a:solidFill>
                  <a:srgbClr val="0000FF"/>
                </a:solidFill>
              </a:rPr>
              <a:t>beginning of the French Revolution</a:t>
            </a:r>
            <a:r>
              <a:rPr lang="en-US" dirty="0" smtClean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02" y="357690"/>
            <a:ext cx="2001056" cy="1905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614412"/>
            <a:ext cx="3916598" cy="384949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5" y="366273"/>
            <a:ext cx="2543175" cy="1800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3" y="369883"/>
            <a:ext cx="2053274" cy="17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Reign of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003" y="2084832"/>
            <a:ext cx="6310648" cy="4224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FF0000"/>
                </a:solidFill>
              </a:rPr>
              <a:t>Maximilien</a:t>
            </a:r>
            <a:r>
              <a:rPr lang="en-US" dirty="0">
                <a:solidFill>
                  <a:srgbClr val="FF0000"/>
                </a:solidFill>
              </a:rPr>
              <a:t> Robespierre- </a:t>
            </a:r>
            <a:r>
              <a:rPr lang="en-US" dirty="0" smtClean="0">
                <a:solidFill>
                  <a:srgbClr val="0000FF"/>
                </a:solidFill>
              </a:rPr>
              <a:t>leader of radicals </a:t>
            </a:r>
            <a:r>
              <a:rPr lang="en-US" dirty="0" smtClean="0"/>
              <a:t>in the government; </a:t>
            </a:r>
            <a:r>
              <a:rPr lang="en-US" dirty="0" smtClean="0">
                <a:solidFill>
                  <a:srgbClr val="0000FF"/>
                </a:solidFill>
              </a:rPr>
              <a:t>oversaw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executions of over 17,000 </a:t>
            </a:r>
            <a:r>
              <a:rPr lang="en-US" dirty="0" smtClean="0"/>
              <a:t>people </a:t>
            </a:r>
            <a:r>
              <a:rPr lang="en-US" dirty="0"/>
              <a:t>with the guillotine.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Will </a:t>
            </a:r>
            <a:r>
              <a:rPr lang="en-US" dirty="0"/>
              <a:t>be executed for abuse of power.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Reign of Terror- </a:t>
            </a:r>
            <a:r>
              <a:rPr lang="en-US" dirty="0" smtClean="0"/>
              <a:t>French </a:t>
            </a:r>
            <a:r>
              <a:rPr lang="en-US" dirty="0" smtClean="0">
                <a:solidFill>
                  <a:srgbClr val="0000FF"/>
                </a:solidFill>
              </a:rPr>
              <a:t>citizens were considered to be enemies of the government</a:t>
            </a:r>
            <a:r>
              <a:rPr lang="en-US" dirty="0" smtClean="0"/>
              <a:t>; they had to be careful with everything they did and said for </a:t>
            </a:r>
            <a:r>
              <a:rPr lang="en-US" dirty="0" smtClean="0">
                <a:solidFill>
                  <a:srgbClr val="0000FF"/>
                </a:solidFill>
              </a:rPr>
              <a:t>fear of being arrested, tried, executed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Committee of Public Safety- </a:t>
            </a:r>
            <a:r>
              <a:rPr lang="en-US" dirty="0" smtClean="0"/>
              <a:t>designed to </a:t>
            </a:r>
            <a:r>
              <a:rPr lang="en-US" dirty="0" smtClean="0">
                <a:solidFill>
                  <a:srgbClr val="0000FF"/>
                </a:solidFill>
              </a:rPr>
              <a:t>suppress opposition inside and outside </a:t>
            </a:r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rance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00FF"/>
                </a:solidFill>
              </a:rPr>
              <a:t>200,000 </a:t>
            </a:r>
            <a:r>
              <a:rPr lang="en-US" dirty="0"/>
              <a:t>citizens</a:t>
            </a:r>
            <a:r>
              <a:rPr lang="en-US" dirty="0">
                <a:solidFill>
                  <a:srgbClr val="0000FF"/>
                </a:solidFill>
              </a:rPr>
              <a:t> arrested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17,000 executed </a:t>
            </a:r>
            <a:r>
              <a:rPr lang="en-US" dirty="0"/>
              <a:t>for treason during the Reign of </a:t>
            </a:r>
            <a:r>
              <a:rPr lang="en-US" dirty="0" smtClean="0"/>
              <a:t>Terror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76" y="425003"/>
            <a:ext cx="4108361" cy="29750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1" y="3584448"/>
            <a:ext cx="2562895" cy="2715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46" y="3902299"/>
            <a:ext cx="2387488" cy="27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5235"/>
            <a:ext cx="2412877" cy="33549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25" y="408248"/>
            <a:ext cx="2537620" cy="2827941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40" y="1822218"/>
            <a:ext cx="2524260" cy="2524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55" y="657477"/>
            <a:ext cx="2390775" cy="25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38" y="456426"/>
            <a:ext cx="9720072" cy="1499616"/>
          </a:xfrm>
        </p:spPr>
        <p:txBody>
          <a:bodyPr/>
          <a:lstStyle/>
          <a:p>
            <a:r>
              <a:rPr lang="en-US" dirty="0" smtClean="0"/>
              <a:t>Napoleon Takes the Wheel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6705" y="2401908"/>
            <a:ext cx="627201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Napoleon Bonaparte- </a:t>
            </a:r>
            <a:r>
              <a:rPr lang="en-US" dirty="0" smtClean="0"/>
              <a:t>military genius who became </a:t>
            </a:r>
            <a:r>
              <a:rPr lang="en-US" dirty="0" smtClean="0">
                <a:solidFill>
                  <a:srgbClr val="0000FF"/>
                </a:solidFill>
              </a:rPr>
              <a:t>general during French revolution </a:t>
            </a:r>
            <a:r>
              <a:rPr lang="en-US" dirty="0" smtClean="0"/>
              <a:t>by 24; </a:t>
            </a:r>
            <a:r>
              <a:rPr lang="en-US" dirty="0" smtClean="0">
                <a:solidFill>
                  <a:srgbClr val="0000FF"/>
                </a:solidFill>
              </a:rPr>
              <a:t>stages a coup to take control of government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Coup </a:t>
            </a:r>
            <a:r>
              <a:rPr lang="en-US" dirty="0" err="1" smtClean="0">
                <a:solidFill>
                  <a:srgbClr val="FF0000"/>
                </a:solidFill>
              </a:rPr>
              <a:t>d’etat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0000FF"/>
                </a:solidFill>
              </a:rPr>
              <a:t>hit against the State</a:t>
            </a:r>
            <a:r>
              <a:rPr lang="en-US" dirty="0" smtClean="0"/>
              <a:t>”; a </a:t>
            </a:r>
            <a:r>
              <a:rPr lang="en-US" dirty="0" smtClean="0">
                <a:solidFill>
                  <a:srgbClr val="0000FF"/>
                </a:solidFill>
              </a:rPr>
              <a:t>sudden, decisive change in government</a:t>
            </a:r>
            <a:r>
              <a:rPr lang="en-US" dirty="0" smtClean="0"/>
              <a:t> or leadership, usually by military or political groups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Napoleonic Code- </a:t>
            </a:r>
            <a:r>
              <a:rPr lang="en-US" dirty="0" smtClean="0">
                <a:solidFill>
                  <a:srgbClr val="0000FF"/>
                </a:solidFill>
              </a:rPr>
              <a:t>eliminates the Estate system </a:t>
            </a:r>
            <a:r>
              <a:rPr lang="en-US" dirty="0" smtClean="0"/>
              <a:t>and simplifies the laws in France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Names himself </a:t>
            </a:r>
            <a:r>
              <a:rPr lang="en-US" dirty="0" smtClean="0">
                <a:solidFill>
                  <a:srgbClr val="0000FF"/>
                </a:solidFill>
              </a:rPr>
              <a:t>“First Consul”, a dictatorship role</a:t>
            </a:r>
            <a:r>
              <a:rPr lang="en-US" dirty="0" smtClean="0"/>
              <a:t>, which is approved by the people in 1799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Crowns himself emperor in 1804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0" y="2286000"/>
            <a:ext cx="2813150" cy="3911499"/>
          </a:xfrm>
        </p:spPr>
      </p:pic>
      <p:pic>
        <p:nvPicPr>
          <p:cNvPr id="7" name="Picture 2" descr="http://upload.wikimedia.org/wikipedia/commons/thumb/0/0e/Napoleon4.jpg/655px-Napoleo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6"/>
          <a:stretch>
            <a:fillRect/>
          </a:stretch>
        </p:blipFill>
        <p:spPr bwMode="auto">
          <a:xfrm>
            <a:off x="3271232" y="1604257"/>
            <a:ext cx="2189409" cy="230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66" y="4159877"/>
            <a:ext cx="2390775" cy="25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empire strikes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245" y="2084832"/>
            <a:ext cx="6297769" cy="434172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Napoleonic Wars- 1803-1815, attempts </a:t>
            </a:r>
            <a:r>
              <a:rPr lang="en-US" dirty="0" smtClean="0"/>
              <a:t>to build an empire by unifying country he invades under French </a:t>
            </a:r>
            <a:r>
              <a:rPr lang="en-US" dirty="0" smtClean="0"/>
              <a:t>rule; conquers </a:t>
            </a:r>
            <a:r>
              <a:rPr lang="en-US" dirty="0" smtClean="0"/>
              <a:t>Russia, Austria, Portugal, &amp; Spain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Invades and attempts to colonize </a:t>
            </a:r>
            <a:r>
              <a:rPr lang="en-US" dirty="0" smtClean="0"/>
              <a:t>Egypt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Spain</a:t>
            </a:r>
            <a:r>
              <a:rPr lang="en-US" dirty="0" smtClean="0"/>
              <a:t> becomes </a:t>
            </a:r>
            <a:r>
              <a:rPr lang="en-US" dirty="0" smtClean="0">
                <a:solidFill>
                  <a:srgbClr val="0000FF"/>
                </a:solidFill>
              </a:rPr>
              <a:t>too weak to maintain colonies, leading to Wars of Independence in Latin America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Continental System- </a:t>
            </a:r>
            <a:r>
              <a:rPr lang="en-US" dirty="0" smtClean="0"/>
              <a:t>Napoleon planned to </a:t>
            </a:r>
            <a:r>
              <a:rPr lang="en-US" dirty="0" smtClean="0">
                <a:solidFill>
                  <a:srgbClr val="0000FF"/>
                </a:solidFill>
              </a:rPr>
              <a:t>prevent trade between European nations on the continent and Great Britain</a:t>
            </a:r>
            <a:r>
              <a:rPr lang="en-US" dirty="0" smtClean="0"/>
              <a:t> to weaken the British before invading them and securing his empire.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Wrecks France’s economy </a:t>
            </a:r>
            <a:r>
              <a:rPr lang="en-US" dirty="0" smtClean="0"/>
              <a:t>instead of Britain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Begins to concentrate on </a:t>
            </a:r>
            <a:r>
              <a:rPr lang="en-US" dirty="0" smtClean="0">
                <a:solidFill>
                  <a:srgbClr val="FF0000"/>
                </a:solidFill>
              </a:rPr>
              <a:t>Russia</a:t>
            </a:r>
            <a:r>
              <a:rPr lang="en-US" dirty="0" smtClean="0"/>
              <a:t>, who kept trading with Britain, but the </a:t>
            </a:r>
            <a:r>
              <a:rPr lang="en-US" dirty="0" smtClean="0">
                <a:solidFill>
                  <a:srgbClr val="0000FF"/>
                </a:solidFill>
              </a:rPr>
              <a:t>invasion nearly wipes out his entire military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2" descr="http://www.clas.ufl.edu/users/harlandj/maps/europe/napoleons_empi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"/>
          <a:stretch>
            <a:fillRect/>
          </a:stretch>
        </p:blipFill>
        <p:spPr bwMode="auto">
          <a:xfrm>
            <a:off x="6787166" y="2286000"/>
            <a:ext cx="5141891" cy="41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Faces Waterloo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4164" y="2690912"/>
            <a:ext cx="573045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Coalition (alliance) of </a:t>
            </a:r>
            <a:r>
              <a:rPr lang="en-US" dirty="0" smtClean="0">
                <a:solidFill>
                  <a:srgbClr val="0000FF"/>
                </a:solidFill>
              </a:rPr>
              <a:t>European nations </a:t>
            </a:r>
            <a:r>
              <a:rPr lang="en-US" dirty="0" smtClean="0"/>
              <a:t>that Napoleon conquered </a:t>
            </a:r>
            <a:r>
              <a:rPr lang="en-US" dirty="0" smtClean="0">
                <a:solidFill>
                  <a:srgbClr val="0000FF"/>
                </a:solidFill>
              </a:rPr>
              <a:t>sided with Russia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00FF"/>
                </a:solidFill>
              </a:rPr>
              <a:t>he was removed from rule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Arrested and </a:t>
            </a:r>
            <a:r>
              <a:rPr lang="en-US" dirty="0" smtClean="0">
                <a:solidFill>
                  <a:srgbClr val="0000FF"/>
                </a:solidFill>
              </a:rPr>
              <a:t>imprisoned on island of Elba, but he escapes after 100 days</a:t>
            </a:r>
            <a:r>
              <a:rPr lang="en-US" dirty="0" smtClean="0"/>
              <a:t> and rallied armies of supporters to join him in invading England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Battle of Waterloo- </a:t>
            </a:r>
            <a:r>
              <a:rPr lang="en-US" dirty="0" smtClean="0"/>
              <a:t>Napoleon only got as far as Belgium before he was </a:t>
            </a:r>
            <a:r>
              <a:rPr lang="en-US" dirty="0" smtClean="0">
                <a:solidFill>
                  <a:srgbClr val="0000FF"/>
                </a:solidFill>
              </a:rPr>
              <a:t>defeated by the Duke of Wellington and British forces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Napoleon was </a:t>
            </a:r>
            <a:r>
              <a:rPr lang="en-US" dirty="0" smtClean="0">
                <a:solidFill>
                  <a:srgbClr val="0000FF"/>
                </a:solidFill>
              </a:rPr>
              <a:t>exiled to the island of St. Helena </a:t>
            </a:r>
            <a:r>
              <a:rPr lang="en-US" dirty="0" smtClean="0"/>
              <a:t>off coast of southern Africa, where he died in 1521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1" y="1924363"/>
            <a:ext cx="2537620" cy="282794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23" y="1852781"/>
            <a:ext cx="2251394" cy="2899523"/>
          </a:xfrm>
          <a:prstGeom prst="rect">
            <a:avLst/>
          </a:prstGeom>
        </p:spPr>
      </p:pic>
      <p:pic>
        <p:nvPicPr>
          <p:cNvPr id="7" name="Picture 2" descr="http://upload.wikimedia.org/wikipedia/commons/7/71/Napoleon_sainthele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/>
          <a:stretch>
            <a:fillRect/>
          </a:stretch>
        </p:blipFill>
        <p:spPr bwMode="auto">
          <a:xfrm>
            <a:off x="927279" y="4986983"/>
            <a:ext cx="3837904" cy="172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britishbattles.com/waterloo/images/scotland-forever-5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15" y="401692"/>
            <a:ext cx="4166804" cy="210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5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of the Bourbons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972" y="1867439"/>
            <a:ext cx="6413679" cy="47909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Congress of Vienna- </a:t>
            </a:r>
            <a:r>
              <a:rPr lang="en-US" dirty="0" smtClean="0"/>
              <a:t>delegates from the </a:t>
            </a:r>
            <a:r>
              <a:rPr lang="en-US" dirty="0" smtClean="0">
                <a:solidFill>
                  <a:srgbClr val="0000FF"/>
                </a:solidFill>
              </a:rPr>
              <a:t>European nations Napoleon had conquered met to reorganize themselves</a:t>
            </a:r>
            <a:r>
              <a:rPr lang="en-US" dirty="0" smtClean="0"/>
              <a:t> as separate entities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Prince </a:t>
            </a:r>
            <a:r>
              <a:rPr lang="en-US" dirty="0" err="1" smtClean="0">
                <a:solidFill>
                  <a:srgbClr val="FF0000"/>
                </a:solidFill>
              </a:rPr>
              <a:t>Klemens</a:t>
            </a:r>
            <a:r>
              <a:rPr lang="en-US" dirty="0" smtClean="0">
                <a:solidFill>
                  <a:srgbClr val="FF0000"/>
                </a:solidFill>
              </a:rPr>
              <a:t> von Metternich- </a:t>
            </a:r>
            <a:r>
              <a:rPr lang="en-US" dirty="0" smtClean="0"/>
              <a:t>leads Congress of Vienna and </a:t>
            </a:r>
            <a:r>
              <a:rPr lang="en-US" dirty="0" smtClean="0">
                <a:solidFill>
                  <a:srgbClr val="0000FF"/>
                </a:solidFill>
              </a:rPr>
              <a:t>restores monarchies to power</a:t>
            </a:r>
            <a:r>
              <a:rPr lang="en-US" dirty="0" smtClean="0"/>
              <a:t>, including the Bourbons in France and Spain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Bourbon Restoration- </a:t>
            </a:r>
            <a:r>
              <a:rPr lang="en-US" dirty="0" smtClean="0">
                <a:solidFill>
                  <a:srgbClr val="0000FF"/>
                </a:solidFill>
              </a:rPr>
              <a:t>Louis XVI’s brothers returned to the throne of France, from 1814-1830</a:t>
            </a:r>
            <a:r>
              <a:rPr lang="en-US" dirty="0" smtClean="0"/>
              <a:t>. They were removed once again after the </a:t>
            </a:r>
            <a:r>
              <a:rPr lang="en-US" dirty="0" smtClean="0">
                <a:solidFill>
                  <a:srgbClr val="0000FF"/>
                </a:solidFill>
              </a:rPr>
              <a:t>July Revolution</a:t>
            </a:r>
            <a:r>
              <a:rPr lang="en-US" dirty="0" smtClean="0"/>
              <a:t>, after which </a:t>
            </a:r>
            <a:r>
              <a:rPr lang="en-US" dirty="0" smtClean="0">
                <a:solidFill>
                  <a:srgbClr val="0000FF"/>
                </a:solidFill>
              </a:rPr>
              <a:t>France became a democracy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Balance of Power Doctrine- </a:t>
            </a:r>
            <a:r>
              <a:rPr lang="en-US" dirty="0" smtClean="0">
                <a:solidFill>
                  <a:srgbClr val="0000FF"/>
                </a:solidFill>
              </a:rPr>
              <a:t>redraws borders </a:t>
            </a:r>
            <a:r>
              <a:rPr lang="en-US" dirty="0" smtClean="0"/>
              <a:t>of European countries and </a:t>
            </a:r>
            <a:r>
              <a:rPr lang="en-US" dirty="0" smtClean="0">
                <a:solidFill>
                  <a:srgbClr val="0000FF"/>
                </a:solidFill>
              </a:rPr>
              <a:t>aimed to prevent empires from being built WITHIN Europe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Leads to </a:t>
            </a:r>
            <a:r>
              <a:rPr lang="en-US" dirty="0" smtClean="0">
                <a:solidFill>
                  <a:srgbClr val="0000FF"/>
                </a:solidFill>
              </a:rPr>
              <a:t>empires built in Africa and India=Imperialism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Will lead to </a:t>
            </a:r>
            <a:r>
              <a:rPr lang="en-US" dirty="0" smtClean="0">
                <a:solidFill>
                  <a:srgbClr val="0000FF"/>
                </a:solidFill>
              </a:rPr>
              <a:t>World War I in 1914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43" y="383254"/>
            <a:ext cx="3650334" cy="340315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28" y="3912003"/>
            <a:ext cx="2495550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4769443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note-taking method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1024128" y="2271602"/>
            <a:ext cx="3079750" cy="4102100"/>
          </a:xfrm>
        </p:spPr>
        <p:txBody>
          <a:bodyPr>
            <a:normAutofit/>
          </a:bodyPr>
          <a:lstStyle/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Main Ideas</a:t>
            </a:r>
          </a:p>
          <a:p>
            <a:pPr lvl="1"/>
            <a:r>
              <a:rPr lang="en-US" dirty="0" smtClean="0"/>
              <a:t>Big Concepts</a:t>
            </a:r>
          </a:p>
          <a:p>
            <a:pPr lvl="1"/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290443" y="2173439"/>
            <a:ext cx="4778375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Supporting details</a:t>
            </a:r>
          </a:p>
          <a:p>
            <a:pPr lvl="1"/>
            <a:r>
              <a:rPr lang="en-US" dirty="0" smtClean="0"/>
              <a:t>Dates, Times, and Biographic details</a:t>
            </a:r>
          </a:p>
          <a:p>
            <a:pPr lvl="1"/>
            <a:r>
              <a:rPr lang="en-US" dirty="0" smtClean="0"/>
              <a:t>Vocabulary Definitions</a:t>
            </a:r>
          </a:p>
          <a:p>
            <a:r>
              <a:rPr lang="en-US" dirty="0" smtClean="0"/>
              <a:t>Any items in BLACK text are optional. Remember: the more thorough your notes, the more prepared you will be for exams.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24945" y="2010718"/>
            <a:ext cx="15875" cy="41021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90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Moderate Phase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French Society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Louis XVI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Marie Antoinette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Estates General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15" y="1284158"/>
            <a:ext cx="1818021" cy="2540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133544"/>
            <a:ext cx="2411100" cy="284207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7" y="605306"/>
            <a:ext cx="3269098" cy="29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Effects of the Enlightenment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851" y="2286000"/>
            <a:ext cx="64008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Majority of </a:t>
            </a:r>
            <a:r>
              <a:rPr lang="en-US" dirty="0" smtClean="0">
                <a:solidFill>
                  <a:srgbClr val="0000FF"/>
                </a:solidFill>
              </a:rPr>
              <a:t>Enlightenment philosophes are French </a:t>
            </a:r>
            <a:r>
              <a:rPr lang="en-US" dirty="0" smtClean="0"/>
              <a:t>who used Louis XV and XVI as examples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Enlightenment ideals on government inspire calls for democracy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American Revolution is fought and won with a large amount of French aid</a:t>
            </a:r>
            <a:r>
              <a:rPr lang="en-US" dirty="0" smtClean="0"/>
              <a:t> (money &amp; soldiers)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Haiti</a:t>
            </a:r>
            <a:r>
              <a:rPr lang="en-US" dirty="0" smtClean="0"/>
              <a:t>, French </a:t>
            </a:r>
            <a:r>
              <a:rPr lang="en-US" smtClean="0"/>
              <a:t>colony</a:t>
            </a:r>
            <a:r>
              <a:rPr lang="en-US" smtClean="0"/>
              <a:t>,</a:t>
            </a:r>
            <a:r>
              <a:rPr lang="en-US" smtClean="0">
                <a:solidFill>
                  <a:srgbClr val="0000FF"/>
                </a:solidFill>
              </a:rPr>
              <a:t> begins </a:t>
            </a:r>
            <a:r>
              <a:rPr lang="en-US" smtClean="0">
                <a:solidFill>
                  <a:srgbClr val="0000FF"/>
                </a:solidFill>
              </a:rPr>
              <a:t>individual </a:t>
            </a:r>
            <a:r>
              <a:rPr lang="en-US" smtClean="0">
                <a:solidFill>
                  <a:srgbClr val="0000FF"/>
                </a:solidFill>
              </a:rPr>
              <a:t>revolution</a:t>
            </a:r>
            <a:r>
              <a:rPr lang="en-US" smtClean="0"/>
              <a:t> </a:t>
            </a:r>
            <a:r>
              <a:rPr lang="en-US" dirty="0" smtClean="0"/>
              <a:t>for independence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Growing </a:t>
            </a:r>
            <a:r>
              <a:rPr lang="en-US" dirty="0" smtClean="0">
                <a:solidFill>
                  <a:srgbClr val="0000FF"/>
                </a:solidFill>
              </a:rPr>
              <a:t>unrest among poorest (and largest) populations</a:t>
            </a:r>
            <a:r>
              <a:rPr lang="en-US" dirty="0" smtClean="0"/>
              <a:t> in France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38" y="2375916"/>
            <a:ext cx="4494012" cy="224700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006" y="344244"/>
            <a:ext cx="2026544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455" y="344244"/>
            <a:ext cx="1844093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36" y="4863894"/>
            <a:ext cx="1657350" cy="1878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71" y="4863894"/>
            <a:ext cx="3385179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Society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1893194"/>
            <a:ext cx="5278940" cy="24727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1468192"/>
            <a:ext cx="5820607" cy="50227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French society was divided into three groups called “Estates”: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Estate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Catholic Church officials and clergy </a:t>
            </a:r>
            <a:r>
              <a:rPr lang="en-US" dirty="0" smtClean="0"/>
              <a:t>(priests &amp; nuns); only represented 1% of total population but </a:t>
            </a:r>
            <a:r>
              <a:rPr lang="en-US" dirty="0" smtClean="0">
                <a:solidFill>
                  <a:srgbClr val="0000FF"/>
                </a:solidFill>
              </a:rPr>
              <a:t>owned 10% of French land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Did NOT pay taxes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Estate</a:t>
            </a:r>
            <a:r>
              <a:rPr lang="en-US" dirty="0" smtClean="0"/>
              <a:t>: Members of the </a:t>
            </a:r>
            <a:r>
              <a:rPr lang="en-US" dirty="0" smtClean="0">
                <a:solidFill>
                  <a:srgbClr val="0000FF"/>
                </a:solidFill>
              </a:rPr>
              <a:t>nobility and aristocracy (government leaders); </a:t>
            </a:r>
            <a:r>
              <a:rPr lang="en-US" dirty="0" smtClean="0"/>
              <a:t>controlled the government and lived off of tax money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Did NOT pay taxes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Estate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Bourgeoisie</a:t>
            </a:r>
            <a:r>
              <a:rPr lang="en-US" dirty="0" smtClean="0"/>
              <a:t> (lawyers, doctors, businessmen who were rich but not titled) and </a:t>
            </a:r>
            <a:r>
              <a:rPr lang="en-US" i="1" dirty="0" smtClean="0">
                <a:solidFill>
                  <a:srgbClr val="0000FF"/>
                </a:solidFill>
              </a:rPr>
              <a:t>sans-culottes</a:t>
            </a:r>
            <a:r>
              <a:rPr lang="en-US" dirty="0" smtClean="0"/>
              <a:t> (peasants &amp; farmers, poorest of society)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Paid ALL taxes, duties to church, and had NO say in government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Bisho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7" y="4507606"/>
            <a:ext cx="1674253" cy="208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classconnection.s3.amazonaws.com/1879/flashcards/714064/jpg/380px-elijah_boardman_by_ear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61" y="4507606"/>
            <a:ext cx="1712890" cy="208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upload.wikimedia.org/wikipedia/commons/4/43/Sans-culo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22"/>
          <a:stretch>
            <a:fillRect/>
          </a:stretch>
        </p:blipFill>
        <p:spPr bwMode="auto">
          <a:xfrm>
            <a:off x="4256789" y="4507606"/>
            <a:ext cx="1564462" cy="208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35147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003" y="1854558"/>
            <a:ext cx="6130343" cy="445480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Louis XIV ruled for 72 years, Louis XV ( XIV’s great-grandson) ruled for 59 years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Louis XVI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XV’s grandson, </a:t>
            </a:r>
            <a:r>
              <a:rPr lang="en-US" dirty="0" smtClean="0">
                <a:solidFill>
                  <a:srgbClr val="0000FF"/>
                </a:solidFill>
              </a:rPr>
              <a:t>inherited a government with huge debt</a:t>
            </a:r>
            <a:r>
              <a:rPr lang="en-US" dirty="0" smtClean="0"/>
              <a:t>, resentment of monarchy growing, and he was </a:t>
            </a:r>
            <a:r>
              <a:rPr lang="en-US" dirty="0" smtClean="0">
                <a:solidFill>
                  <a:srgbClr val="0000FF"/>
                </a:solidFill>
              </a:rPr>
              <a:t>not properly educated to lead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Continues to be absolute monarch but is </a:t>
            </a:r>
            <a:r>
              <a:rPr lang="en-US" dirty="0" smtClean="0">
                <a:solidFill>
                  <a:srgbClr val="0000FF"/>
                </a:solidFill>
              </a:rPr>
              <a:t>weak and indecisive, and takes too long to make changes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conomic policies fail </a:t>
            </a:r>
            <a:r>
              <a:rPr lang="en-US" dirty="0" smtClean="0"/>
              <a:t>because of too much interference from the nobility, who do not want their privileges and benefits to change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He commits large amounts of money and soldiers to aid the colonies in the Revolutionary War, hoping it will make his people love him.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Executed by guillotine on January 21, 1793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89" y="430669"/>
            <a:ext cx="2143125" cy="21431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14" y="2851843"/>
            <a:ext cx="3245476" cy="38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Marie Antoinette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24" y="1944710"/>
            <a:ext cx="3096249" cy="43272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6553" y="1403796"/>
            <a:ext cx="6349284" cy="4905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Daughter of Empress </a:t>
            </a:r>
            <a:r>
              <a:rPr lang="en-US" dirty="0" smtClean="0">
                <a:solidFill>
                  <a:srgbClr val="0000FF"/>
                </a:solidFill>
              </a:rPr>
              <a:t>Maria Theresa </a:t>
            </a:r>
            <a:r>
              <a:rPr lang="en-US" dirty="0" smtClean="0"/>
              <a:t>of Austria, who </a:t>
            </a:r>
            <a:r>
              <a:rPr lang="en-US" dirty="0" smtClean="0">
                <a:solidFill>
                  <a:srgbClr val="0000FF"/>
                </a:solidFill>
              </a:rPr>
              <a:t>wants to cement alliance with France </a:t>
            </a:r>
            <a:r>
              <a:rPr lang="en-US" dirty="0" smtClean="0"/>
              <a:t>to end many wars between them and Prussia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Well-liked when she marries Louis XVI, but her </a:t>
            </a:r>
            <a:r>
              <a:rPr lang="en-US" dirty="0" smtClean="0">
                <a:solidFill>
                  <a:srgbClr val="0000FF"/>
                </a:solidFill>
              </a:rPr>
              <a:t>popularity drops</a:t>
            </a:r>
            <a:r>
              <a:rPr lang="en-US" dirty="0" smtClean="0"/>
              <a:t> in the 8 years between her wedding and birth of her first child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Rumors include she is an Austrian spy, she cheats on her husband, and her nickname “</a:t>
            </a:r>
            <a:r>
              <a:rPr lang="en-US" dirty="0" err="1" smtClean="0"/>
              <a:t>L’Autrichienne</a:t>
            </a:r>
            <a:r>
              <a:rPr lang="en-US" dirty="0" smtClean="0"/>
              <a:t>” (Austrian dog)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Madame Deficit- </a:t>
            </a:r>
            <a:r>
              <a:rPr lang="en-US" dirty="0" smtClean="0">
                <a:solidFill>
                  <a:srgbClr val="0000FF"/>
                </a:solidFill>
              </a:rPr>
              <a:t>spends</a:t>
            </a:r>
            <a:r>
              <a:rPr lang="en-US" dirty="0" smtClean="0"/>
              <a:t> enormous amounts of money </a:t>
            </a:r>
            <a:r>
              <a:rPr lang="en-US" dirty="0" smtClean="0">
                <a:solidFill>
                  <a:srgbClr val="0000FF"/>
                </a:solidFill>
              </a:rPr>
              <a:t>on clothes, jewelry, and entertainment</a:t>
            </a:r>
            <a:r>
              <a:rPr lang="en-US" dirty="0" smtClean="0"/>
              <a:t>, contributing to French debt while seeming to ignore the problems of the peasantry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“Let Them Eat Cake”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Executed</a:t>
            </a:r>
            <a:r>
              <a:rPr lang="en-US" dirty="0" smtClean="0"/>
              <a:t> by guillotine </a:t>
            </a:r>
            <a:r>
              <a:rPr lang="en-US" dirty="0" smtClean="0">
                <a:solidFill>
                  <a:srgbClr val="0000FF"/>
                </a:solidFill>
              </a:rPr>
              <a:t>on October 16, 1793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4" y="2412803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Estates General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913" y="1970468"/>
            <a:ext cx="6181859" cy="43388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Originally formed as a way to </a:t>
            </a:r>
            <a:r>
              <a:rPr lang="en-US" dirty="0" smtClean="0">
                <a:solidFill>
                  <a:srgbClr val="0000FF"/>
                </a:solidFill>
              </a:rPr>
              <a:t>include the population in policy decisions</a:t>
            </a:r>
            <a:r>
              <a:rPr lang="en-US" dirty="0" smtClean="0"/>
              <a:t> that affected the country.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Each estate is given one vote; 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Estate team together so </a:t>
            </a:r>
            <a:r>
              <a:rPr lang="en-US" dirty="0" smtClean="0">
                <a:solidFill>
                  <a:srgbClr val="0000FF"/>
                </a:solidFill>
              </a:rPr>
              <a:t>3</a:t>
            </a:r>
            <a:r>
              <a:rPr lang="en-US" baseline="30000" dirty="0" smtClean="0">
                <a:solidFill>
                  <a:srgbClr val="0000FF"/>
                </a:solidFill>
              </a:rPr>
              <a:t>rd</a:t>
            </a:r>
            <a:r>
              <a:rPr lang="en-US" dirty="0" smtClean="0">
                <a:solidFill>
                  <a:srgbClr val="0000FF"/>
                </a:solidFill>
              </a:rPr>
              <a:t> Estate is always outvoted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May 5, 1789- </a:t>
            </a:r>
            <a:r>
              <a:rPr lang="en-US" dirty="0" smtClean="0"/>
              <a:t>Louis called on the Estates General to meet and solve current financial crisis, but </a:t>
            </a:r>
            <a:r>
              <a:rPr lang="en-US" dirty="0" smtClean="0">
                <a:solidFill>
                  <a:srgbClr val="0000FF"/>
                </a:solidFill>
              </a:rPr>
              <a:t>arguments over voting powers cause the 3</a:t>
            </a:r>
            <a:r>
              <a:rPr lang="en-US" baseline="30000" dirty="0" smtClean="0">
                <a:solidFill>
                  <a:srgbClr val="0000FF"/>
                </a:solidFill>
              </a:rPr>
              <a:t>rd</a:t>
            </a:r>
            <a:r>
              <a:rPr lang="en-US" dirty="0" smtClean="0">
                <a:solidFill>
                  <a:srgbClr val="0000FF"/>
                </a:solidFill>
              </a:rPr>
              <a:t> Estate to get kicked out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Tennis Court Oath-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Estate forms the </a:t>
            </a:r>
            <a:r>
              <a:rPr lang="en-US" dirty="0" smtClean="0">
                <a:solidFill>
                  <a:srgbClr val="0000FF"/>
                </a:solidFill>
              </a:rPr>
              <a:t>National Assembly</a:t>
            </a:r>
            <a:r>
              <a:rPr lang="en-US" dirty="0" smtClean="0"/>
              <a:t>, and promise to </a:t>
            </a:r>
            <a:r>
              <a:rPr lang="en-US" dirty="0" smtClean="0">
                <a:solidFill>
                  <a:srgbClr val="0000FF"/>
                </a:solidFill>
              </a:rPr>
              <a:t>continue working until a new Constitution is written </a:t>
            </a:r>
            <a:r>
              <a:rPr lang="en-US" dirty="0" smtClean="0"/>
              <a:t>and adopted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Issue the </a:t>
            </a:r>
            <a:r>
              <a:rPr lang="en-US" dirty="0" smtClean="0">
                <a:solidFill>
                  <a:srgbClr val="0000FF"/>
                </a:solidFill>
              </a:rPr>
              <a:t>Declaration of the Rights of Man of the Citizen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78" y="360608"/>
            <a:ext cx="3269098" cy="29621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27" y="3547356"/>
            <a:ext cx="2820484" cy="1797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45" y="4623435"/>
            <a:ext cx="2705100" cy="208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Phase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0" y="2331076"/>
            <a:ext cx="2173851" cy="213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705" y="380806"/>
            <a:ext cx="2562895" cy="2715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37" y="1278617"/>
            <a:ext cx="2543175" cy="2104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38" y="1184735"/>
            <a:ext cx="2387488" cy="27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5368</TotalTime>
  <Words>1205</Words>
  <Application>Microsoft Office PowerPoint</Application>
  <PresentationFormat>Widescreen</PresentationFormat>
  <Paragraphs>93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Tw Cen MT</vt:lpstr>
      <vt:lpstr>Tw Cen MT Condensed</vt:lpstr>
      <vt:lpstr>Wingdings</vt:lpstr>
      <vt:lpstr>Wingdings 3</vt:lpstr>
      <vt:lpstr>Integral</vt:lpstr>
      <vt:lpstr>The French Revolution</vt:lpstr>
      <vt:lpstr>Cornell note-taking method</vt:lpstr>
      <vt:lpstr>Moderate Phase</vt:lpstr>
      <vt:lpstr>Effects of the Enlightenment</vt:lpstr>
      <vt:lpstr>French Society</vt:lpstr>
      <vt:lpstr>Louis XVI</vt:lpstr>
      <vt:lpstr>Marie Antoinette</vt:lpstr>
      <vt:lpstr>Estates General</vt:lpstr>
      <vt:lpstr>Radical Phase</vt:lpstr>
      <vt:lpstr>The Great Fear</vt:lpstr>
      <vt:lpstr>Reign of terror</vt:lpstr>
      <vt:lpstr>Napoleon</vt:lpstr>
      <vt:lpstr>Napoleon Takes the Wheel</vt:lpstr>
      <vt:lpstr>The French empire strikes back</vt:lpstr>
      <vt:lpstr>Napoleon Faces Waterloo</vt:lpstr>
      <vt:lpstr>Return of the Bourbons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</dc:title>
  <dc:creator>Aguilar, Ana</dc:creator>
  <cp:lastModifiedBy>Aguilar, Ana</cp:lastModifiedBy>
  <cp:revision>53</cp:revision>
  <dcterms:created xsi:type="dcterms:W3CDTF">2017-03-27T22:39:20Z</dcterms:created>
  <dcterms:modified xsi:type="dcterms:W3CDTF">2017-03-31T17:36:56Z</dcterms:modified>
</cp:coreProperties>
</file>