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69" r:id="rId3"/>
    <p:sldId id="278" r:id="rId4"/>
    <p:sldId id="279" r:id="rId5"/>
    <p:sldId id="271" r:id="rId6"/>
    <p:sldId id="280" r:id="rId7"/>
    <p:sldId id="270" r:id="rId8"/>
    <p:sldId id="281" r:id="rId9"/>
    <p:sldId id="268" r:id="rId10"/>
    <p:sldId id="267" r:id="rId11"/>
    <p:sldId id="272" r:id="rId12"/>
    <p:sldId id="275" r:id="rId13"/>
    <p:sldId id="274" r:id="rId14"/>
    <p:sldId id="276" r:id="rId15"/>
    <p:sldId id="277" r:id="rId16"/>
    <p:sldId id="282" r:id="rId17"/>
    <p:sldId id="283" r:id="rId18"/>
    <p:sldId id="28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3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89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3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7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01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7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1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7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5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76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58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d2Khi_2QbxRFbM&amp;tbnid=VbyuZ3odz7pPfM:&amp;ved=0CAUQjRw&amp;url=http://tcktcktck.org/2012/05/bangladesh-the-worlds-most-aware-society-on-climate-change/&amp;ei=-d5zUoi1POjJ2wXpgoGoBw&amp;bvm=bv.55819444,d.b2I&amp;psig=AFQjCNFSQo_wmkcpRjTnNBNa6vdhjWBrrg&amp;ust=138341179628752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/url?sa=i&amp;rct=j&amp;q=&amp;esrc=s&amp;frm=1&amp;source=images&amp;cd=&amp;cad=rja&amp;docid=XZWZfC3QXM209M&amp;tbnid=v78-gbjHEjYqzM:&amp;ved=0CAUQjRw&amp;url=http://www.inspirationgreen.com/terraced-farms.html&amp;ei=Ot9zUrj_MsLN2QXd9ICoCQ&amp;bvm=bv.55819444,d.b2I&amp;psig=AFQjCNHlqFuxT_0kbaSA2VccaW77mXCakg&amp;ust=138341188019148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Human-Environment interactions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Human Adaptations &amp; Modifications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Rural Networks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Urbanization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03" y="712459"/>
            <a:ext cx="3457443" cy="2770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6" y="1226173"/>
            <a:ext cx="2628900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768" y="1216648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Development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308" y="1912512"/>
            <a:ext cx="7534139" cy="45449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Sustainable </a:t>
            </a:r>
            <a:r>
              <a:rPr lang="en-US" dirty="0" smtClean="0">
                <a:solidFill>
                  <a:srgbClr val="FF0000"/>
                </a:solidFill>
              </a:rPr>
              <a:t>Development- </a:t>
            </a:r>
            <a:r>
              <a:rPr lang="en-US" dirty="0" smtClean="0"/>
              <a:t>maintaining the continued </a:t>
            </a:r>
            <a:r>
              <a:rPr lang="en-US" dirty="0" smtClean="0">
                <a:solidFill>
                  <a:srgbClr val="0000FF"/>
                </a:solidFill>
              </a:rPr>
              <a:t>ability of the surrounding environment </a:t>
            </a:r>
            <a:r>
              <a:rPr lang="en-US" dirty="0">
                <a:solidFill>
                  <a:srgbClr val="0000FF"/>
                </a:solidFill>
              </a:rPr>
              <a:t>to </a:t>
            </a:r>
            <a:r>
              <a:rPr lang="en-US" dirty="0" smtClean="0">
                <a:solidFill>
                  <a:srgbClr val="0000FF"/>
                </a:solidFill>
              </a:rPr>
              <a:t>provide natural resources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that </a:t>
            </a:r>
            <a:r>
              <a:rPr lang="en-US" dirty="0">
                <a:solidFill>
                  <a:srgbClr val="0000FF"/>
                </a:solidFill>
              </a:rPr>
              <a:t>the </a:t>
            </a:r>
            <a:r>
              <a:rPr lang="en-US" dirty="0" smtClean="0">
                <a:solidFill>
                  <a:srgbClr val="0000FF"/>
                </a:solidFill>
              </a:rPr>
              <a:t>economy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depends on</a:t>
            </a:r>
            <a:r>
              <a:rPr lang="en-US" dirty="0" smtClean="0"/>
              <a:t> and meet the development goals of society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Sustainable land use can help to reduce the impacts of agriculture and livestock, preventing soil degradation and erosion and the loss of valuable </a:t>
            </a:r>
            <a:r>
              <a:rPr lang="en-US" dirty="0" smtClean="0"/>
              <a:t>land.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Alternative </a:t>
            </a:r>
            <a:r>
              <a:rPr lang="en-US" dirty="0" smtClean="0">
                <a:solidFill>
                  <a:srgbClr val="FF0000"/>
                </a:solidFill>
              </a:rPr>
              <a:t>Energy- </a:t>
            </a:r>
            <a:r>
              <a:rPr lang="en-US" dirty="0" smtClean="0">
                <a:solidFill>
                  <a:srgbClr val="0000FF"/>
                </a:solidFill>
              </a:rPr>
              <a:t>renewable energy sources that have </a:t>
            </a:r>
            <a:r>
              <a:rPr lang="en-US" dirty="0">
                <a:solidFill>
                  <a:srgbClr val="0000FF"/>
                </a:solidFill>
              </a:rPr>
              <a:t>lower carbon </a:t>
            </a:r>
            <a:r>
              <a:rPr lang="en-US" dirty="0" smtClean="0">
                <a:solidFill>
                  <a:srgbClr val="0000FF"/>
                </a:solidFill>
              </a:rPr>
              <a:t>emissions</a:t>
            </a:r>
            <a:r>
              <a:rPr lang="en-US" dirty="0" smtClean="0"/>
              <a:t>. These include: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Wind Energy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Solar Energy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Geothermal Energy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Hydroelectric Energy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90" y="5047766"/>
            <a:ext cx="3238500" cy="1409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47" y="3285723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515" y="1322750"/>
            <a:ext cx="2466975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76" y="391369"/>
            <a:ext cx="2347181" cy="141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9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Types of Cities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Urban Sprawl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Pollution &amp; Climate Change</a:t>
            </a:r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01" y="528035"/>
            <a:ext cx="4174208" cy="2601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41" y="2072828"/>
            <a:ext cx="2638425" cy="1733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392" y="1390918"/>
            <a:ext cx="3319965" cy="220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Networks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24127" y="2084832"/>
            <a:ext cx="5685766" cy="422452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Urban Systems- </a:t>
            </a:r>
            <a:r>
              <a:rPr lang="en-US" dirty="0" smtClean="0">
                <a:solidFill>
                  <a:srgbClr val="0000FF"/>
                </a:solidFill>
              </a:rPr>
              <a:t>areas that include and surround a city</a:t>
            </a:r>
            <a:r>
              <a:rPr lang="en-US" dirty="0" smtClean="0"/>
              <a:t>; most inhabitants will have </a:t>
            </a:r>
            <a:r>
              <a:rPr lang="en-US" dirty="0" smtClean="0">
                <a:solidFill>
                  <a:srgbClr val="0000FF"/>
                </a:solidFill>
              </a:rPr>
              <a:t>non-agricultural jobs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Urban areas have a </a:t>
            </a:r>
            <a:r>
              <a:rPr lang="en-US" dirty="0" smtClean="0">
                <a:solidFill>
                  <a:srgbClr val="0000FF"/>
                </a:solidFill>
              </a:rPr>
              <a:t>higher population density and are very developed</a:t>
            </a:r>
            <a:r>
              <a:rPr lang="en-US" dirty="0" smtClean="0"/>
              <a:t>. Unlike rural areas that have lots of space, urban areas will have many man-made structures like: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Commercial buildings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Roads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Bridges &amp; Railways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Designated Residential Areas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83" y="492061"/>
            <a:ext cx="3550003" cy="221250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83" y="3006613"/>
            <a:ext cx="3308931" cy="2374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698" y="4778062"/>
            <a:ext cx="3286125" cy="199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4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networks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363" y="1635617"/>
            <a:ext cx="7212169" cy="497124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Metropolitan</a:t>
            </a:r>
            <a:r>
              <a:rPr lang="en-US" dirty="0" smtClean="0"/>
              <a:t>- a </a:t>
            </a:r>
            <a:r>
              <a:rPr lang="en-US" dirty="0" smtClean="0">
                <a:solidFill>
                  <a:srgbClr val="0000FF"/>
                </a:solidFill>
              </a:rPr>
              <a:t>densely populated urban center and the surrounding, less populated areas </a:t>
            </a:r>
            <a:r>
              <a:rPr lang="en-US" dirty="0" smtClean="0"/>
              <a:t>that share housing, roads, and job opportunities.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AKA megacity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Rio Grande Valley is considered a metro area because people travel between Brownsville, Harlingen &amp; McAllen for work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Megalopolis</a:t>
            </a:r>
            <a:r>
              <a:rPr lang="en-US" dirty="0"/>
              <a:t>- an urban area that is </a:t>
            </a:r>
            <a:r>
              <a:rPr lang="en-US" dirty="0">
                <a:solidFill>
                  <a:srgbClr val="0000FF"/>
                </a:solidFill>
              </a:rPr>
              <a:t>made up of many large cities and suburbs that are very close together; most are connected through a complex system of movement </a:t>
            </a:r>
            <a:r>
              <a:rPr lang="en-US" dirty="0"/>
              <a:t>(highways, railways, waterways, etc.)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Dallas- Ft. Worth (Arlington, Richardson, Dickinson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Primate City- </a:t>
            </a:r>
            <a:r>
              <a:rPr lang="en-US" dirty="0" smtClean="0"/>
              <a:t>a city whose </a:t>
            </a:r>
            <a:r>
              <a:rPr lang="en-US" dirty="0" smtClean="0">
                <a:solidFill>
                  <a:srgbClr val="0000FF"/>
                </a:solidFill>
              </a:rPr>
              <a:t>population is </a:t>
            </a:r>
            <a:r>
              <a:rPr lang="en-US" dirty="0">
                <a:solidFill>
                  <a:srgbClr val="0000FF"/>
                </a:solidFill>
              </a:rPr>
              <a:t>greater than two times the next largest city in a nation </a:t>
            </a:r>
            <a:r>
              <a:rPr lang="en-US" dirty="0"/>
              <a:t>(or contains over one-third of a nation's population). The primate city is </a:t>
            </a:r>
            <a:r>
              <a:rPr lang="en-US" dirty="0">
                <a:solidFill>
                  <a:srgbClr val="0000FF"/>
                </a:solidFill>
              </a:rPr>
              <a:t>usually very expressive of the national culture</a:t>
            </a:r>
            <a:r>
              <a:rPr lang="en-US" dirty="0"/>
              <a:t> and often the capital </a:t>
            </a:r>
            <a:r>
              <a:rPr lang="en-US" dirty="0" smtClean="0"/>
              <a:t>city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Paris (France), London (England), Mexico City (Mexico)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1" y="4262907"/>
            <a:ext cx="3222616" cy="2343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3" y="1823083"/>
            <a:ext cx="277144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7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Quest: Map the World’s primate cities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43" y="695459"/>
            <a:ext cx="6658377" cy="5447764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Jakarta, Indonesia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Seoul, South Korea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Manila, Philippines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Mexico City, Mexico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Moscow, Russia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Cairo, Egypt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Bangkok. Thailand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Paris, France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Buenos Aires, Argentina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Tehran,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4096" y="1957589"/>
            <a:ext cx="7405352" cy="43517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Urbanization</a:t>
            </a:r>
            <a:r>
              <a:rPr lang="en-US" dirty="0" smtClean="0"/>
              <a:t>- the </a:t>
            </a:r>
            <a:r>
              <a:rPr lang="en-US" dirty="0" smtClean="0">
                <a:solidFill>
                  <a:srgbClr val="0000FF"/>
                </a:solidFill>
              </a:rPr>
              <a:t>process of </a:t>
            </a:r>
            <a:r>
              <a:rPr lang="en-US" dirty="0">
                <a:solidFill>
                  <a:srgbClr val="0000FF"/>
                </a:solidFill>
              </a:rPr>
              <a:t>populations </a:t>
            </a:r>
            <a:r>
              <a:rPr lang="en-US" dirty="0" smtClean="0">
                <a:solidFill>
                  <a:srgbClr val="0000FF"/>
                </a:solidFill>
              </a:rPr>
              <a:t>moving </a:t>
            </a:r>
            <a:r>
              <a:rPr lang="en-US" dirty="0">
                <a:solidFill>
                  <a:srgbClr val="0000FF"/>
                </a:solidFill>
              </a:rPr>
              <a:t>from rural to urban </a:t>
            </a:r>
            <a:r>
              <a:rPr lang="en-US" dirty="0" smtClean="0">
                <a:solidFill>
                  <a:srgbClr val="0000FF"/>
                </a:solidFill>
              </a:rPr>
              <a:t>areas</a:t>
            </a:r>
            <a:r>
              <a:rPr lang="en-US" dirty="0" smtClean="0"/>
              <a:t>, causing the growth </a:t>
            </a:r>
            <a:r>
              <a:rPr lang="en-US" dirty="0"/>
              <a:t>cities and </a:t>
            </a:r>
            <a:r>
              <a:rPr lang="en-US" dirty="0" smtClean="0"/>
              <a:t>towns.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Positive Effects of Urbanization</a:t>
            </a:r>
            <a:r>
              <a:rPr lang="en-US" dirty="0" smtClean="0"/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creation </a:t>
            </a:r>
            <a:r>
              <a:rPr lang="en-US" dirty="0"/>
              <a:t>of </a:t>
            </a:r>
            <a:r>
              <a:rPr lang="en-US" dirty="0">
                <a:solidFill>
                  <a:srgbClr val="0000FF"/>
                </a:solidFill>
              </a:rPr>
              <a:t>employment opportunities</a:t>
            </a:r>
            <a:r>
              <a:rPr lang="en-US" dirty="0"/>
              <a:t>,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technological advancements</a:t>
            </a:r>
            <a:r>
              <a:rPr lang="en-US" dirty="0"/>
              <a:t>,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improved </a:t>
            </a:r>
            <a:r>
              <a:rPr lang="en-US" dirty="0">
                <a:solidFill>
                  <a:srgbClr val="0000FF"/>
                </a:solidFill>
              </a:rPr>
              <a:t>transportation and communication</a:t>
            </a:r>
            <a:r>
              <a:rPr lang="en-US" dirty="0"/>
              <a:t>,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quality </a:t>
            </a:r>
            <a:r>
              <a:rPr lang="en-US" dirty="0"/>
              <a:t>educational and medical facilities,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improved </a:t>
            </a:r>
            <a:r>
              <a:rPr lang="en-US" dirty="0">
                <a:solidFill>
                  <a:srgbClr val="0000FF"/>
                </a:solidFill>
              </a:rPr>
              <a:t>standards of living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Infrastructure</a:t>
            </a:r>
            <a:r>
              <a:rPr lang="en-US" dirty="0" smtClean="0"/>
              <a:t>- </a:t>
            </a:r>
            <a:r>
              <a:rPr lang="en-US" dirty="0">
                <a:solidFill>
                  <a:srgbClr val="0000FF"/>
                </a:solidFill>
              </a:rPr>
              <a:t>fundamental physical structures and facilities needed for the operation of a </a:t>
            </a:r>
            <a:r>
              <a:rPr lang="en-US" dirty="0" smtClean="0">
                <a:solidFill>
                  <a:srgbClr val="0000FF"/>
                </a:solidFill>
              </a:rPr>
              <a:t>society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E</a:t>
            </a:r>
            <a:r>
              <a:rPr lang="en-US" dirty="0" smtClean="0"/>
              <a:t>x: paved roads, highways, schools, hospitals, power suppliers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214514"/>
            <a:ext cx="2628900" cy="17430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918" y="2454020"/>
            <a:ext cx="2619375" cy="1743075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090" y="4693526"/>
            <a:ext cx="28003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6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82603" y="1700011"/>
            <a:ext cx="7830355" cy="48743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Negative Effects </a:t>
            </a:r>
            <a:r>
              <a:rPr lang="en-US" dirty="0" smtClean="0"/>
              <a:t>of Urbanization: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With the increase in the number of people living in urban centers, </a:t>
            </a:r>
            <a:r>
              <a:rPr lang="en-US" dirty="0" smtClean="0">
                <a:solidFill>
                  <a:srgbClr val="0000FF"/>
                </a:solidFill>
              </a:rPr>
              <a:t>individual houses are scarce</a:t>
            </a:r>
            <a:r>
              <a:rPr lang="en-US" dirty="0" smtClean="0"/>
              <a:t>; most individuals live in apartments.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Unemployment </a:t>
            </a:r>
            <a:r>
              <a:rPr lang="en-US" dirty="0" smtClean="0">
                <a:solidFill>
                  <a:srgbClr val="0000FF"/>
                </a:solidFill>
              </a:rPr>
              <a:t>rates are </a:t>
            </a:r>
            <a:r>
              <a:rPr lang="en-US" dirty="0">
                <a:solidFill>
                  <a:srgbClr val="0000FF"/>
                </a:solidFill>
              </a:rPr>
              <a:t>highest in urban areas </a:t>
            </a:r>
            <a:r>
              <a:rPr lang="en-US" dirty="0"/>
              <a:t>and it is even higher </a:t>
            </a:r>
            <a:r>
              <a:rPr lang="en-US" dirty="0">
                <a:solidFill>
                  <a:srgbClr val="0000FF"/>
                </a:solidFill>
              </a:rPr>
              <a:t>among the educated </a:t>
            </a:r>
            <a:r>
              <a:rPr lang="en-US" dirty="0" smtClean="0">
                <a:solidFill>
                  <a:srgbClr val="0000FF"/>
                </a:solidFill>
              </a:rPr>
              <a:t>people</a:t>
            </a:r>
            <a:r>
              <a:rPr lang="en-US" dirty="0" smtClean="0"/>
              <a:t>, who have difficulty finding jobs to match their skill level.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Costs </a:t>
            </a:r>
            <a:r>
              <a:rPr lang="en-US" dirty="0" smtClean="0">
                <a:solidFill>
                  <a:srgbClr val="0000FF"/>
                </a:solidFill>
              </a:rPr>
              <a:t>of living </a:t>
            </a:r>
            <a:r>
              <a:rPr lang="en-US" dirty="0" smtClean="0"/>
              <a:t>in urban areas will </a:t>
            </a:r>
            <a:r>
              <a:rPr lang="en-US" dirty="0" smtClean="0">
                <a:solidFill>
                  <a:srgbClr val="0000FF"/>
                </a:solidFill>
              </a:rPr>
              <a:t>take up most of a person’s </a:t>
            </a:r>
            <a:r>
              <a:rPr lang="en-US" dirty="0" smtClean="0">
                <a:solidFill>
                  <a:srgbClr val="0000FF"/>
                </a:solidFill>
              </a:rPr>
              <a:t>salary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Favelas- </a:t>
            </a:r>
            <a:r>
              <a:rPr lang="en-US" dirty="0" smtClean="0"/>
              <a:t>a </a:t>
            </a:r>
            <a:r>
              <a:rPr lang="en-US" dirty="0"/>
              <a:t>slum or </a:t>
            </a:r>
            <a:r>
              <a:rPr lang="en-US" dirty="0" smtClean="0"/>
              <a:t>shantytown where </a:t>
            </a:r>
            <a:r>
              <a:rPr lang="en-US" dirty="0" smtClean="0">
                <a:solidFill>
                  <a:srgbClr val="0000FF"/>
                </a:solidFill>
              </a:rPr>
              <a:t>squatters, who can’t afford cost of living in the city, </a:t>
            </a:r>
            <a:r>
              <a:rPr lang="en-US" dirty="0">
                <a:solidFill>
                  <a:srgbClr val="0000FF"/>
                </a:solidFill>
              </a:rPr>
              <a:t>occupy vacant </a:t>
            </a:r>
            <a:r>
              <a:rPr lang="en-US" dirty="0" smtClean="0">
                <a:solidFill>
                  <a:srgbClr val="0000FF"/>
                </a:solidFill>
              </a:rPr>
              <a:t>land </a:t>
            </a:r>
            <a:r>
              <a:rPr lang="en-US" dirty="0">
                <a:solidFill>
                  <a:srgbClr val="0000FF"/>
                </a:solidFill>
              </a:rPr>
              <a:t>and construct </a:t>
            </a:r>
            <a:r>
              <a:rPr lang="en-US" dirty="0" smtClean="0">
                <a:solidFill>
                  <a:srgbClr val="0000FF"/>
                </a:solidFill>
              </a:rPr>
              <a:t>homes </a:t>
            </a:r>
            <a:r>
              <a:rPr lang="en-US" dirty="0"/>
              <a:t>of salvaged or stolen materials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L</a:t>
            </a:r>
            <a:r>
              <a:rPr lang="en-US" dirty="0" smtClean="0"/>
              <a:t>ocated within/on outskirts </a:t>
            </a:r>
            <a:r>
              <a:rPr lang="en-US" dirty="0"/>
              <a:t>of Brazil's largest cities, especially Rio de Janeiro and São Paulo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Spatial Inequality- </a:t>
            </a:r>
            <a:r>
              <a:rPr lang="en-US" dirty="0" smtClean="0">
                <a:solidFill>
                  <a:srgbClr val="0000FF"/>
                </a:solidFill>
              </a:rPr>
              <a:t>unequal amounts of resources </a:t>
            </a:r>
            <a:r>
              <a:rPr lang="en-US" dirty="0" smtClean="0"/>
              <a:t>(drinking water, arable land, fuels) </a:t>
            </a:r>
            <a:r>
              <a:rPr lang="en-US" dirty="0" smtClean="0">
                <a:solidFill>
                  <a:srgbClr val="0000FF"/>
                </a:solidFill>
              </a:rPr>
              <a:t>and services </a:t>
            </a:r>
            <a:r>
              <a:rPr lang="en-US" dirty="0" smtClean="0"/>
              <a:t>(schools, hospitals, police)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People with same social class (ethnicity, race, economics) will stay together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Poor areas will stay poor until resources and services are introduced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736" y="1867887"/>
            <a:ext cx="3669836" cy="460934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2" y="2016272"/>
            <a:ext cx="26289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7" y="3907731"/>
            <a:ext cx="3489531" cy="266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90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sprawl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6975" y="1906073"/>
            <a:ext cx="5962918" cy="440328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Urban sprawl- </a:t>
            </a:r>
            <a:r>
              <a:rPr lang="en-US" dirty="0"/>
              <a:t>the </a:t>
            </a:r>
            <a:r>
              <a:rPr lang="en-US" dirty="0">
                <a:solidFill>
                  <a:srgbClr val="0000FF"/>
                </a:solidFill>
              </a:rPr>
              <a:t>migration of a population from populated towns and cities to low density residential development</a:t>
            </a:r>
            <a:r>
              <a:rPr lang="en-US" dirty="0"/>
              <a:t> over more and more rural land.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Suburbs</a:t>
            </a:r>
            <a:r>
              <a:rPr lang="en-US" dirty="0" smtClean="0"/>
              <a:t>- </a:t>
            </a:r>
            <a:r>
              <a:rPr lang="en-US" dirty="0">
                <a:solidFill>
                  <a:srgbClr val="0000FF"/>
                </a:solidFill>
              </a:rPr>
              <a:t>smaller residential communities that are on the outskirts of a city </a:t>
            </a:r>
            <a:r>
              <a:rPr lang="en-US" dirty="0"/>
              <a:t>or large town; most people live in these areas and travel to the city for work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Rancho Viejo is a suburb of Brownsville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Bayview, </a:t>
            </a:r>
            <a:r>
              <a:rPr lang="en-US" dirty="0" err="1"/>
              <a:t>Olmito</a:t>
            </a:r>
            <a:r>
              <a:rPr lang="en-US" dirty="0"/>
              <a:t>, </a:t>
            </a:r>
            <a:r>
              <a:rPr lang="en-US" dirty="0" smtClean="0"/>
              <a:t>Treasure </a:t>
            </a:r>
            <a:r>
              <a:rPr lang="en-US" dirty="0"/>
              <a:t>Hills are </a:t>
            </a:r>
            <a:r>
              <a:rPr lang="en-US" dirty="0" smtClean="0"/>
              <a:t>suburbs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Reasons why people migrate to suburbs: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Cost of undeveloped land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Improved infrastructure (because taxes can be spread out more in suburbs)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Increase in Standard of </a:t>
            </a:r>
            <a:r>
              <a:rPr lang="en-US" dirty="0" smtClean="0"/>
              <a:t>Living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11" y="2564263"/>
            <a:ext cx="3417864" cy="17430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046" y="341560"/>
            <a:ext cx="3271234" cy="1963758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257" y="4566283"/>
            <a:ext cx="3599567" cy="202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72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sprawl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4096" y="1893194"/>
            <a:ext cx="7688687" cy="450760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Negative Effects </a:t>
            </a:r>
            <a:r>
              <a:rPr lang="en-US" dirty="0" smtClean="0"/>
              <a:t>of Urban Sprawl: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Increased spending- </a:t>
            </a:r>
            <a:r>
              <a:rPr lang="en-US" dirty="0" smtClean="0">
                <a:solidFill>
                  <a:srgbClr val="0000FF"/>
                </a:solidFill>
              </a:rPr>
              <a:t>taxes are used to maintain roads, schools, and emergency services</a:t>
            </a:r>
            <a:r>
              <a:rPr lang="en-US" dirty="0" smtClean="0"/>
              <a:t>; an increase in population always means an increase in taxes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Environmental Effects- increase in suburban population can severely disrupt the environment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development of land </a:t>
            </a:r>
            <a:r>
              <a:rPr lang="en-US" dirty="0">
                <a:solidFill>
                  <a:srgbClr val="0000FF"/>
                </a:solidFill>
              </a:rPr>
              <a:t>disrupts wildlife and natural habitats</a:t>
            </a:r>
            <a:r>
              <a:rPr lang="en-US" dirty="0"/>
              <a:t>,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increase in garbage and use of non-recyclable materials </a:t>
            </a:r>
            <a:r>
              <a:rPr lang="en-US" dirty="0"/>
              <a:t>in home-building,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the use of </a:t>
            </a:r>
            <a:r>
              <a:rPr lang="en-US" dirty="0">
                <a:solidFill>
                  <a:srgbClr val="0000FF"/>
                </a:solidFill>
              </a:rPr>
              <a:t>cars increases </a:t>
            </a:r>
            <a:r>
              <a:rPr lang="en-US" dirty="0" smtClean="0">
                <a:solidFill>
                  <a:srgbClr val="0000FF"/>
                </a:solidFill>
              </a:rPr>
              <a:t>pollution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Health Effects-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Pollution- the presence or introduction into an environment of a substance that has poisonous or harmful </a:t>
            </a:r>
            <a:r>
              <a:rPr lang="en-US" dirty="0" smtClean="0"/>
              <a:t>effects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Pollution hotspots- </a:t>
            </a:r>
            <a:r>
              <a:rPr lang="en-US" dirty="0" smtClean="0"/>
              <a:t>areas where </a:t>
            </a:r>
            <a:r>
              <a:rPr lang="en-US" dirty="0" smtClean="0">
                <a:solidFill>
                  <a:srgbClr val="0000FF"/>
                </a:solidFill>
              </a:rPr>
              <a:t>emissions from water or air pollution exposes location population to increased health risks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83" y="2874393"/>
            <a:ext cx="2466975" cy="18478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712" y="4874788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51" y="360608"/>
            <a:ext cx="3764119" cy="18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9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Human-Environment interactions</a:t>
            </a:r>
            <a:endParaRPr lang="en-US" dirty="0"/>
          </a:p>
        </p:txBody>
      </p:sp>
      <p:pic>
        <p:nvPicPr>
          <p:cNvPr id="5" name="irc_mi" descr="http://tcktcktck.org/wp-content/uploads/2012/05/Bangladesh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100" y="1828800"/>
            <a:ext cx="4754563" cy="237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732" y="1828800"/>
            <a:ext cx="6220496" cy="44934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Human-Environment </a:t>
            </a:r>
            <a:r>
              <a:rPr lang="en-US" dirty="0">
                <a:solidFill>
                  <a:srgbClr val="FF0000"/>
                </a:solidFill>
              </a:rPr>
              <a:t>Interactions-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changes people make</a:t>
            </a:r>
            <a:r>
              <a:rPr lang="en-US" dirty="0" smtClean="0"/>
              <a:t> to their surroundings and the </a:t>
            </a:r>
            <a:r>
              <a:rPr lang="en-US" dirty="0" smtClean="0">
                <a:solidFill>
                  <a:srgbClr val="0000FF"/>
                </a:solidFill>
              </a:rPr>
              <a:t>impact those changes have</a:t>
            </a:r>
            <a:r>
              <a:rPr lang="en-US" dirty="0" smtClean="0"/>
              <a:t> on those surroundings.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Adaptations- humans change their own behaviors or actions to suit their environment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Many choices humans make are determined by their environment, including availability of food, shelter, clothing choices, and general ways of </a:t>
            </a:r>
            <a:r>
              <a:rPr lang="en-US" dirty="0" smtClean="0"/>
              <a:t>life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Modifications- humans change their surroundings to suit their behaviors and/or actions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Humans have the ability to make changes to their environment through agriculture, urbanization (growth of cities), and technology</a:t>
            </a:r>
            <a:endParaRPr lang="en-US" dirty="0"/>
          </a:p>
        </p:txBody>
      </p:sp>
      <p:pic>
        <p:nvPicPr>
          <p:cNvPr id="6" name="irc_mi" descr="http://www.inspirationgreen.com/assets/images/Photography/Terraced%20Fields/inca%20terraces%205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97" y="4481848"/>
            <a:ext cx="3519503" cy="19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564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Adaptations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348" y="1921565"/>
            <a:ext cx="5866437" cy="438779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People change their behavior </a:t>
            </a:r>
            <a:r>
              <a:rPr lang="en-US" dirty="0" smtClean="0"/>
              <a:t>in order to increase their chances of survival </a:t>
            </a:r>
            <a:r>
              <a:rPr lang="en-US" dirty="0" smtClean="0">
                <a:solidFill>
                  <a:srgbClr val="0000FF"/>
                </a:solidFill>
              </a:rPr>
              <a:t>in their environment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Understanding how people are affected by their surroundings is vital for finding solutions to modern problems</a:t>
            </a:r>
            <a:r>
              <a:rPr lang="en-US" dirty="0" smtClean="0"/>
              <a:t>, including: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Responses to extreme weather &amp; natural disasters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Desalination techniques to purify drinking water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Using heating &amp; air conditioning to live in various </a:t>
            </a:r>
            <a:r>
              <a:rPr lang="en-US" dirty="0" smtClean="0"/>
              <a:t>climates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Building shelter for protection from elements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469" y="1796796"/>
            <a:ext cx="2857500" cy="1600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87" y="3615160"/>
            <a:ext cx="2400382" cy="1961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70" y="3615160"/>
            <a:ext cx="2694200" cy="269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656" y="1130001"/>
            <a:ext cx="2247941" cy="204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Modifications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01" y="1737819"/>
            <a:ext cx="2786526" cy="208720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1352282"/>
            <a:ext cx="5434054" cy="495707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Humans have also changed their environment based on what they need to survive</a:t>
            </a:r>
            <a:r>
              <a:rPr lang="en-US" dirty="0" smtClean="0"/>
              <a:t>; these changes often vary </a:t>
            </a:r>
            <a:r>
              <a:rPr lang="en-US" dirty="0" smtClean="0"/>
              <a:t>from region to region, </a:t>
            </a:r>
            <a:r>
              <a:rPr lang="en-US" dirty="0" smtClean="0"/>
              <a:t>including: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Terrace farming on mountain slopes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Land reclamation projects in marshes/swamps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Mechanical dredging to rebuild coastlines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Dam construction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Unfortunately, </a:t>
            </a:r>
            <a:r>
              <a:rPr lang="en-US" dirty="0" smtClean="0">
                <a:solidFill>
                  <a:srgbClr val="0000FF"/>
                </a:solidFill>
              </a:rPr>
              <a:t>these changes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in </a:t>
            </a:r>
            <a:r>
              <a:rPr lang="en-US" dirty="0">
                <a:solidFill>
                  <a:srgbClr val="0000FF"/>
                </a:solidFill>
              </a:rPr>
              <a:t>the environment on a global scale</a:t>
            </a:r>
            <a:r>
              <a:rPr lang="en-US" dirty="0" smtClean="0">
                <a:solidFill>
                  <a:srgbClr val="0000FF"/>
                </a:solidFill>
              </a:rPr>
              <a:t> have resulted in both positive and negative effects</a:t>
            </a:r>
            <a:r>
              <a:rPr lang="en-US" dirty="0" smtClean="0"/>
              <a:t>, e.g</a:t>
            </a:r>
            <a:r>
              <a:rPr lang="en-US" dirty="0" smtClean="0"/>
              <a:t>.: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Pollution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Shortage/Overuse of resources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Climate Change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39" y="2084832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3" y="4263682"/>
            <a:ext cx="2818338" cy="2121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89" y="445310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4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Networks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Green </a:t>
            </a:r>
            <a:r>
              <a:rPr lang="en-US" dirty="0" smtClean="0"/>
              <a:t>Revolution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Agricultural innovations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/>
              <a:t>Depletion of Arable Land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Sustainable Development</a:t>
            </a:r>
            <a:endParaRPr lang="en-US" dirty="0" smtClean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10" y="884248"/>
            <a:ext cx="4769690" cy="2850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75" y="1490411"/>
            <a:ext cx="2790825" cy="163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3" y="1738061"/>
            <a:ext cx="32766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670" y="2285999"/>
            <a:ext cx="6645499" cy="435949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</a:rPr>
              <a:t>Rural Networks- </a:t>
            </a:r>
            <a:r>
              <a:rPr lang="en-US" sz="2400" dirty="0">
                <a:solidFill>
                  <a:srgbClr val="0000FF"/>
                </a:solidFill>
              </a:rPr>
              <a:t>communities that are predominantly involved in primary economic activities (farming) </a:t>
            </a:r>
            <a:r>
              <a:rPr lang="en-US" sz="2400" dirty="0"/>
              <a:t>because they rely on natural resources for productivity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Rural areas will generally have small populations and low population density</a:t>
            </a:r>
          </a:p>
          <a:p>
            <a:pPr>
              <a:buFont typeface="Wingdings" charset="2"/>
              <a:buChar char="v"/>
            </a:pPr>
            <a:r>
              <a:rPr lang="en-US" sz="2400" dirty="0">
                <a:solidFill>
                  <a:srgbClr val="FF0000"/>
                </a:solidFill>
              </a:rPr>
              <a:t>Settlement Patterns-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0000FF"/>
                </a:solidFill>
              </a:rPr>
              <a:t>specific areas where people decide to live</a:t>
            </a:r>
            <a:r>
              <a:rPr lang="en-US" sz="2400" dirty="0"/>
              <a:t>. Physical and human factors help people find the best areas that will support many different economic activities.</a:t>
            </a:r>
          </a:p>
          <a:p>
            <a:pPr>
              <a:buFont typeface="Wingdings" charset="2"/>
              <a:buChar char="v"/>
            </a:pPr>
            <a:r>
              <a:rPr lang="en-US" sz="2400" dirty="0">
                <a:solidFill>
                  <a:srgbClr val="FF0000"/>
                </a:solidFill>
              </a:rPr>
              <a:t>Physical Factors</a:t>
            </a:r>
            <a:r>
              <a:rPr lang="en-US" sz="2400" dirty="0">
                <a:solidFill>
                  <a:srgbClr val="0000FF"/>
                </a:solidFill>
              </a:rPr>
              <a:t>-people will settle in areas where they have access to </a:t>
            </a:r>
            <a:r>
              <a:rPr lang="en-US" sz="2400" dirty="0"/>
              <a:t>natural resources.</a:t>
            </a:r>
          </a:p>
          <a:p>
            <a:pPr lvl="1">
              <a:buFont typeface="Wingdings" charset="2"/>
              <a:buChar char="v"/>
            </a:pPr>
            <a:r>
              <a:rPr lang="en-US" sz="2400" dirty="0"/>
              <a:t>areas that have access to </a:t>
            </a:r>
            <a:r>
              <a:rPr lang="en-US" sz="2400" dirty="0">
                <a:solidFill>
                  <a:srgbClr val="0000FF"/>
                </a:solidFill>
              </a:rPr>
              <a:t>fresh water </a:t>
            </a:r>
          </a:p>
          <a:p>
            <a:pPr lvl="1">
              <a:buFont typeface="Wingdings" charset="2"/>
              <a:buChar char="v"/>
            </a:pPr>
            <a:r>
              <a:rPr lang="en-US" sz="2400" dirty="0"/>
              <a:t>low-lying areas near </a:t>
            </a:r>
            <a:r>
              <a:rPr lang="en-US" sz="2400" dirty="0">
                <a:solidFill>
                  <a:srgbClr val="0000FF"/>
                </a:solidFill>
              </a:rPr>
              <a:t>fertile soil </a:t>
            </a:r>
          </a:p>
          <a:p>
            <a:pPr lvl="1">
              <a:buFont typeface="Wingdings" charset="2"/>
              <a:buChar char="v"/>
            </a:pPr>
            <a:r>
              <a:rPr lang="en-US" sz="2400" dirty="0">
                <a:solidFill>
                  <a:srgbClr val="0000FF"/>
                </a:solidFill>
              </a:rPr>
              <a:t>temperate and mild climate </a:t>
            </a:r>
            <a:r>
              <a:rPr lang="en-US" sz="2400" dirty="0" smtClean="0">
                <a:solidFill>
                  <a:srgbClr val="0000FF"/>
                </a:solidFill>
              </a:rPr>
              <a:t>regions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21" y="407730"/>
            <a:ext cx="2916528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759" y="2435683"/>
            <a:ext cx="2971800" cy="2217178"/>
          </a:xfrm>
          <a:prstGeom prst="rect">
            <a:avLst/>
          </a:prstGeom>
        </p:spPr>
      </p:pic>
      <p:pic>
        <p:nvPicPr>
          <p:cNvPr id="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484" y="4826928"/>
            <a:ext cx="2800350" cy="162877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7" y="585216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733" y="1609859"/>
            <a:ext cx="6387921" cy="439040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Green </a:t>
            </a:r>
            <a:r>
              <a:rPr lang="en-US" dirty="0" smtClean="0">
                <a:solidFill>
                  <a:srgbClr val="FF0000"/>
                </a:solidFill>
              </a:rPr>
              <a:t>Revolution- </a:t>
            </a:r>
            <a:r>
              <a:rPr lang="en-US" dirty="0" smtClean="0"/>
              <a:t>research and </a:t>
            </a:r>
            <a:r>
              <a:rPr lang="en-US" dirty="0" smtClean="0">
                <a:solidFill>
                  <a:srgbClr val="0000FF"/>
                </a:solidFill>
              </a:rPr>
              <a:t>technology initiatives developed between the 1930’s and 1960’s that increased agriculture production</a:t>
            </a:r>
            <a:r>
              <a:rPr lang="en-US" dirty="0" smtClean="0"/>
              <a:t> worldwide.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Brought </a:t>
            </a:r>
            <a:r>
              <a:rPr lang="en-US" dirty="0" smtClean="0">
                <a:solidFill>
                  <a:srgbClr val="0000FF"/>
                </a:solidFill>
              </a:rPr>
              <a:t>mechanized irrigation, fertilizer use, and pesticides </a:t>
            </a:r>
            <a:r>
              <a:rPr lang="en-US" dirty="0" smtClean="0"/>
              <a:t>into common usage among farmers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Reduced the energy needed to produce crops while </a:t>
            </a:r>
            <a:r>
              <a:rPr lang="en-US" dirty="0" smtClean="0">
                <a:solidFill>
                  <a:srgbClr val="0000FF"/>
                </a:solidFill>
              </a:rPr>
              <a:t>increasing the output the crops yielded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Population has grown 4x due to minimalizing crop famines and </a:t>
            </a:r>
            <a:r>
              <a:rPr lang="en-US" dirty="0" smtClean="0">
                <a:solidFill>
                  <a:srgbClr val="FF0000"/>
                </a:solidFill>
              </a:rPr>
              <a:t>malnutrition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(illnesses that result from not getting enough food nutrients)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</a:rPr>
              <a:t>Agriculture</a:t>
            </a:r>
            <a:r>
              <a:rPr lang="en-US" sz="2400" dirty="0"/>
              <a:t>- </a:t>
            </a:r>
            <a:r>
              <a:rPr lang="en-US" sz="2400" dirty="0">
                <a:solidFill>
                  <a:srgbClr val="0000FF"/>
                </a:solidFill>
              </a:rPr>
              <a:t>systematic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growing of crops to provide food </a:t>
            </a:r>
            <a:r>
              <a:rPr lang="en-US" sz="2400" dirty="0"/>
              <a:t>and other products needed for survival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</a:rPr>
              <a:t>Sedimentation</a:t>
            </a:r>
            <a:r>
              <a:rPr lang="en-US" sz="2400" dirty="0"/>
              <a:t>- </a:t>
            </a:r>
            <a:r>
              <a:rPr lang="en-US" sz="2400" dirty="0">
                <a:solidFill>
                  <a:srgbClr val="0000FF"/>
                </a:solidFill>
              </a:rPr>
              <a:t>water carries broken down rocks, clay, and sand particles and deposits them in other areas</a:t>
            </a:r>
            <a:r>
              <a:rPr lang="en-US" sz="2400" dirty="0"/>
              <a:t>, creates nutrient-rich </a:t>
            </a:r>
            <a:r>
              <a:rPr lang="en-US" sz="2400" dirty="0" smtClean="0"/>
              <a:t>soil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5" y="1687868"/>
            <a:ext cx="2917802" cy="194397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73" y="3805063"/>
            <a:ext cx="2382592" cy="1913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49" y="4185634"/>
            <a:ext cx="2349657" cy="237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 Innovations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73366" y="2084832"/>
            <a:ext cx="5505462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0000"/>
                </a:solidFill>
              </a:rPr>
              <a:t>Pesticides</a:t>
            </a:r>
            <a:r>
              <a:rPr lang="en-US" sz="2000" dirty="0"/>
              <a:t>- </a:t>
            </a:r>
            <a:r>
              <a:rPr lang="en-US" sz="2000" dirty="0">
                <a:solidFill>
                  <a:srgbClr val="0000FF"/>
                </a:solidFill>
              </a:rPr>
              <a:t>chemical substance used to kill insects </a:t>
            </a:r>
            <a:r>
              <a:rPr lang="en-US" sz="2000" dirty="0"/>
              <a:t>or organisms </a:t>
            </a:r>
            <a:r>
              <a:rPr lang="en-US" sz="2000" dirty="0">
                <a:solidFill>
                  <a:srgbClr val="0000FF"/>
                </a:solidFill>
              </a:rPr>
              <a:t>that are harmful to crops </a:t>
            </a:r>
            <a:r>
              <a:rPr lang="en-US" sz="2000" dirty="0"/>
              <a:t>and domesticated animals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</a:rPr>
              <a:t>Irrigation</a:t>
            </a:r>
            <a:r>
              <a:rPr lang="en-US" sz="2000" dirty="0" smtClean="0"/>
              <a:t>- </a:t>
            </a:r>
            <a:r>
              <a:rPr lang="en-US" sz="2000" dirty="0"/>
              <a:t>the </a:t>
            </a:r>
            <a:r>
              <a:rPr lang="en-US" sz="2000" dirty="0">
                <a:solidFill>
                  <a:srgbClr val="0000FF"/>
                </a:solidFill>
              </a:rPr>
              <a:t>artificial application of water </a:t>
            </a:r>
            <a:r>
              <a:rPr lang="en-US" sz="2000" dirty="0" smtClean="0">
                <a:solidFill>
                  <a:srgbClr val="0000FF"/>
                </a:solidFill>
              </a:rPr>
              <a:t>for growing crops </a:t>
            </a:r>
            <a:r>
              <a:rPr lang="en-US" sz="2000" dirty="0">
                <a:solidFill>
                  <a:srgbClr val="0000FF"/>
                </a:solidFill>
              </a:rPr>
              <a:t>in dry areas </a:t>
            </a:r>
            <a:r>
              <a:rPr lang="en-US" sz="2000" dirty="0"/>
              <a:t>and during periods of little rainfall.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</a:rPr>
              <a:t>Aquifer</a:t>
            </a:r>
            <a:r>
              <a:rPr lang="en-US" sz="2000" dirty="0" smtClean="0"/>
              <a:t>- an </a:t>
            </a:r>
            <a:r>
              <a:rPr lang="en-US" sz="2000" dirty="0"/>
              <a:t>underground layer of </a:t>
            </a:r>
            <a:r>
              <a:rPr lang="en-US" sz="2000" dirty="0">
                <a:solidFill>
                  <a:srgbClr val="0000FF"/>
                </a:solidFill>
              </a:rPr>
              <a:t>water-bearing permeable </a:t>
            </a:r>
            <a:r>
              <a:rPr lang="en-US" sz="2000" dirty="0" smtClean="0">
                <a:solidFill>
                  <a:srgbClr val="0000FF"/>
                </a:solidFill>
              </a:rPr>
              <a:t>rock that groundwater </a:t>
            </a:r>
            <a:r>
              <a:rPr lang="en-US" sz="2000" dirty="0">
                <a:solidFill>
                  <a:srgbClr val="0000FF"/>
                </a:solidFill>
              </a:rPr>
              <a:t>can be extracted </a:t>
            </a:r>
            <a:r>
              <a:rPr lang="en-US" sz="2000" dirty="0" smtClean="0">
                <a:solidFill>
                  <a:srgbClr val="0000FF"/>
                </a:solidFill>
              </a:rPr>
              <a:t>from</a:t>
            </a:r>
            <a:r>
              <a:rPr lang="en-US" sz="2000" dirty="0" smtClean="0"/>
              <a:t>, usually from a </a:t>
            </a:r>
            <a:r>
              <a:rPr lang="en-US" sz="2000" dirty="0"/>
              <a:t>water well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</a:rPr>
              <a:t>Aqueduct</a:t>
            </a:r>
            <a:r>
              <a:rPr lang="en-US" sz="2000" dirty="0" smtClean="0"/>
              <a:t>- series of </a:t>
            </a:r>
            <a:r>
              <a:rPr lang="en-US" sz="2000" dirty="0" smtClean="0">
                <a:solidFill>
                  <a:srgbClr val="0000FF"/>
                </a:solidFill>
              </a:rPr>
              <a:t>pipes, canals, and tunnels constructed </a:t>
            </a:r>
            <a:r>
              <a:rPr lang="en-US" sz="2000" dirty="0">
                <a:solidFill>
                  <a:srgbClr val="0000FF"/>
                </a:solidFill>
              </a:rPr>
              <a:t>to carry water </a:t>
            </a:r>
            <a:r>
              <a:rPr lang="en-US" sz="2000" dirty="0"/>
              <a:t>from a source to a distribution point far </a:t>
            </a:r>
            <a:r>
              <a:rPr lang="en-US" sz="2000" dirty="0" smtClean="0"/>
              <a:t>away</a:t>
            </a:r>
            <a:endParaRPr lang="en-US" sz="2000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5" y="2616444"/>
            <a:ext cx="1962150" cy="2333625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08" y="4443211"/>
            <a:ext cx="3105989" cy="21947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709" y="425715"/>
            <a:ext cx="3359776" cy="18862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089" y="2471503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Depletion of Arable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9577" y="1944710"/>
            <a:ext cx="6915955" cy="4338892"/>
          </a:xfrm>
        </p:spPr>
        <p:txBody>
          <a:bodyPr>
            <a:normAutofit fontScale="92500" lnSpcReduction="10000"/>
          </a:bodyPr>
          <a:lstStyle/>
          <a:p>
            <a:pPr fontAlgn="base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Arable L</a:t>
            </a:r>
            <a:r>
              <a:rPr lang="en-US" dirty="0" smtClean="0">
                <a:solidFill>
                  <a:srgbClr val="FF0000"/>
                </a:solidFill>
              </a:rPr>
              <a:t>and- </a:t>
            </a:r>
            <a:r>
              <a:rPr lang="en-US" dirty="0" smtClean="0">
                <a:solidFill>
                  <a:srgbClr val="0000FF"/>
                </a:solidFill>
              </a:rPr>
              <a:t>land </a:t>
            </a:r>
            <a:r>
              <a:rPr lang="en-US" dirty="0">
                <a:solidFill>
                  <a:srgbClr val="0000FF"/>
                </a:solidFill>
              </a:rPr>
              <a:t>that can be used to grow </a:t>
            </a:r>
            <a:r>
              <a:rPr lang="en-US" dirty="0" smtClean="0">
                <a:solidFill>
                  <a:srgbClr val="0000FF"/>
                </a:solidFill>
              </a:rPr>
              <a:t>crops</a:t>
            </a:r>
            <a:r>
              <a:rPr lang="en-US" dirty="0" smtClean="0"/>
              <a:t>; many practices </a:t>
            </a:r>
            <a:r>
              <a:rPr lang="en-US" dirty="0"/>
              <a:t>used in growing those crops can lead to the loss of topsoil and destruction of </a:t>
            </a:r>
            <a:r>
              <a:rPr lang="en-US" dirty="0" smtClean="0"/>
              <a:t>soil</a:t>
            </a: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health of soil is a primary concern to farmers and the global community whose livelihoods depend </a:t>
            </a:r>
            <a:r>
              <a:rPr lang="en-US" dirty="0" smtClean="0"/>
              <a:t>on-well </a:t>
            </a:r>
            <a:r>
              <a:rPr lang="en-US" dirty="0"/>
              <a:t>managed </a:t>
            </a:r>
            <a:r>
              <a:rPr lang="en-US" dirty="0" smtClean="0"/>
              <a:t>agriculture.</a:t>
            </a:r>
            <a:r>
              <a:rPr lang="en-US" dirty="0"/>
              <a:t> </a:t>
            </a:r>
            <a:endParaRPr lang="en-US" dirty="0" smtClean="0"/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 smtClean="0"/>
              <a:t>Degraded </a:t>
            </a:r>
            <a:r>
              <a:rPr lang="en-US" dirty="0"/>
              <a:t>lands are less able to hold onto water, which can worsen flooding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As </a:t>
            </a:r>
            <a:r>
              <a:rPr lang="en-US" dirty="0"/>
              <a:t>land loses its fertile soil, agricultural producers move on, clear more forest and continue the cycle of soil loss</a:t>
            </a:r>
            <a:r>
              <a:rPr lang="en-US" dirty="0" smtClean="0"/>
              <a:t>.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are many </a:t>
            </a:r>
            <a:r>
              <a:rPr lang="en-US" dirty="0">
                <a:solidFill>
                  <a:srgbClr val="FF0000"/>
                </a:solidFill>
              </a:rPr>
              <a:t>challenges to maintaining healthy soil</a:t>
            </a:r>
            <a:r>
              <a:rPr lang="en-US" dirty="0"/>
              <a:t>, </a:t>
            </a:r>
            <a:r>
              <a:rPr lang="en-US" dirty="0" smtClean="0"/>
              <a:t>including:</a:t>
            </a: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Deforestation</a:t>
            </a: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Overgrazing/</a:t>
            </a:r>
            <a:r>
              <a:rPr lang="en-US" dirty="0" err="1" smtClean="0">
                <a:solidFill>
                  <a:srgbClr val="0000FF"/>
                </a:solidFill>
              </a:rPr>
              <a:t>Overfarming</a:t>
            </a:r>
            <a:endParaRPr lang="en-US" dirty="0" smtClean="0">
              <a:solidFill>
                <a:srgbClr val="0000FF"/>
              </a:solidFill>
            </a:endParaRP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Use of agrochemicals (pesticides, growth hormones, etc.)</a:t>
            </a:r>
            <a:endParaRPr lang="en-US" dirty="0">
              <a:solidFill>
                <a:srgbClr val="0000FF"/>
              </a:solidFill>
            </a:endParaRP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ncreased pollution</a:t>
            </a:r>
          </a:p>
          <a:p>
            <a:pPr lvl="1" fontAlgn="base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Desertification/Climate Change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66" y="1854558"/>
            <a:ext cx="2209599" cy="15197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123" y="2836081"/>
            <a:ext cx="2060955" cy="1457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7" y="4390986"/>
            <a:ext cx="3457575" cy="18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14277</TotalTime>
  <Words>1376</Words>
  <Application>Microsoft Office PowerPoint</Application>
  <PresentationFormat>Widescreen</PresentationFormat>
  <Paragraphs>140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Tw Cen MT</vt:lpstr>
      <vt:lpstr>Tw Cen MT Condensed</vt:lpstr>
      <vt:lpstr>Wingdings</vt:lpstr>
      <vt:lpstr>Wingdings 3</vt:lpstr>
      <vt:lpstr>Integral</vt:lpstr>
      <vt:lpstr>Human-Environment interactions</vt:lpstr>
      <vt:lpstr>Human-Environment interactions</vt:lpstr>
      <vt:lpstr>Adaptations</vt:lpstr>
      <vt:lpstr>Modifications</vt:lpstr>
      <vt:lpstr>Rural Networks</vt:lpstr>
      <vt:lpstr>Rural Networks</vt:lpstr>
      <vt:lpstr>Green revolution</vt:lpstr>
      <vt:lpstr>Agricultural Innovations</vt:lpstr>
      <vt:lpstr>Depletion of Arable land</vt:lpstr>
      <vt:lpstr>Sustainable Development</vt:lpstr>
      <vt:lpstr>Urbanization</vt:lpstr>
      <vt:lpstr>Urban Networks</vt:lpstr>
      <vt:lpstr>Urban networks</vt:lpstr>
      <vt:lpstr>Brain Quest: Map the World’s primate cities</vt:lpstr>
      <vt:lpstr>Effects of urbanization</vt:lpstr>
      <vt:lpstr>Effects of urbanization</vt:lpstr>
      <vt:lpstr>Urban sprawl</vt:lpstr>
      <vt:lpstr>Urban sprawl</vt:lpstr>
    </vt:vector>
  </TitlesOfParts>
  <Company>Los Fresnos 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networks</dc:title>
  <dc:creator>Aguilar, Ana</dc:creator>
  <cp:lastModifiedBy>Aguilar, Ana</cp:lastModifiedBy>
  <cp:revision>103</cp:revision>
  <dcterms:created xsi:type="dcterms:W3CDTF">2016-11-28T14:16:02Z</dcterms:created>
  <dcterms:modified xsi:type="dcterms:W3CDTF">2019-09-19T16:04:20Z</dcterms:modified>
</cp:coreProperties>
</file>