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10/19/2017</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Revolution in the Americas</a:t>
            </a:r>
            <a:endParaRPr lang="en-US" dirty="0"/>
          </a:p>
        </p:txBody>
      </p:sp>
      <p:sp>
        <p:nvSpPr>
          <p:cNvPr id="3" name="Subtitle 2"/>
          <p:cNvSpPr>
            <a:spLocks noGrp="1"/>
          </p:cNvSpPr>
          <p:nvPr>
            <p:ph type="subTitle" idx="1"/>
          </p:nvPr>
        </p:nvSpPr>
        <p:spPr/>
        <p:txBody>
          <a:bodyPr/>
          <a:lstStyle/>
          <a:p>
            <a:pPr marL="285750" indent="-285750">
              <a:buFontTx/>
              <a:buChar char="-"/>
            </a:pPr>
            <a:r>
              <a:rPr lang="en-US" dirty="0" smtClean="0"/>
              <a:t>American Revolutionary War</a:t>
            </a:r>
          </a:p>
          <a:p>
            <a:pPr marL="285750" indent="-285750">
              <a:buFontTx/>
              <a:buChar char="-"/>
            </a:pPr>
            <a:r>
              <a:rPr lang="en-US" dirty="0" smtClean="0"/>
              <a:t>Mexican Independence</a:t>
            </a:r>
          </a:p>
          <a:p>
            <a:pPr marL="285750" indent="-285750">
              <a:buFontTx/>
              <a:buChar char="-"/>
            </a:pPr>
            <a:r>
              <a:rPr lang="en-US" dirty="0" smtClean="0"/>
              <a:t>Latin American Wars for Independence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8605"/>
            <a:ext cx="2659487" cy="165231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6943" y="2511380"/>
            <a:ext cx="2880177" cy="16628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6773" y="588604"/>
            <a:ext cx="2918877" cy="1652319"/>
          </a:xfrm>
          <a:prstGeom prst="rect">
            <a:avLst/>
          </a:prstGeom>
        </p:spPr>
      </p:pic>
      <p:pic>
        <p:nvPicPr>
          <p:cNvPr id="7" name="Picture 6"/>
          <p:cNvPicPr>
            <a:picLocks noChangeAspect="1"/>
          </p:cNvPicPr>
          <p:nvPr/>
        </p:nvPicPr>
        <p:blipFill>
          <a:blip r:embed="rId5"/>
          <a:stretch>
            <a:fillRect/>
          </a:stretch>
        </p:blipFill>
        <p:spPr>
          <a:xfrm>
            <a:off x="6591670" y="2511380"/>
            <a:ext cx="3054608" cy="166285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48750" y="583573"/>
            <a:ext cx="2762250" cy="1657350"/>
          </a:xfrm>
          <a:prstGeom prst="rect">
            <a:avLst/>
          </a:prstGeom>
        </p:spPr>
      </p:pic>
    </p:spTree>
    <p:extLst>
      <p:ext uri="{BB962C8B-B14F-4D97-AF65-F5344CB8AC3E}">
        <p14:creationId xmlns:p14="http://schemas.microsoft.com/office/powerpoint/2010/main" val="58364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Encomienda System</a:t>
            </a:r>
            <a:endParaRPr lang="en-US" dirty="0"/>
          </a:p>
        </p:txBody>
      </p:sp>
      <p:sp>
        <p:nvSpPr>
          <p:cNvPr id="3" name="Content Placeholder 2"/>
          <p:cNvSpPr>
            <a:spLocks noGrp="1"/>
          </p:cNvSpPr>
          <p:nvPr>
            <p:ph sz="half" idx="1"/>
          </p:nvPr>
        </p:nvSpPr>
        <p:spPr>
          <a:xfrm>
            <a:off x="309093" y="2084832"/>
            <a:ext cx="6168980" cy="4224528"/>
          </a:xfrm>
        </p:spPr>
        <p:txBody>
          <a:bodyPr>
            <a:normAutofit lnSpcReduction="10000"/>
          </a:bodyPr>
          <a:lstStyle/>
          <a:p>
            <a:pPr>
              <a:buFont typeface="Wingdings" panose="05000000000000000000" pitchFamily="2" charset="2"/>
              <a:buChar char="v"/>
            </a:pPr>
            <a:r>
              <a:rPr lang="en-US" dirty="0" smtClean="0"/>
              <a:t>Historical Event: Encomienda System in the Americas</a:t>
            </a:r>
          </a:p>
          <a:p>
            <a:pPr>
              <a:buFont typeface="Wingdings" panose="05000000000000000000" pitchFamily="2" charset="2"/>
              <a:buChar char="v"/>
            </a:pPr>
            <a:r>
              <a:rPr lang="en-US" dirty="0" smtClean="0"/>
              <a:t>Year: 1530-1821</a:t>
            </a:r>
          </a:p>
          <a:p>
            <a:pPr>
              <a:buFont typeface="Wingdings" panose="05000000000000000000" pitchFamily="2" charset="2"/>
              <a:buChar char="v"/>
            </a:pPr>
            <a:r>
              <a:rPr lang="en-US" dirty="0"/>
              <a:t>Description</a:t>
            </a:r>
            <a:r>
              <a:rPr lang="en-US" dirty="0" smtClean="0"/>
              <a:t>:</a:t>
            </a:r>
            <a:r>
              <a:rPr lang="en-US" altLang="en-US" sz="2400" dirty="0"/>
              <a:t> The Spanish divided social classes in the New World based on skin color and heritage.</a:t>
            </a:r>
          </a:p>
          <a:p>
            <a:pPr lvl="1"/>
            <a:r>
              <a:rPr lang="en-US" altLang="en-US" sz="2200" dirty="0"/>
              <a:t>Indians were on the bottom, followed by the mestizos (children of Spaniards and Natives). These classes were enslaved and lived in poverty and harsh conditions.</a:t>
            </a:r>
          </a:p>
          <a:p>
            <a:pPr lvl="1"/>
            <a:r>
              <a:rPr lang="en-US" altLang="en-US" sz="2200" dirty="0" err="1"/>
              <a:t>Criolles</a:t>
            </a:r>
            <a:r>
              <a:rPr lang="en-US" altLang="en-US" sz="2200" dirty="0"/>
              <a:t> (people of pure Spanish descent born in Mexico) were the wealthy upper class.</a:t>
            </a:r>
          </a:p>
          <a:p>
            <a:pPr lvl="1"/>
            <a:r>
              <a:rPr lang="en-US" altLang="en-US" sz="2200" dirty="0" err="1"/>
              <a:t>Peninsulares</a:t>
            </a:r>
            <a:r>
              <a:rPr lang="en-US" altLang="en-US" sz="2200" dirty="0"/>
              <a:t> (Spaniards born in Spain) filled the top positions in government, Church, and the military</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70555" y="1539026"/>
            <a:ext cx="5094690" cy="3573887"/>
          </a:xfrm>
        </p:spPr>
      </p:pic>
      <p:sp>
        <p:nvSpPr>
          <p:cNvPr id="5" name="TextBox 4"/>
          <p:cNvSpPr txBox="1"/>
          <p:nvPr/>
        </p:nvSpPr>
        <p:spPr>
          <a:xfrm>
            <a:off x="7263685" y="5241703"/>
            <a:ext cx="4250028" cy="923330"/>
          </a:xfrm>
          <a:prstGeom prst="rect">
            <a:avLst/>
          </a:prstGeom>
          <a:noFill/>
        </p:spPr>
        <p:txBody>
          <a:bodyPr wrap="square" rtlCol="0">
            <a:spAutoFit/>
          </a:bodyPr>
          <a:lstStyle/>
          <a:p>
            <a:pPr algn="ctr"/>
            <a:r>
              <a:rPr lang="en-US" i="1" dirty="0" smtClean="0"/>
              <a:t>Las </a:t>
            </a:r>
            <a:r>
              <a:rPr lang="en-US" i="1" dirty="0" err="1" smtClean="0"/>
              <a:t>Castas</a:t>
            </a:r>
            <a:r>
              <a:rPr lang="en-US" i="1" dirty="0" smtClean="0"/>
              <a:t> </a:t>
            </a:r>
            <a:r>
              <a:rPr lang="en-US" i="1" dirty="0" err="1" smtClean="0"/>
              <a:t>Mexicanas</a:t>
            </a:r>
            <a:endParaRPr lang="en-US" i="1" dirty="0" smtClean="0"/>
          </a:p>
          <a:p>
            <a:pPr algn="ctr"/>
            <a:r>
              <a:rPr lang="en-US" dirty="0" smtClean="0"/>
              <a:t>Artist: Ignacio Maria </a:t>
            </a:r>
            <a:r>
              <a:rPr lang="en-US" dirty="0" err="1" smtClean="0"/>
              <a:t>Barreda</a:t>
            </a:r>
            <a:endParaRPr lang="en-US" dirty="0" smtClean="0"/>
          </a:p>
          <a:p>
            <a:pPr algn="ctr"/>
            <a:r>
              <a:rPr lang="en-US" dirty="0" smtClean="0"/>
              <a:t>Year: 1777</a:t>
            </a:r>
            <a:endParaRPr lang="en-US" dirty="0"/>
          </a:p>
        </p:txBody>
      </p:sp>
    </p:spTree>
    <p:extLst>
      <p:ext uri="{BB962C8B-B14F-4D97-AF65-F5344CB8AC3E}">
        <p14:creationId xmlns:p14="http://schemas.microsoft.com/office/powerpoint/2010/main" val="108006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Mexican Independence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3639" y="2383921"/>
            <a:ext cx="4700789" cy="3285310"/>
          </a:xfrm>
        </p:spPr>
      </p:pic>
      <p:sp>
        <p:nvSpPr>
          <p:cNvPr id="4" name="Content Placeholder 3"/>
          <p:cNvSpPr>
            <a:spLocks noGrp="1"/>
          </p:cNvSpPr>
          <p:nvPr>
            <p:ph sz="half" idx="2"/>
          </p:nvPr>
        </p:nvSpPr>
        <p:spPr>
          <a:xfrm>
            <a:off x="5409127" y="1790163"/>
            <a:ext cx="6452315" cy="4519197"/>
          </a:xfrm>
        </p:spPr>
        <p:txBody>
          <a:bodyPr>
            <a:normAutofit/>
          </a:bodyPr>
          <a:lstStyle/>
          <a:p>
            <a:pPr>
              <a:buFont typeface="Wingdings" panose="05000000000000000000" pitchFamily="2" charset="2"/>
              <a:buChar char="v"/>
            </a:pPr>
            <a:r>
              <a:rPr lang="en-US" i="1" dirty="0" smtClean="0"/>
              <a:t>Historical Event</a:t>
            </a:r>
            <a:r>
              <a:rPr lang="en-US" dirty="0" smtClean="0"/>
              <a:t>: </a:t>
            </a:r>
            <a:r>
              <a:rPr lang="en-US" dirty="0" err="1" smtClean="0"/>
              <a:t>Grito</a:t>
            </a:r>
            <a:r>
              <a:rPr lang="en-US" dirty="0" smtClean="0"/>
              <a:t> de Dolores</a:t>
            </a:r>
          </a:p>
          <a:p>
            <a:pPr>
              <a:buFont typeface="Wingdings" panose="05000000000000000000" pitchFamily="2" charset="2"/>
              <a:buChar char="v"/>
            </a:pPr>
            <a:r>
              <a:rPr lang="en-US" i="1" dirty="0" smtClean="0"/>
              <a:t>Year</a:t>
            </a:r>
            <a:r>
              <a:rPr lang="en-US" dirty="0" smtClean="0"/>
              <a:t>: September </a:t>
            </a:r>
            <a:r>
              <a:rPr lang="en-US" dirty="0"/>
              <a:t>16, 1810 </a:t>
            </a:r>
            <a:endParaRPr lang="en-US" dirty="0" smtClean="0"/>
          </a:p>
          <a:p>
            <a:pPr>
              <a:buFont typeface="Wingdings" panose="05000000000000000000" pitchFamily="2" charset="2"/>
              <a:buChar char="v"/>
            </a:pPr>
            <a:r>
              <a:rPr lang="en-US" i="1" dirty="0" smtClean="0"/>
              <a:t>Description</a:t>
            </a:r>
            <a:r>
              <a:rPr lang="en-US" dirty="0" smtClean="0"/>
              <a:t>: Father </a:t>
            </a:r>
            <a:r>
              <a:rPr lang="en-US" dirty="0"/>
              <a:t>Miguel Hidalgo led </a:t>
            </a:r>
            <a:r>
              <a:rPr lang="en-US" dirty="0" smtClean="0"/>
              <a:t>the revolt </a:t>
            </a:r>
            <a:r>
              <a:rPr lang="en-US" dirty="0"/>
              <a:t>of Indians and </a:t>
            </a:r>
            <a:r>
              <a:rPr lang="en-US" dirty="0" smtClean="0"/>
              <a:t>Mestizos against Spanish rule and the power of the </a:t>
            </a:r>
            <a:r>
              <a:rPr lang="en-US" dirty="0" err="1" smtClean="0"/>
              <a:t>peninsulares</a:t>
            </a:r>
            <a:r>
              <a:rPr lang="en-US" dirty="0" smtClean="0"/>
              <a:t>. His </a:t>
            </a:r>
            <a:r>
              <a:rPr lang="en-US" dirty="0" err="1" smtClean="0"/>
              <a:t>grito</a:t>
            </a:r>
            <a:r>
              <a:rPr lang="en-US" dirty="0" smtClean="0"/>
              <a:t>, or rallying cry, is considered to be the start of the Mexican Independence War.</a:t>
            </a:r>
          </a:p>
          <a:p>
            <a:pPr lvl="1">
              <a:buFont typeface="Wingdings" panose="05000000000000000000" pitchFamily="2" charset="2"/>
              <a:buChar char="v"/>
            </a:pPr>
            <a:r>
              <a:rPr lang="en-US" dirty="0" smtClean="0"/>
              <a:t>“My children- </a:t>
            </a:r>
            <a:r>
              <a:rPr lang="en-US" dirty="0"/>
              <a:t>a new dispensation comes to us today. Will you receive it? Will you free yourselves</a:t>
            </a:r>
            <a:r>
              <a:rPr lang="en-US" dirty="0" smtClean="0"/>
              <a:t>?”</a:t>
            </a:r>
            <a:r>
              <a:rPr lang="en-US" dirty="0"/>
              <a:t> </a:t>
            </a:r>
            <a:endParaRPr lang="en-US" dirty="0" smtClean="0"/>
          </a:p>
          <a:p>
            <a:pPr lvl="1">
              <a:buFont typeface="Wingdings" panose="05000000000000000000" pitchFamily="2" charset="2"/>
              <a:buChar char="v"/>
            </a:pPr>
            <a:r>
              <a:rPr lang="en-US" dirty="0" smtClean="0"/>
              <a:t>Father Hidalgo was executed on July 30, 1811, by forces loyal to Spain, but his fellow revolutionary Miguel de Allende kept up morale.</a:t>
            </a:r>
          </a:p>
          <a:p>
            <a:pPr lvl="1">
              <a:buFont typeface="Wingdings" panose="05000000000000000000" pitchFamily="2" charset="2"/>
              <a:buChar char="v"/>
            </a:pPr>
            <a:r>
              <a:rPr lang="en-US" dirty="0" smtClean="0"/>
              <a:t>Today, September 16, is celebrated as Mexican Independence Day with a ceremonial </a:t>
            </a:r>
            <a:r>
              <a:rPr lang="en-US" dirty="0" err="1" smtClean="0"/>
              <a:t>grito</a:t>
            </a:r>
            <a:r>
              <a:rPr lang="en-US" dirty="0" smtClean="0"/>
              <a:t> every year.</a:t>
            </a:r>
            <a:endParaRPr lang="en-US" dirty="0"/>
          </a:p>
        </p:txBody>
      </p:sp>
      <p:sp>
        <p:nvSpPr>
          <p:cNvPr id="6" name="TextBox 5"/>
          <p:cNvSpPr txBox="1"/>
          <p:nvPr/>
        </p:nvSpPr>
        <p:spPr>
          <a:xfrm>
            <a:off x="689019" y="5669231"/>
            <a:ext cx="4250028" cy="923330"/>
          </a:xfrm>
          <a:prstGeom prst="rect">
            <a:avLst/>
          </a:prstGeom>
          <a:noFill/>
        </p:spPr>
        <p:txBody>
          <a:bodyPr wrap="square" rtlCol="0">
            <a:spAutoFit/>
          </a:bodyPr>
          <a:lstStyle/>
          <a:p>
            <a:pPr algn="ctr"/>
            <a:r>
              <a:rPr lang="en-US" i="1" dirty="0" smtClean="0"/>
              <a:t>Mural de </a:t>
            </a:r>
            <a:r>
              <a:rPr lang="en-US" i="1" dirty="0" err="1" smtClean="0"/>
              <a:t>Grito</a:t>
            </a:r>
            <a:r>
              <a:rPr lang="en-US" i="1" dirty="0" smtClean="0"/>
              <a:t> de </a:t>
            </a:r>
            <a:r>
              <a:rPr lang="en-US" i="1" dirty="0" err="1" smtClean="0"/>
              <a:t>Independencia</a:t>
            </a:r>
            <a:endParaRPr lang="en-US" i="1" dirty="0" smtClean="0"/>
          </a:p>
          <a:p>
            <a:pPr algn="ctr"/>
            <a:r>
              <a:rPr lang="en-US" dirty="0" smtClean="0"/>
              <a:t>Artist: Unknown</a:t>
            </a:r>
          </a:p>
          <a:p>
            <a:pPr algn="ctr"/>
            <a:r>
              <a:rPr lang="en-US" dirty="0" smtClean="0"/>
              <a:t>Year: 2010</a:t>
            </a:r>
            <a:endParaRPr lang="en-US" dirty="0"/>
          </a:p>
        </p:txBody>
      </p:sp>
    </p:spTree>
    <p:extLst>
      <p:ext uri="{BB962C8B-B14F-4D97-AF65-F5344CB8AC3E}">
        <p14:creationId xmlns:p14="http://schemas.microsoft.com/office/powerpoint/2010/main" val="4273626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Mexican Independence</a:t>
            </a:r>
            <a:endParaRPr lang="en-US" dirty="0"/>
          </a:p>
        </p:txBody>
      </p:sp>
      <p:sp>
        <p:nvSpPr>
          <p:cNvPr id="3" name="Content Placeholder 2"/>
          <p:cNvSpPr>
            <a:spLocks noGrp="1"/>
          </p:cNvSpPr>
          <p:nvPr>
            <p:ph sz="half" idx="1"/>
          </p:nvPr>
        </p:nvSpPr>
        <p:spPr>
          <a:xfrm>
            <a:off x="360608" y="2286000"/>
            <a:ext cx="6812924" cy="4204952"/>
          </a:xfrm>
        </p:spPr>
        <p:txBody>
          <a:bodyPr>
            <a:normAutofit/>
          </a:bodyPr>
          <a:lstStyle/>
          <a:p>
            <a:pPr>
              <a:buFont typeface="Wingdings" panose="05000000000000000000" pitchFamily="2" charset="2"/>
              <a:buChar char="v"/>
            </a:pPr>
            <a:r>
              <a:rPr lang="en-US" i="1" dirty="0" smtClean="0"/>
              <a:t>Historical Event</a:t>
            </a:r>
            <a:r>
              <a:rPr lang="en-US" dirty="0" smtClean="0"/>
              <a:t>: Treaty of Cordoba</a:t>
            </a:r>
          </a:p>
          <a:p>
            <a:pPr>
              <a:buFont typeface="Wingdings" panose="05000000000000000000" pitchFamily="2" charset="2"/>
              <a:buChar char="v"/>
            </a:pPr>
            <a:r>
              <a:rPr lang="en-US" i="1" dirty="0" smtClean="0"/>
              <a:t>Year</a:t>
            </a:r>
            <a:r>
              <a:rPr lang="en-US" dirty="0" smtClean="0"/>
              <a:t>: August 24, 1821</a:t>
            </a:r>
          </a:p>
          <a:p>
            <a:pPr>
              <a:buFont typeface="Wingdings" panose="05000000000000000000" pitchFamily="2" charset="2"/>
              <a:buChar char="v"/>
            </a:pPr>
            <a:r>
              <a:rPr lang="en-US" i="1" dirty="0"/>
              <a:t>Description</a:t>
            </a:r>
            <a:r>
              <a:rPr lang="en-US" dirty="0"/>
              <a:t>: Around 1815, </a:t>
            </a:r>
            <a:r>
              <a:rPr lang="en-US" dirty="0" err="1"/>
              <a:t>criollos</a:t>
            </a:r>
            <a:r>
              <a:rPr lang="en-US" dirty="0"/>
              <a:t> who were loyal to the Spanish crown switched their allegiance to the revolutionaries in order to maintain their privileged position after the end of the war. </a:t>
            </a:r>
            <a:r>
              <a:rPr lang="en-US" dirty="0" err="1"/>
              <a:t>Agustín</a:t>
            </a:r>
            <a:r>
              <a:rPr lang="en-US" dirty="0"/>
              <a:t> de </a:t>
            </a:r>
            <a:r>
              <a:rPr lang="en-US" dirty="0" smtClean="0"/>
              <a:t>Iturbide </a:t>
            </a:r>
            <a:r>
              <a:rPr lang="en-US" dirty="0"/>
              <a:t>defeated the Royalist </a:t>
            </a:r>
            <a:r>
              <a:rPr lang="en-US" dirty="0" smtClean="0"/>
              <a:t>forces, who lacked </a:t>
            </a:r>
            <a:r>
              <a:rPr lang="en-US" dirty="0"/>
              <a:t>money, provisions, and troops, </a:t>
            </a:r>
            <a:r>
              <a:rPr lang="en-US" dirty="0" smtClean="0"/>
              <a:t>and were </a:t>
            </a:r>
            <a:r>
              <a:rPr lang="en-US" dirty="0"/>
              <a:t>forced to accept Mexican </a:t>
            </a:r>
            <a:r>
              <a:rPr lang="en-US" dirty="0" smtClean="0"/>
              <a:t>independence</a:t>
            </a:r>
            <a:r>
              <a:rPr lang="en-US" dirty="0"/>
              <a:t> </a:t>
            </a:r>
            <a:r>
              <a:rPr lang="en-US" dirty="0" smtClean="0"/>
              <a:t>by signing the Treaty of Cordoba. </a:t>
            </a:r>
          </a:p>
          <a:p>
            <a:pPr lvl="1">
              <a:buFont typeface="Wingdings" panose="05000000000000000000" pitchFamily="2" charset="2"/>
              <a:buChar char="v"/>
            </a:pPr>
            <a:r>
              <a:rPr lang="en-US" dirty="0" smtClean="0"/>
              <a:t>Mexico was established as a separate constitutional monarchy, and Iturbide was declared Emperor, but he was deposed by General Santa Ana and Guadalupe Victoria who reformed Mexico as a republic.</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61353" y="1232079"/>
            <a:ext cx="4558066" cy="3347330"/>
          </a:xfrm>
        </p:spPr>
      </p:pic>
      <p:sp>
        <p:nvSpPr>
          <p:cNvPr id="6" name="TextBox 5"/>
          <p:cNvSpPr txBox="1"/>
          <p:nvPr/>
        </p:nvSpPr>
        <p:spPr>
          <a:xfrm>
            <a:off x="7415372" y="5022387"/>
            <a:ext cx="4250028" cy="923330"/>
          </a:xfrm>
          <a:prstGeom prst="rect">
            <a:avLst/>
          </a:prstGeom>
          <a:noFill/>
        </p:spPr>
        <p:txBody>
          <a:bodyPr wrap="square" rtlCol="0">
            <a:spAutoFit/>
          </a:bodyPr>
          <a:lstStyle/>
          <a:p>
            <a:pPr algn="ctr"/>
            <a:r>
              <a:rPr lang="en-US" i="1" dirty="0" smtClean="0"/>
              <a:t>Congress of </a:t>
            </a:r>
            <a:r>
              <a:rPr lang="en-US" i="1" dirty="0" err="1" smtClean="0"/>
              <a:t>Apantzigan</a:t>
            </a:r>
            <a:endParaRPr lang="en-US" i="1" dirty="0" smtClean="0"/>
          </a:p>
          <a:p>
            <a:pPr algn="ctr"/>
            <a:r>
              <a:rPr lang="en-US" dirty="0" smtClean="0"/>
              <a:t>Artist: Rafael Gallegos</a:t>
            </a:r>
          </a:p>
          <a:p>
            <a:pPr algn="ctr"/>
            <a:r>
              <a:rPr lang="en-US" dirty="0" smtClean="0"/>
              <a:t>Year: 1950</a:t>
            </a:r>
            <a:endParaRPr lang="en-US" dirty="0"/>
          </a:p>
        </p:txBody>
      </p:sp>
    </p:spTree>
    <p:extLst>
      <p:ext uri="{BB962C8B-B14F-4D97-AF65-F5344CB8AC3E}">
        <p14:creationId xmlns:p14="http://schemas.microsoft.com/office/powerpoint/2010/main" val="2909454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American Wars of Independence</a:t>
            </a:r>
            <a:endParaRPr lang="en-US" dirty="0"/>
          </a:p>
        </p:txBody>
      </p:sp>
      <p:sp>
        <p:nvSpPr>
          <p:cNvPr id="3" name="Text Placeholder 2"/>
          <p:cNvSpPr>
            <a:spLocks noGrp="1"/>
          </p:cNvSpPr>
          <p:nvPr>
            <p:ph type="body" idx="1"/>
          </p:nvPr>
        </p:nvSpPr>
        <p:spPr/>
        <p:txBody>
          <a:bodyPr/>
          <a:lstStyle/>
          <a:p>
            <a:r>
              <a:rPr lang="en-US" smtClean="0"/>
              <a:t>1791-1902</a:t>
            </a:r>
            <a:endParaRPr lang="en-US"/>
          </a:p>
        </p:txBody>
      </p:sp>
      <p:pic>
        <p:nvPicPr>
          <p:cNvPr id="4" name="Picture 3"/>
          <p:cNvPicPr>
            <a:picLocks noChangeAspect="1"/>
          </p:cNvPicPr>
          <p:nvPr/>
        </p:nvPicPr>
        <p:blipFill>
          <a:blip r:embed="rId2"/>
          <a:stretch>
            <a:fillRect/>
          </a:stretch>
        </p:blipFill>
        <p:spPr>
          <a:xfrm>
            <a:off x="3842824" y="2237100"/>
            <a:ext cx="3227677" cy="1743075"/>
          </a:xfrm>
          <a:prstGeom prst="rect">
            <a:avLst/>
          </a:prstGeom>
        </p:spPr>
      </p:pic>
      <p:sp>
        <p:nvSpPr>
          <p:cNvPr id="6" name="AutoShape 4" descr="Image result for haiti fla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5139" y="312738"/>
            <a:ext cx="2762250" cy="165735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3461" y="2237100"/>
            <a:ext cx="2619375" cy="1743075"/>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579750"/>
            <a:ext cx="3112060" cy="1867236"/>
          </a:xfrm>
          <a:prstGeom prst="rect">
            <a:avLst/>
          </a:prstGeom>
        </p:spPr>
      </p:pic>
    </p:spTree>
    <p:extLst>
      <p:ext uri="{BB962C8B-B14F-4D97-AF65-F5344CB8AC3E}">
        <p14:creationId xmlns:p14="http://schemas.microsoft.com/office/powerpoint/2010/main" val="214872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Haiti</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46975" y="1978814"/>
            <a:ext cx="3374264" cy="3825638"/>
          </a:xfrm>
        </p:spPr>
      </p:pic>
      <p:sp>
        <p:nvSpPr>
          <p:cNvPr id="4" name="Content Placeholder 3"/>
          <p:cNvSpPr>
            <a:spLocks noGrp="1"/>
          </p:cNvSpPr>
          <p:nvPr>
            <p:ph sz="half" idx="2"/>
          </p:nvPr>
        </p:nvSpPr>
        <p:spPr>
          <a:xfrm>
            <a:off x="4365937" y="1790162"/>
            <a:ext cx="7263685" cy="4519197"/>
          </a:xfrm>
        </p:spPr>
        <p:txBody>
          <a:bodyPr>
            <a:normAutofit/>
          </a:bodyPr>
          <a:lstStyle/>
          <a:p>
            <a:pPr>
              <a:buFont typeface="Wingdings" panose="05000000000000000000" pitchFamily="2" charset="2"/>
              <a:buChar char="v"/>
            </a:pPr>
            <a:r>
              <a:rPr lang="en-US" i="1" dirty="0" smtClean="0"/>
              <a:t>Historical Event</a:t>
            </a:r>
            <a:r>
              <a:rPr lang="en-US" dirty="0" smtClean="0"/>
              <a:t>: Haitian Revolution</a:t>
            </a:r>
          </a:p>
          <a:p>
            <a:pPr>
              <a:buFont typeface="Wingdings" panose="05000000000000000000" pitchFamily="2" charset="2"/>
              <a:buChar char="v"/>
            </a:pPr>
            <a:r>
              <a:rPr lang="en-US" i="1" dirty="0" smtClean="0"/>
              <a:t>Year</a:t>
            </a:r>
            <a:r>
              <a:rPr lang="en-US" dirty="0" smtClean="0"/>
              <a:t>: 1791- 1804</a:t>
            </a:r>
          </a:p>
          <a:p>
            <a:pPr>
              <a:buFont typeface="Wingdings" panose="05000000000000000000" pitchFamily="2" charset="2"/>
              <a:buChar char="v"/>
            </a:pPr>
            <a:r>
              <a:rPr lang="en-US" i="1" dirty="0" smtClean="0"/>
              <a:t>Description</a:t>
            </a:r>
            <a:r>
              <a:rPr lang="en-US" dirty="0" smtClean="0"/>
              <a:t>: </a:t>
            </a:r>
            <a:r>
              <a:rPr lang="en-US" dirty="0"/>
              <a:t>In 1791, a slave revolt erupted on the French colony, and </a:t>
            </a:r>
            <a:r>
              <a:rPr lang="en-US" dirty="0" smtClean="0"/>
              <a:t>Toussaint </a:t>
            </a:r>
            <a:r>
              <a:rPr lang="en-US" dirty="0" err="1" smtClean="0"/>
              <a:t>L’ouverture</a:t>
            </a:r>
            <a:r>
              <a:rPr lang="en-US" dirty="0"/>
              <a:t>, a former </a:t>
            </a:r>
            <a:r>
              <a:rPr lang="en-US" dirty="0" smtClean="0"/>
              <a:t>slave, organized </a:t>
            </a:r>
            <a:r>
              <a:rPr lang="en-US" dirty="0"/>
              <a:t>an effective guerrilla war against the island’s colonial </a:t>
            </a:r>
            <a:r>
              <a:rPr lang="en-US" dirty="0" smtClean="0"/>
              <a:t>population. In1801, he </a:t>
            </a:r>
            <a:r>
              <a:rPr lang="en-US" dirty="0"/>
              <a:t>conquered the Spanish portion of island, freeing the slaves </a:t>
            </a:r>
            <a:r>
              <a:rPr lang="en-US" dirty="0" smtClean="0"/>
              <a:t>there as well. After his arrest and death in 1803, his protégé Jean-Jacques </a:t>
            </a:r>
            <a:r>
              <a:rPr lang="en-US" dirty="0" err="1" smtClean="0"/>
              <a:t>Dessaline</a:t>
            </a:r>
            <a:r>
              <a:rPr lang="en-US" dirty="0" smtClean="0"/>
              <a:t> led a new uprising of Africans against the French. Haiti became the second independent nation in the New World.</a:t>
            </a:r>
          </a:p>
          <a:p>
            <a:pPr lvl="1">
              <a:buFont typeface="Wingdings" panose="05000000000000000000" pitchFamily="2" charset="2"/>
              <a:buChar char="v"/>
            </a:pPr>
            <a:r>
              <a:rPr lang="en-US" dirty="0" err="1" smtClean="0"/>
              <a:t>Dessaline</a:t>
            </a:r>
            <a:r>
              <a:rPr lang="en-US" dirty="0" smtClean="0"/>
              <a:t> declared himself dictator and was killed in an uprising in 1806.</a:t>
            </a:r>
          </a:p>
          <a:p>
            <a:pPr lvl="1">
              <a:buFont typeface="Wingdings" panose="05000000000000000000" pitchFamily="2" charset="2"/>
              <a:buChar char="v"/>
            </a:pPr>
            <a:r>
              <a:rPr lang="en-US" dirty="0" smtClean="0"/>
              <a:t>The </a:t>
            </a:r>
            <a:r>
              <a:rPr lang="en-US" dirty="0"/>
              <a:t>Haitian Revolution was the only slave uprising that led to the founding of a state free from slavery and ruled by non-whites and former </a:t>
            </a:r>
            <a:r>
              <a:rPr lang="en-US" dirty="0" smtClean="0"/>
              <a:t>captives.</a:t>
            </a:r>
            <a:endParaRPr lang="en-US" dirty="0"/>
          </a:p>
        </p:txBody>
      </p:sp>
      <p:sp>
        <p:nvSpPr>
          <p:cNvPr id="6" name="TextBox 5"/>
          <p:cNvSpPr txBox="1"/>
          <p:nvPr/>
        </p:nvSpPr>
        <p:spPr>
          <a:xfrm>
            <a:off x="309093" y="5804452"/>
            <a:ext cx="4250028" cy="923330"/>
          </a:xfrm>
          <a:prstGeom prst="rect">
            <a:avLst/>
          </a:prstGeom>
          <a:noFill/>
        </p:spPr>
        <p:txBody>
          <a:bodyPr wrap="square" rtlCol="0">
            <a:spAutoFit/>
          </a:bodyPr>
          <a:lstStyle/>
          <a:p>
            <a:pPr algn="ctr"/>
            <a:r>
              <a:rPr lang="en-US" i="1" dirty="0" smtClean="0"/>
              <a:t>Le General Toussaint </a:t>
            </a:r>
            <a:r>
              <a:rPr lang="en-US" i="1" dirty="0" err="1" smtClean="0"/>
              <a:t>L’ouverture</a:t>
            </a:r>
            <a:endParaRPr lang="en-US" i="1" dirty="0" smtClean="0"/>
          </a:p>
          <a:p>
            <a:pPr algn="ctr"/>
            <a:r>
              <a:rPr lang="en-US" dirty="0" smtClean="0"/>
              <a:t>Artist: Antoine </a:t>
            </a:r>
            <a:r>
              <a:rPr lang="en-US" dirty="0" err="1" smtClean="0"/>
              <a:t>Laday</a:t>
            </a:r>
            <a:endParaRPr lang="en-US" dirty="0" smtClean="0"/>
          </a:p>
          <a:p>
            <a:pPr algn="ctr"/>
            <a:r>
              <a:rPr lang="en-US" dirty="0" smtClean="0"/>
              <a:t>Year: Unknown</a:t>
            </a:r>
            <a:endParaRPr lang="en-US" dirty="0"/>
          </a:p>
        </p:txBody>
      </p:sp>
    </p:spTree>
    <p:extLst>
      <p:ext uri="{BB962C8B-B14F-4D97-AF65-F5344CB8AC3E}">
        <p14:creationId xmlns:p14="http://schemas.microsoft.com/office/powerpoint/2010/main" val="848814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Venezuela, Ecuador, Colombia and Peru </a:t>
            </a:r>
            <a:endParaRPr lang="en-US" dirty="0"/>
          </a:p>
        </p:txBody>
      </p:sp>
      <p:sp>
        <p:nvSpPr>
          <p:cNvPr id="3" name="Content Placeholder 2"/>
          <p:cNvSpPr>
            <a:spLocks noGrp="1"/>
          </p:cNvSpPr>
          <p:nvPr>
            <p:ph sz="half" idx="1"/>
          </p:nvPr>
        </p:nvSpPr>
        <p:spPr>
          <a:xfrm>
            <a:off x="643942" y="2286000"/>
            <a:ext cx="6439437" cy="4023360"/>
          </a:xfrm>
        </p:spPr>
        <p:txBody>
          <a:bodyPr>
            <a:normAutofit/>
          </a:bodyPr>
          <a:lstStyle/>
          <a:p>
            <a:pPr>
              <a:buFont typeface="Wingdings" panose="05000000000000000000" pitchFamily="2" charset="2"/>
              <a:buChar char="v"/>
            </a:pPr>
            <a:r>
              <a:rPr lang="en-US" i="1" dirty="0" smtClean="0"/>
              <a:t>Historical Event</a:t>
            </a:r>
            <a:r>
              <a:rPr lang="en-US" dirty="0" smtClean="0"/>
              <a:t>: Independence for Northern South America</a:t>
            </a:r>
          </a:p>
          <a:p>
            <a:pPr>
              <a:buFont typeface="Wingdings" panose="05000000000000000000" pitchFamily="2" charset="2"/>
              <a:buChar char="v"/>
            </a:pPr>
            <a:r>
              <a:rPr lang="en-US" i="1" dirty="0" smtClean="0"/>
              <a:t>Year</a:t>
            </a:r>
            <a:r>
              <a:rPr lang="en-US" dirty="0" smtClean="0"/>
              <a:t>: 1806-1824</a:t>
            </a:r>
          </a:p>
          <a:p>
            <a:pPr>
              <a:buFont typeface="Wingdings" panose="05000000000000000000" pitchFamily="2" charset="2"/>
              <a:buChar char="v"/>
            </a:pPr>
            <a:r>
              <a:rPr lang="en-US" i="1" dirty="0"/>
              <a:t>Description</a:t>
            </a:r>
            <a:r>
              <a:rPr lang="en-US" dirty="0"/>
              <a:t>: The independence struggle in northern Latin </a:t>
            </a:r>
            <a:r>
              <a:rPr lang="en-US" dirty="0" smtClean="0"/>
              <a:t>America began in 1806, but did not gain momentum until Simon Bolivar fought </a:t>
            </a:r>
            <a:r>
              <a:rPr lang="en-US" dirty="0"/>
              <a:t>the Spanish in Venezuela, Ecuador and Colombia for several years, decisively beating them several </a:t>
            </a:r>
            <a:r>
              <a:rPr lang="en-US" dirty="0" smtClean="0"/>
              <a:t>times. </a:t>
            </a:r>
          </a:p>
          <a:p>
            <a:pPr lvl="1">
              <a:buFont typeface="Wingdings" panose="05000000000000000000" pitchFamily="2" charset="2"/>
              <a:buChar char="v"/>
            </a:pPr>
            <a:r>
              <a:rPr lang="en-US" dirty="0" smtClean="0"/>
              <a:t>Bolívar </a:t>
            </a:r>
            <a:r>
              <a:rPr lang="en-US" dirty="0"/>
              <a:t>set his sights on Peru, the last and mightiest Spanish </a:t>
            </a:r>
            <a:r>
              <a:rPr lang="en-US" dirty="0" smtClean="0"/>
              <a:t>colony, which achieved independence on December 9, 1824.</a:t>
            </a:r>
          </a:p>
          <a:p>
            <a:pPr lvl="1">
              <a:buFont typeface="Wingdings" panose="05000000000000000000" pitchFamily="2" charset="2"/>
              <a:buChar char="v"/>
            </a:pPr>
            <a:r>
              <a:rPr lang="en-US" dirty="0" smtClean="0"/>
              <a:t>The South American nation of Bolivia is named after him.</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45419" y="1881829"/>
            <a:ext cx="4246730" cy="3585997"/>
          </a:xfrm>
        </p:spPr>
      </p:pic>
      <p:sp>
        <p:nvSpPr>
          <p:cNvPr id="6" name="TextBox 5"/>
          <p:cNvSpPr txBox="1"/>
          <p:nvPr/>
        </p:nvSpPr>
        <p:spPr>
          <a:xfrm>
            <a:off x="7442121" y="5592232"/>
            <a:ext cx="4250028" cy="923330"/>
          </a:xfrm>
          <a:prstGeom prst="rect">
            <a:avLst/>
          </a:prstGeom>
          <a:noFill/>
        </p:spPr>
        <p:txBody>
          <a:bodyPr wrap="square" rtlCol="0">
            <a:spAutoFit/>
          </a:bodyPr>
          <a:lstStyle/>
          <a:p>
            <a:pPr algn="ctr"/>
            <a:r>
              <a:rPr lang="en-US" i="1" dirty="0" smtClean="0"/>
              <a:t>Bolivar el </a:t>
            </a:r>
            <a:r>
              <a:rPr lang="en-US" i="1" dirty="0" err="1" smtClean="0"/>
              <a:t>Libertador</a:t>
            </a:r>
            <a:endParaRPr lang="en-US" i="1" dirty="0" smtClean="0"/>
          </a:p>
          <a:p>
            <a:pPr algn="ctr"/>
            <a:r>
              <a:rPr lang="en-US" dirty="0" smtClean="0"/>
              <a:t>Artist: Tito Salas</a:t>
            </a:r>
          </a:p>
          <a:p>
            <a:pPr algn="ctr"/>
            <a:r>
              <a:rPr lang="en-US" dirty="0" smtClean="0"/>
              <a:t>Year: 1928</a:t>
            </a:r>
            <a:endParaRPr lang="en-US" dirty="0"/>
          </a:p>
        </p:txBody>
      </p:sp>
    </p:spTree>
    <p:extLst>
      <p:ext uri="{BB962C8B-B14F-4D97-AF65-F5344CB8AC3E}">
        <p14:creationId xmlns:p14="http://schemas.microsoft.com/office/powerpoint/2010/main" val="995560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Argentina &amp; Chile</a:t>
            </a:r>
            <a:endParaRPr lang="en-US" dirty="0"/>
          </a:p>
        </p:txBody>
      </p:sp>
      <p:sp>
        <p:nvSpPr>
          <p:cNvPr id="3" name="Content Placeholder 2"/>
          <p:cNvSpPr>
            <a:spLocks noGrp="1"/>
          </p:cNvSpPr>
          <p:nvPr>
            <p:ph sz="half" idx="1"/>
          </p:nvPr>
        </p:nvSpPr>
        <p:spPr>
          <a:xfrm>
            <a:off x="5486399" y="2234484"/>
            <a:ext cx="6152495" cy="4023360"/>
          </a:xfrm>
        </p:spPr>
        <p:txBody>
          <a:bodyPr>
            <a:normAutofit/>
          </a:bodyPr>
          <a:lstStyle/>
          <a:p>
            <a:pPr>
              <a:buFont typeface="Wingdings" panose="05000000000000000000" pitchFamily="2" charset="2"/>
              <a:buChar char="v"/>
            </a:pPr>
            <a:r>
              <a:rPr lang="en-US" i="1" dirty="0" smtClean="0"/>
              <a:t>Historical Event</a:t>
            </a:r>
            <a:r>
              <a:rPr lang="en-US" dirty="0" smtClean="0"/>
              <a:t>: Battle of </a:t>
            </a:r>
            <a:r>
              <a:rPr lang="en-US" dirty="0" err="1" smtClean="0"/>
              <a:t>Maipú</a:t>
            </a:r>
            <a:endParaRPr lang="en-US" dirty="0" smtClean="0"/>
          </a:p>
          <a:p>
            <a:pPr>
              <a:buFont typeface="Wingdings" panose="05000000000000000000" pitchFamily="2" charset="2"/>
              <a:buChar char="v"/>
            </a:pPr>
            <a:r>
              <a:rPr lang="en-US" i="1" dirty="0" smtClean="0"/>
              <a:t>Year</a:t>
            </a:r>
            <a:r>
              <a:rPr lang="en-US" dirty="0" smtClean="0"/>
              <a:t>: 1810-1818</a:t>
            </a:r>
          </a:p>
          <a:p>
            <a:pPr>
              <a:buFont typeface="Wingdings" panose="05000000000000000000" pitchFamily="2" charset="2"/>
              <a:buChar char="v"/>
            </a:pPr>
            <a:r>
              <a:rPr lang="en-US" i="1" dirty="0" smtClean="0"/>
              <a:t>Description</a:t>
            </a:r>
            <a:r>
              <a:rPr lang="en-US" dirty="0" smtClean="0"/>
              <a:t>: </a:t>
            </a:r>
            <a:r>
              <a:rPr lang="en-US" dirty="0"/>
              <a:t>José de San </a:t>
            </a:r>
            <a:r>
              <a:rPr lang="en-US" dirty="0" smtClean="0"/>
              <a:t>Martín led the Argentine Rebellion beginning in 1817. </a:t>
            </a:r>
            <a:r>
              <a:rPr lang="en-US" dirty="0"/>
              <a:t>H</a:t>
            </a:r>
            <a:r>
              <a:rPr lang="en-US" dirty="0" smtClean="0"/>
              <a:t>e </a:t>
            </a:r>
            <a:r>
              <a:rPr lang="en-US" dirty="0"/>
              <a:t>crossed the Andes into Chile, where </a:t>
            </a:r>
            <a:r>
              <a:rPr lang="en-US" dirty="0" smtClean="0"/>
              <a:t>the </a:t>
            </a:r>
            <a:r>
              <a:rPr lang="en-US" dirty="0"/>
              <a:t>rebel army had been fighting the Spanish </a:t>
            </a:r>
            <a:r>
              <a:rPr lang="en-US" dirty="0" smtClean="0"/>
              <a:t>without progress </a:t>
            </a:r>
            <a:r>
              <a:rPr lang="en-US" dirty="0"/>
              <a:t>since 1810. T</a:t>
            </a:r>
            <a:r>
              <a:rPr lang="en-US" dirty="0" smtClean="0"/>
              <a:t>he </a:t>
            </a:r>
            <a:r>
              <a:rPr lang="en-US" dirty="0"/>
              <a:t>Chileans and Argentines </a:t>
            </a:r>
            <a:r>
              <a:rPr lang="en-US" dirty="0" smtClean="0"/>
              <a:t>defeated </a:t>
            </a:r>
            <a:r>
              <a:rPr lang="en-US" dirty="0"/>
              <a:t>the Spanish at the Battle of </a:t>
            </a:r>
            <a:r>
              <a:rPr lang="en-US" dirty="0" err="1"/>
              <a:t>Maipú</a:t>
            </a:r>
            <a:r>
              <a:rPr lang="en-US" dirty="0"/>
              <a:t> </a:t>
            </a:r>
            <a:r>
              <a:rPr lang="en-US" dirty="0" smtClean="0"/>
              <a:t>on </a:t>
            </a:r>
            <a:r>
              <a:rPr lang="en-US" dirty="0"/>
              <a:t>April 5, 1818, effectively ending Spanish control over the southern part of South America</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53850" y="2234484"/>
            <a:ext cx="4939367" cy="3406462"/>
          </a:xfrm>
        </p:spPr>
      </p:pic>
      <p:sp>
        <p:nvSpPr>
          <p:cNvPr id="6" name="TextBox 5"/>
          <p:cNvSpPr txBox="1"/>
          <p:nvPr/>
        </p:nvSpPr>
        <p:spPr>
          <a:xfrm>
            <a:off x="698519" y="5640946"/>
            <a:ext cx="4250028" cy="923330"/>
          </a:xfrm>
          <a:prstGeom prst="rect">
            <a:avLst/>
          </a:prstGeom>
          <a:noFill/>
        </p:spPr>
        <p:txBody>
          <a:bodyPr wrap="square" rtlCol="0">
            <a:spAutoFit/>
          </a:bodyPr>
          <a:lstStyle/>
          <a:p>
            <a:pPr algn="ctr"/>
            <a:r>
              <a:rPr lang="en-US" i="1" dirty="0" smtClean="0"/>
              <a:t>Jose de San Martin</a:t>
            </a:r>
          </a:p>
          <a:p>
            <a:pPr algn="ctr"/>
            <a:r>
              <a:rPr lang="en-US" dirty="0" smtClean="0"/>
              <a:t>Artist: Unknown</a:t>
            </a:r>
          </a:p>
          <a:p>
            <a:pPr algn="ctr"/>
            <a:r>
              <a:rPr lang="en-US" dirty="0" smtClean="0"/>
              <a:t>Year: 1820</a:t>
            </a:r>
            <a:endParaRPr lang="en-US" dirty="0"/>
          </a:p>
        </p:txBody>
      </p:sp>
    </p:spTree>
    <p:extLst>
      <p:ext uri="{BB962C8B-B14F-4D97-AF65-F5344CB8AC3E}">
        <p14:creationId xmlns:p14="http://schemas.microsoft.com/office/powerpoint/2010/main" val="1711896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Cuba</a:t>
            </a:r>
            <a:endParaRPr lang="en-US" dirty="0"/>
          </a:p>
        </p:txBody>
      </p:sp>
      <p:sp>
        <p:nvSpPr>
          <p:cNvPr id="3" name="Content Placeholder 2"/>
          <p:cNvSpPr>
            <a:spLocks noGrp="1"/>
          </p:cNvSpPr>
          <p:nvPr>
            <p:ph sz="half" idx="1"/>
          </p:nvPr>
        </p:nvSpPr>
        <p:spPr>
          <a:xfrm>
            <a:off x="618185" y="2286000"/>
            <a:ext cx="5911403" cy="4023360"/>
          </a:xfrm>
        </p:spPr>
        <p:txBody>
          <a:bodyPr>
            <a:normAutofit/>
          </a:bodyPr>
          <a:lstStyle/>
          <a:p>
            <a:pPr>
              <a:buFont typeface="Wingdings" panose="05000000000000000000" pitchFamily="2" charset="2"/>
              <a:buChar char="v"/>
            </a:pPr>
            <a:r>
              <a:rPr lang="en-US" i="1" dirty="0" smtClean="0"/>
              <a:t>Historical Event</a:t>
            </a:r>
            <a:r>
              <a:rPr lang="en-US" dirty="0" smtClean="0"/>
              <a:t>: Battle of Dos Rios</a:t>
            </a:r>
          </a:p>
          <a:p>
            <a:pPr>
              <a:buFont typeface="Wingdings" panose="05000000000000000000" pitchFamily="2" charset="2"/>
              <a:buChar char="v"/>
            </a:pPr>
            <a:r>
              <a:rPr lang="en-US" i="1" dirty="0" smtClean="0"/>
              <a:t>Year</a:t>
            </a:r>
            <a:r>
              <a:rPr lang="en-US" dirty="0" smtClean="0"/>
              <a:t>: 1895-1902</a:t>
            </a:r>
          </a:p>
          <a:p>
            <a:pPr>
              <a:buFont typeface="Wingdings" panose="05000000000000000000" pitchFamily="2" charset="2"/>
              <a:buChar char="v"/>
            </a:pPr>
            <a:r>
              <a:rPr lang="en-US" i="1" dirty="0" smtClean="0"/>
              <a:t>Description</a:t>
            </a:r>
            <a:r>
              <a:rPr lang="en-US" dirty="0"/>
              <a:t>: </a:t>
            </a:r>
            <a:r>
              <a:rPr lang="en-US" dirty="0" smtClean="0"/>
              <a:t>Though Spain lost most of its colonies in Latin America, it maintained control in the Caribbean until the early 1900s. </a:t>
            </a:r>
            <a:r>
              <a:rPr lang="en-US" dirty="0"/>
              <a:t>Cuban poet </a:t>
            </a:r>
            <a:r>
              <a:rPr lang="en-US" dirty="0" smtClean="0"/>
              <a:t>José </a:t>
            </a:r>
            <a:r>
              <a:rPr lang="en-US" dirty="0" err="1"/>
              <a:t>Martí</a:t>
            </a:r>
            <a:r>
              <a:rPr lang="en-US" dirty="0"/>
              <a:t> </a:t>
            </a:r>
            <a:r>
              <a:rPr lang="en-US" dirty="0" smtClean="0"/>
              <a:t>led a rebellion at the Battle of Dos Rios, but was defeated. Rebellion was </a:t>
            </a:r>
            <a:r>
              <a:rPr lang="en-US" dirty="0"/>
              <a:t>still simmering in 1898 </a:t>
            </a:r>
            <a:r>
              <a:rPr lang="en-US" dirty="0" smtClean="0"/>
              <a:t>during </a:t>
            </a:r>
            <a:r>
              <a:rPr lang="en-US" dirty="0"/>
              <a:t>the Spanish-American </a:t>
            </a:r>
            <a:r>
              <a:rPr lang="en-US" dirty="0" smtClean="0"/>
              <a:t>War and Cuba </a:t>
            </a:r>
            <a:r>
              <a:rPr lang="en-US" dirty="0"/>
              <a:t>became a US </a:t>
            </a:r>
            <a:r>
              <a:rPr lang="en-US" dirty="0" smtClean="0"/>
              <a:t>protectorate. Cuba </a:t>
            </a:r>
            <a:r>
              <a:rPr lang="en-US" dirty="0"/>
              <a:t>was granted independence in 1902.</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58377" y="746362"/>
            <a:ext cx="5302286" cy="3890965"/>
          </a:xfrm>
        </p:spPr>
      </p:pic>
      <p:sp>
        <p:nvSpPr>
          <p:cNvPr id="6" name="TextBox 5"/>
          <p:cNvSpPr txBox="1"/>
          <p:nvPr/>
        </p:nvSpPr>
        <p:spPr>
          <a:xfrm>
            <a:off x="7263685" y="5035639"/>
            <a:ext cx="4250028" cy="923330"/>
          </a:xfrm>
          <a:prstGeom prst="rect">
            <a:avLst/>
          </a:prstGeom>
          <a:noFill/>
        </p:spPr>
        <p:txBody>
          <a:bodyPr wrap="square" rtlCol="0">
            <a:spAutoFit/>
          </a:bodyPr>
          <a:lstStyle/>
          <a:p>
            <a:pPr algn="ctr"/>
            <a:r>
              <a:rPr lang="en-US" i="1" dirty="0" smtClean="0"/>
              <a:t>La </a:t>
            </a:r>
            <a:r>
              <a:rPr lang="en-US" i="1" dirty="0" err="1" smtClean="0"/>
              <a:t>Voz</a:t>
            </a:r>
            <a:r>
              <a:rPr lang="en-US" i="1" dirty="0" smtClean="0"/>
              <a:t> de Jose Marti, a </a:t>
            </a:r>
            <a:r>
              <a:rPr lang="en-US" i="1" dirty="0" err="1" smtClean="0"/>
              <a:t>Cuatro</a:t>
            </a:r>
            <a:r>
              <a:rPr lang="en-US" i="1" dirty="0" smtClean="0"/>
              <a:t> </a:t>
            </a:r>
            <a:r>
              <a:rPr lang="en-US" i="1" dirty="0" err="1" smtClean="0"/>
              <a:t>Vientos</a:t>
            </a:r>
            <a:endParaRPr lang="en-US" i="1" dirty="0" smtClean="0"/>
          </a:p>
          <a:p>
            <a:pPr algn="ctr"/>
            <a:r>
              <a:rPr lang="en-US" dirty="0" smtClean="0"/>
              <a:t>Artist: </a:t>
            </a:r>
            <a:r>
              <a:rPr lang="en-US" smtClean="0"/>
              <a:t>Aimee Perez</a:t>
            </a:r>
            <a:endParaRPr lang="en-US" dirty="0" smtClean="0"/>
          </a:p>
          <a:p>
            <a:pPr algn="ctr"/>
            <a:r>
              <a:rPr lang="en-US" dirty="0" smtClean="0"/>
              <a:t>Year: 2010</a:t>
            </a:r>
            <a:endParaRPr lang="en-US" dirty="0"/>
          </a:p>
        </p:txBody>
      </p:sp>
    </p:spTree>
    <p:extLst>
      <p:ext uri="{BB962C8B-B14F-4D97-AF65-F5344CB8AC3E}">
        <p14:creationId xmlns:p14="http://schemas.microsoft.com/office/powerpoint/2010/main" val="219009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Through Artwork</a:t>
            </a:r>
            <a:endParaRPr lang="en-US" dirty="0"/>
          </a:p>
        </p:txBody>
      </p:sp>
      <p:sp>
        <p:nvSpPr>
          <p:cNvPr id="4" name="Content Placeholder 3"/>
          <p:cNvSpPr>
            <a:spLocks noGrp="1"/>
          </p:cNvSpPr>
          <p:nvPr>
            <p:ph sz="half" idx="2"/>
          </p:nvPr>
        </p:nvSpPr>
        <p:spPr>
          <a:xfrm>
            <a:off x="5989320" y="1777285"/>
            <a:ext cx="5923638" cy="4532075"/>
          </a:xfrm>
        </p:spPr>
        <p:txBody>
          <a:bodyPr>
            <a:normAutofit/>
          </a:bodyPr>
          <a:lstStyle/>
          <a:p>
            <a:pPr marL="0" indent="0">
              <a:buNone/>
            </a:pPr>
            <a:r>
              <a:rPr lang="en-US" dirty="0" smtClean="0"/>
              <a:t>For this note-session, you will take notes on the graphic organizers provided and complete the following information:</a:t>
            </a:r>
          </a:p>
          <a:p>
            <a:pPr>
              <a:buFont typeface="Wingdings" panose="05000000000000000000" pitchFamily="2" charset="2"/>
              <a:buChar char="v"/>
            </a:pPr>
            <a:r>
              <a:rPr lang="en-US" dirty="0" smtClean="0"/>
              <a:t>Historical Event: </a:t>
            </a:r>
            <a:r>
              <a:rPr lang="en-US" i="1" dirty="0" smtClean="0"/>
              <a:t>write the name of the event depicted in the picture</a:t>
            </a:r>
          </a:p>
          <a:p>
            <a:pPr>
              <a:buFont typeface="Wingdings" panose="05000000000000000000" pitchFamily="2" charset="2"/>
              <a:buChar char="v"/>
            </a:pPr>
            <a:r>
              <a:rPr lang="en-US" dirty="0" smtClean="0"/>
              <a:t>Year: </a:t>
            </a:r>
            <a:r>
              <a:rPr lang="en-US" i="1" dirty="0" smtClean="0"/>
              <a:t>What year did this event happen?</a:t>
            </a:r>
          </a:p>
          <a:p>
            <a:pPr>
              <a:buFont typeface="Wingdings" panose="05000000000000000000" pitchFamily="2" charset="2"/>
              <a:buChar char="v"/>
            </a:pPr>
            <a:r>
              <a:rPr lang="en-US" dirty="0" smtClean="0"/>
              <a:t>Description: </a:t>
            </a:r>
          </a:p>
          <a:p>
            <a:pPr lvl="1">
              <a:buFont typeface="Wingdings" panose="05000000000000000000" pitchFamily="2" charset="2"/>
              <a:buChar char="v"/>
            </a:pPr>
            <a:r>
              <a:rPr lang="en-US" dirty="0" smtClean="0"/>
              <a:t>4th- </a:t>
            </a:r>
            <a:r>
              <a:rPr lang="en-US" i="1" dirty="0" smtClean="0"/>
              <a:t>write a brief summary of the historical event; remember, the more thorough your notations, the more prepared you are for exams</a:t>
            </a:r>
          </a:p>
          <a:p>
            <a:pPr lvl="1">
              <a:buFont typeface="Wingdings" panose="05000000000000000000" pitchFamily="2" charset="2"/>
              <a:buChar char="v"/>
            </a:pPr>
            <a:r>
              <a:rPr lang="en-US" dirty="0" smtClean="0"/>
              <a:t>5</a:t>
            </a:r>
            <a:r>
              <a:rPr lang="en-US" baseline="30000" dirty="0" smtClean="0"/>
              <a:t>th</a:t>
            </a:r>
            <a:r>
              <a:rPr lang="en-US" dirty="0" smtClean="0"/>
              <a:t>- </a:t>
            </a:r>
            <a:r>
              <a:rPr lang="en-US" i="1" dirty="0" smtClean="0"/>
              <a:t>follow directions on organizer</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24128" y="1853875"/>
            <a:ext cx="4114542" cy="4675713"/>
          </a:xfrm>
        </p:spPr>
      </p:pic>
    </p:spTree>
    <p:extLst>
      <p:ext uri="{BB962C8B-B14F-4D97-AF65-F5344CB8AC3E}">
        <p14:creationId xmlns:p14="http://schemas.microsoft.com/office/powerpoint/2010/main" val="377710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Revolutionary War</a:t>
            </a:r>
            <a:endParaRPr lang="en-US" dirty="0"/>
          </a:p>
        </p:txBody>
      </p:sp>
      <p:sp>
        <p:nvSpPr>
          <p:cNvPr id="3" name="Text Placeholder 2"/>
          <p:cNvSpPr>
            <a:spLocks noGrp="1"/>
          </p:cNvSpPr>
          <p:nvPr>
            <p:ph type="body" idx="1"/>
          </p:nvPr>
        </p:nvSpPr>
        <p:spPr/>
        <p:txBody>
          <a:bodyPr/>
          <a:lstStyle/>
          <a:p>
            <a:r>
              <a:rPr lang="en-US" dirty="0" smtClean="0"/>
              <a:t>1776-1783</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2020" y="669883"/>
            <a:ext cx="4106082" cy="255907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949419"/>
            <a:ext cx="2857500" cy="196885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5994" y="1416676"/>
            <a:ext cx="2888267" cy="2292439"/>
          </a:xfrm>
          <a:prstGeom prst="rect">
            <a:avLst/>
          </a:prstGeom>
        </p:spPr>
      </p:pic>
    </p:spTree>
    <p:extLst>
      <p:ext uri="{BB962C8B-B14F-4D97-AF65-F5344CB8AC3E}">
        <p14:creationId xmlns:p14="http://schemas.microsoft.com/office/powerpoint/2010/main" val="1183322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 in the Colonies</a:t>
            </a:r>
            <a:endParaRPr lang="en-US" dirty="0"/>
          </a:p>
        </p:txBody>
      </p:sp>
      <p:sp>
        <p:nvSpPr>
          <p:cNvPr id="4" name="Content Placeholder 3"/>
          <p:cNvSpPr>
            <a:spLocks noGrp="1"/>
          </p:cNvSpPr>
          <p:nvPr>
            <p:ph sz="half" idx="2"/>
          </p:nvPr>
        </p:nvSpPr>
        <p:spPr>
          <a:xfrm>
            <a:off x="5306095" y="1803042"/>
            <a:ext cx="6091707" cy="4506318"/>
          </a:xfrm>
        </p:spPr>
        <p:txBody>
          <a:bodyPr>
            <a:normAutofit lnSpcReduction="10000"/>
          </a:bodyPr>
          <a:lstStyle/>
          <a:p>
            <a:pPr>
              <a:buFont typeface="Wingdings" panose="05000000000000000000" pitchFamily="2" charset="2"/>
              <a:buChar char="v"/>
            </a:pPr>
            <a:r>
              <a:rPr lang="en-US" i="1" dirty="0" smtClean="0"/>
              <a:t>Historical Event: </a:t>
            </a:r>
            <a:r>
              <a:rPr lang="en-US" dirty="0" smtClean="0"/>
              <a:t>Taxation without Representation</a:t>
            </a:r>
          </a:p>
          <a:p>
            <a:pPr>
              <a:buFont typeface="Wingdings" panose="05000000000000000000" pitchFamily="2" charset="2"/>
              <a:buChar char="v"/>
            </a:pPr>
            <a:r>
              <a:rPr lang="en-US" i="1" dirty="0" smtClean="0"/>
              <a:t>Year: </a:t>
            </a:r>
            <a:r>
              <a:rPr lang="en-US" dirty="0" smtClean="0"/>
              <a:t>1765-1775</a:t>
            </a:r>
          </a:p>
          <a:p>
            <a:pPr>
              <a:buFont typeface="Wingdings" panose="05000000000000000000" pitchFamily="2" charset="2"/>
              <a:buChar char="v"/>
            </a:pPr>
            <a:r>
              <a:rPr lang="en-US" i="1" dirty="0" smtClean="0"/>
              <a:t>Description: </a:t>
            </a:r>
            <a:r>
              <a:rPr lang="en-US" dirty="0" smtClean="0"/>
              <a:t>After the French &amp; Indian War (1754-63) left Britain with crippling debts, British Parliament issued a series of taxes on the Thirteen Colonies to generate revenue. Colonies were not given a vote or representative in Parliament, and were forced to pay taxes or be jailed for not paying.</a:t>
            </a:r>
          </a:p>
          <a:p>
            <a:pPr lvl="1">
              <a:buFont typeface="Wingdings" panose="05000000000000000000" pitchFamily="2" charset="2"/>
              <a:buChar char="v"/>
            </a:pPr>
            <a:r>
              <a:rPr lang="en-US" dirty="0" smtClean="0"/>
              <a:t>Stamp Act- tax on all printed documents, newspapers, wills, etc.</a:t>
            </a:r>
          </a:p>
          <a:p>
            <a:pPr lvl="1">
              <a:buFont typeface="Wingdings" panose="05000000000000000000" pitchFamily="2" charset="2"/>
              <a:buChar char="v"/>
            </a:pPr>
            <a:r>
              <a:rPr lang="en-US" dirty="0" smtClean="0"/>
              <a:t>Sugar Act- tax on sugar, molasses, and rum imports and milk, cheese, and fabric exports that they traded with Caribbean Islands</a:t>
            </a:r>
          </a:p>
          <a:p>
            <a:pPr lvl="1">
              <a:buFont typeface="Wingdings" panose="05000000000000000000" pitchFamily="2" charset="2"/>
              <a:buChar char="v"/>
            </a:pPr>
            <a:r>
              <a:rPr lang="en-US" dirty="0" smtClean="0"/>
              <a:t>Townshend Act- taxed glass, ink, oil, paper, and tea  </a:t>
            </a:r>
            <a:endParaRPr lang="en-US" dirty="0"/>
          </a:p>
        </p:txBody>
      </p:sp>
      <p:pic>
        <p:nvPicPr>
          <p:cNvPr id="10" name="Content Placeholder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51533" y="2198494"/>
            <a:ext cx="4754562" cy="3347732"/>
          </a:xfrm>
        </p:spPr>
      </p:pic>
      <p:sp>
        <p:nvSpPr>
          <p:cNvPr id="11" name="TextBox 10"/>
          <p:cNvSpPr txBox="1"/>
          <p:nvPr/>
        </p:nvSpPr>
        <p:spPr>
          <a:xfrm>
            <a:off x="875763" y="5589429"/>
            <a:ext cx="4172755" cy="923330"/>
          </a:xfrm>
          <a:prstGeom prst="rect">
            <a:avLst/>
          </a:prstGeom>
          <a:noFill/>
        </p:spPr>
        <p:txBody>
          <a:bodyPr wrap="square" rtlCol="0">
            <a:spAutoFit/>
          </a:bodyPr>
          <a:lstStyle/>
          <a:p>
            <a:pPr algn="ctr"/>
            <a:r>
              <a:rPr lang="en-US" i="1" dirty="0" smtClean="0"/>
              <a:t>The Funeral of the Stamp Act</a:t>
            </a:r>
          </a:p>
          <a:p>
            <a:pPr algn="ctr"/>
            <a:r>
              <a:rPr lang="en-US" dirty="0" smtClean="0"/>
              <a:t>Artist: Benjamin Wilson</a:t>
            </a:r>
          </a:p>
          <a:p>
            <a:pPr algn="ctr"/>
            <a:r>
              <a:rPr lang="en-US" dirty="0" smtClean="0"/>
              <a:t>Publication: 1766</a:t>
            </a:r>
            <a:endParaRPr lang="en-US" dirty="0"/>
          </a:p>
        </p:txBody>
      </p:sp>
    </p:spTree>
    <p:extLst>
      <p:ext uri="{BB962C8B-B14F-4D97-AF65-F5344CB8AC3E}">
        <p14:creationId xmlns:p14="http://schemas.microsoft.com/office/powerpoint/2010/main" val="1930349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Straw</a:t>
            </a:r>
            <a:endParaRPr lang="en-US" dirty="0"/>
          </a:p>
        </p:txBody>
      </p:sp>
      <p:sp>
        <p:nvSpPr>
          <p:cNvPr id="3" name="Content Placeholder 2"/>
          <p:cNvSpPr>
            <a:spLocks noGrp="1"/>
          </p:cNvSpPr>
          <p:nvPr>
            <p:ph sz="half" idx="1"/>
          </p:nvPr>
        </p:nvSpPr>
        <p:spPr>
          <a:xfrm>
            <a:off x="553792" y="1957589"/>
            <a:ext cx="6233374" cy="4351771"/>
          </a:xfrm>
        </p:spPr>
        <p:txBody>
          <a:bodyPr>
            <a:normAutofit/>
          </a:bodyPr>
          <a:lstStyle/>
          <a:p>
            <a:pPr>
              <a:buFont typeface="Wingdings" panose="05000000000000000000" pitchFamily="2" charset="2"/>
              <a:buChar char="v"/>
            </a:pPr>
            <a:r>
              <a:rPr lang="en-US" dirty="0" smtClean="0"/>
              <a:t>Historical Event: Boston Tea Party</a:t>
            </a:r>
          </a:p>
          <a:p>
            <a:pPr>
              <a:buFont typeface="Wingdings" panose="05000000000000000000" pitchFamily="2" charset="2"/>
              <a:buChar char="v"/>
            </a:pPr>
            <a:r>
              <a:rPr lang="en-US" dirty="0" smtClean="0"/>
              <a:t>Year: December 16, 1773</a:t>
            </a:r>
          </a:p>
          <a:p>
            <a:pPr>
              <a:buFont typeface="Wingdings" panose="05000000000000000000" pitchFamily="2" charset="2"/>
              <a:buChar char="v"/>
            </a:pPr>
            <a:r>
              <a:rPr lang="en-US" dirty="0" smtClean="0"/>
              <a:t>Description: Samuel </a:t>
            </a:r>
            <a:r>
              <a:rPr lang="en-US" dirty="0"/>
              <a:t>Adams and the Sons of Liberty boarded three ships </a:t>
            </a:r>
            <a:r>
              <a:rPr lang="en-US" dirty="0" smtClean="0"/>
              <a:t>and </a:t>
            </a:r>
            <a:r>
              <a:rPr lang="en-US" dirty="0"/>
              <a:t>threw 342 chests of tea </a:t>
            </a:r>
            <a:r>
              <a:rPr lang="en-US" dirty="0" smtClean="0"/>
              <a:t>into Boston Harbor. This solidified the resistance to Britain’s absolute rule, and Parliament passed the </a:t>
            </a:r>
            <a:r>
              <a:rPr lang="en-US" dirty="0"/>
              <a:t>Coercive Acts of 1774 </a:t>
            </a:r>
            <a:r>
              <a:rPr lang="en-US" dirty="0" smtClean="0"/>
              <a:t>to </a:t>
            </a:r>
            <a:r>
              <a:rPr lang="en-US" dirty="0"/>
              <a:t>punish the </a:t>
            </a:r>
            <a:r>
              <a:rPr lang="en-US" dirty="0" smtClean="0"/>
              <a:t>colonies </a:t>
            </a:r>
            <a:r>
              <a:rPr lang="en-US" dirty="0"/>
              <a:t>in general and Boston </a:t>
            </a:r>
            <a:r>
              <a:rPr lang="en-US" dirty="0" smtClean="0"/>
              <a:t>for </a:t>
            </a:r>
            <a:r>
              <a:rPr lang="en-US" dirty="0"/>
              <a:t>the pattern of resistance it </a:t>
            </a:r>
            <a:r>
              <a:rPr lang="en-US" dirty="0" smtClean="0"/>
              <a:t>exemplified.</a:t>
            </a:r>
          </a:p>
          <a:p>
            <a:pPr lvl="1">
              <a:buFont typeface="Wingdings" panose="05000000000000000000" pitchFamily="2" charset="2"/>
              <a:buChar char="v"/>
            </a:pPr>
            <a:r>
              <a:rPr lang="en-US" dirty="0" smtClean="0"/>
              <a:t>April 1774- Delegates gather at the First Continental Congress to protest Coercive Acts</a:t>
            </a:r>
          </a:p>
          <a:p>
            <a:pPr lvl="1">
              <a:buFont typeface="Wingdings" panose="05000000000000000000" pitchFamily="2" charset="2"/>
              <a:buChar char="v"/>
            </a:pPr>
            <a:r>
              <a:rPr lang="en-US" dirty="0" smtClean="0"/>
              <a:t>April 1775- British soldiers and American Patriots fight first battle of Revolution at Lexington &amp; Concord.</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95319" y="1139783"/>
            <a:ext cx="4840366" cy="3535250"/>
          </a:xfrm>
        </p:spPr>
      </p:pic>
      <p:sp>
        <p:nvSpPr>
          <p:cNvPr id="4" name="TextBox 3"/>
          <p:cNvSpPr txBox="1"/>
          <p:nvPr/>
        </p:nvSpPr>
        <p:spPr>
          <a:xfrm>
            <a:off x="7263685" y="5035639"/>
            <a:ext cx="4250028" cy="923330"/>
          </a:xfrm>
          <a:prstGeom prst="rect">
            <a:avLst/>
          </a:prstGeom>
          <a:noFill/>
        </p:spPr>
        <p:txBody>
          <a:bodyPr wrap="square" rtlCol="0">
            <a:spAutoFit/>
          </a:bodyPr>
          <a:lstStyle/>
          <a:p>
            <a:pPr algn="ctr"/>
            <a:r>
              <a:rPr lang="en-US" i="1" dirty="0" smtClean="0"/>
              <a:t>The Destruction of Tea at Boston Harbor</a:t>
            </a:r>
          </a:p>
          <a:p>
            <a:pPr algn="ctr"/>
            <a:r>
              <a:rPr lang="en-US" dirty="0" smtClean="0"/>
              <a:t>Artist: Nathaniel Currier (Currier &amp; Ives)</a:t>
            </a:r>
          </a:p>
          <a:p>
            <a:pPr algn="ctr"/>
            <a:r>
              <a:rPr lang="en-US" dirty="0" smtClean="0"/>
              <a:t>Year: 1846</a:t>
            </a:r>
            <a:endParaRPr lang="en-US" dirty="0"/>
          </a:p>
        </p:txBody>
      </p:sp>
    </p:spTree>
    <p:extLst>
      <p:ext uri="{BB962C8B-B14F-4D97-AF65-F5344CB8AC3E}">
        <p14:creationId xmlns:p14="http://schemas.microsoft.com/office/powerpoint/2010/main" val="725422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Declaring Independence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1972" y="1934585"/>
            <a:ext cx="4829577" cy="3097011"/>
          </a:xfrm>
        </p:spPr>
      </p:pic>
      <p:sp>
        <p:nvSpPr>
          <p:cNvPr id="4" name="Content Placeholder 3"/>
          <p:cNvSpPr>
            <a:spLocks noGrp="1"/>
          </p:cNvSpPr>
          <p:nvPr>
            <p:ph sz="half" idx="2"/>
          </p:nvPr>
        </p:nvSpPr>
        <p:spPr>
          <a:xfrm>
            <a:off x="5460642" y="1841679"/>
            <a:ext cx="5985714" cy="4467681"/>
          </a:xfrm>
        </p:spPr>
        <p:txBody>
          <a:bodyPr>
            <a:normAutofit/>
          </a:bodyPr>
          <a:lstStyle/>
          <a:p>
            <a:pPr>
              <a:buFont typeface="Wingdings" panose="05000000000000000000" pitchFamily="2" charset="2"/>
              <a:buChar char="v"/>
            </a:pPr>
            <a:r>
              <a:rPr lang="en-US" dirty="0" smtClean="0"/>
              <a:t>Historical Event: Adoption of the Declaration of Independence</a:t>
            </a:r>
          </a:p>
          <a:p>
            <a:pPr>
              <a:buFont typeface="Wingdings" panose="05000000000000000000" pitchFamily="2" charset="2"/>
              <a:buChar char="v"/>
            </a:pPr>
            <a:r>
              <a:rPr lang="en-US" dirty="0" smtClean="0"/>
              <a:t>Year: July 4, 1776</a:t>
            </a:r>
          </a:p>
          <a:p>
            <a:pPr>
              <a:buFont typeface="Wingdings" panose="05000000000000000000" pitchFamily="2" charset="2"/>
              <a:buChar char="v"/>
            </a:pPr>
            <a:r>
              <a:rPr lang="en-US" dirty="0" smtClean="0"/>
              <a:t>Description: The Second Continental Congress reconvened in July 1776 and voted to separate from Britain. The Declaration of Independence, written by Thomas Jefferson, was influenced by Enlightenment philosophes like Voltaire, John Locke, and Jean Jacques Rousseau.</a:t>
            </a:r>
          </a:p>
          <a:p>
            <a:pPr lvl="1">
              <a:buFont typeface="Wingdings" panose="05000000000000000000" pitchFamily="2" charset="2"/>
              <a:buChar char="v"/>
            </a:pPr>
            <a:r>
              <a:rPr lang="en-US" dirty="0" smtClean="0"/>
              <a:t>“We the People, in order to form a more perfect union…”</a:t>
            </a:r>
          </a:p>
          <a:p>
            <a:pPr lvl="1">
              <a:buFont typeface="Wingdings" panose="05000000000000000000" pitchFamily="2" charset="2"/>
              <a:buChar char="v"/>
            </a:pPr>
            <a:r>
              <a:rPr lang="en-US" dirty="0" smtClean="0"/>
              <a:t>“We hold these truths to be self-evident, that all men are created equal…”</a:t>
            </a:r>
          </a:p>
        </p:txBody>
      </p:sp>
      <p:sp>
        <p:nvSpPr>
          <p:cNvPr id="6" name="TextBox 5"/>
          <p:cNvSpPr txBox="1"/>
          <p:nvPr/>
        </p:nvSpPr>
        <p:spPr>
          <a:xfrm>
            <a:off x="611746" y="5215943"/>
            <a:ext cx="4250028" cy="923330"/>
          </a:xfrm>
          <a:prstGeom prst="rect">
            <a:avLst/>
          </a:prstGeom>
          <a:noFill/>
        </p:spPr>
        <p:txBody>
          <a:bodyPr wrap="square" rtlCol="0">
            <a:spAutoFit/>
          </a:bodyPr>
          <a:lstStyle/>
          <a:p>
            <a:pPr algn="ctr"/>
            <a:r>
              <a:rPr lang="en-US" i="1" dirty="0" smtClean="0"/>
              <a:t>Declaration of Independence</a:t>
            </a:r>
          </a:p>
          <a:p>
            <a:pPr algn="ctr"/>
            <a:r>
              <a:rPr lang="en-US" dirty="0" smtClean="0"/>
              <a:t>Artist: John Trumbull</a:t>
            </a:r>
          </a:p>
          <a:p>
            <a:pPr algn="ctr"/>
            <a:r>
              <a:rPr lang="en-US" dirty="0" smtClean="0"/>
              <a:t>Year: 1817</a:t>
            </a:r>
            <a:endParaRPr lang="en-US" dirty="0"/>
          </a:p>
        </p:txBody>
      </p:sp>
    </p:spTree>
    <p:extLst>
      <p:ext uri="{BB962C8B-B14F-4D97-AF65-F5344CB8AC3E}">
        <p14:creationId xmlns:p14="http://schemas.microsoft.com/office/powerpoint/2010/main" val="147996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Battles of the Revolutionary War</a:t>
            </a:r>
            <a:endParaRPr lang="en-US" dirty="0"/>
          </a:p>
        </p:txBody>
      </p:sp>
      <p:sp>
        <p:nvSpPr>
          <p:cNvPr id="3" name="Content Placeholder 2"/>
          <p:cNvSpPr>
            <a:spLocks noGrp="1"/>
          </p:cNvSpPr>
          <p:nvPr>
            <p:ph sz="half" idx="1"/>
          </p:nvPr>
        </p:nvSpPr>
        <p:spPr>
          <a:xfrm>
            <a:off x="373486" y="2084832"/>
            <a:ext cx="6851561" cy="4224528"/>
          </a:xfrm>
        </p:spPr>
        <p:txBody>
          <a:bodyPr>
            <a:normAutofit/>
          </a:bodyPr>
          <a:lstStyle/>
          <a:p>
            <a:pPr>
              <a:buFont typeface="Wingdings" panose="05000000000000000000" pitchFamily="2" charset="2"/>
              <a:buChar char="v"/>
            </a:pPr>
            <a:r>
              <a:rPr lang="en-US" dirty="0" smtClean="0"/>
              <a:t>Historical Event: American Revolutionary War</a:t>
            </a:r>
          </a:p>
          <a:p>
            <a:pPr>
              <a:buFont typeface="Wingdings" panose="05000000000000000000" pitchFamily="2" charset="2"/>
              <a:buChar char="v"/>
            </a:pPr>
            <a:r>
              <a:rPr lang="en-US" dirty="0" smtClean="0"/>
              <a:t>Year: 1776-1783</a:t>
            </a:r>
          </a:p>
          <a:p>
            <a:pPr>
              <a:buFont typeface="Wingdings" panose="05000000000000000000" pitchFamily="2" charset="2"/>
              <a:buChar char="v"/>
            </a:pPr>
            <a:r>
              <a:rPr lang="en-US" dirty="0" smtClean="0"/>
              <a:t>Description: The Revolutionary War did not start well for the Patriots, who lost many significant battles. After George Washington crossed the Delaware on Christmas 1776 and secured a victory against the British, the French agreed to an alliance that would provide money, weapons, and trainers for the Army. </a:t>
            </a:r>
          </a:p>
          <a:p>
            <a:pPr lvl="1">
              <a:buFont typeface="Wingdings" panose="05000000000000000000" pitchFamily="2" charset="2"/>
              <a:buChar char="v"/>
            </a:pPr>
            <a:r>
              <a:rPr lang="en-US" dirty="0" smtClean="0"/>
              <a:t>Marked a turning point in the Revolution, which ended with the British surrender at Yorktown on October 19, 1791.  </a:t>
            </a:r>
          </a:p>
          <a:p>
            <a:pPr lvl="1">
              <a:buFont typeface="Wingdings" panose="05000000000000000000" pitchFamily="2" charset="2"/>
              <a:buChar char="v"/>
            </a:pPr>
            <a:r>
              <a:rPr lang="en-US" dirty="0" smtClean="0"/>
              <a:t>Treaty of Paris- signed on September 3, 1783; United States was formally recognized as an independent nation, ending the Revolutionary War</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77472" y="1783724"/>
            <a:ext cx="4347980" cy="3380703"/>
          </a:xfrm>
        </p:spPr>
      </p:pic>
      <p:sp>
        <p:nvSpPr>
          <p:cNvPr id="6" name="TextBox 5"/>
          <p:cNvSpPr txBox="1"/>
          <p:nvPr/>
        </p:nvSpPr>
        <p:spPr>
          <a:xfrm>
            <a:off x="7526448" y="5386030"/>
            <a:ext cx="4250028" cy="923330"/>
          </a:xfrm>
          <a:prstGeom prst="rect">
            <a:avLst/>
          </a:prstGeom>
          <a:noFill/>
        </p:spPr>
        <p:txBody>
          <a:bodyPr wrap="square" rtlCol="0">
            <a:spAutoFit/>
          </a:bodyPr>
          <a:lstStyle/>
          <a:p>
            <a:pPr algn="ctr"/>
            <a:r>
              <a:rPr lang="en-US" i="1" dirty="0" smtClean="0"/>
              <a:t>Washington Crossing the Delaware</a:t>
            </a:r>
          </a:p>
          <a:p>
            <a:pPr algn="ctr"/>
            <a:r>
              <a:rPr lang="en-US" dirty="0" smtClean="0"/>
              <a:t>Artist: Emanuel Gottlieb Leutze</a:t>
            </a:r>
          </a:p>
          <a:p>
            <a:pPr algn="ctr"/>
            <a:r>
              <a:rPr lang="en-US" dirty="0" smtClean="0"/>
              <a:t>Year: 1851</a:t>
            </a:r>
            <a:endParaRPr lang="en-US" dirty="0"/>
          </a:p>
        </p:txBody>
      </p:sp>
    </p:spTree>
    <p:extLst>
      <p:ext uri="{BB962C8B-B14F-4D97-AF65-F5344CB8AC3E}">
        <p14:creationId xmlns:p14="http://schemas.microsoft.com/office/powerpoint/2010/main" val="277840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Mexican Independence</a:t>
            </a:r>
            <a:endParaRPr lang="en-US" dirty="0"/>
          </a:p>
        </p:txBody>
      </p:sp>
      <p:sp>
        <p:nvSpPr>
          <p:cNvPr id="3" name="Text Placeholder 2"/>
          <p:cNvSpPr>
            <a:spLocks noGrp="1"/>
          </p:cNvSpPr>
          <p:nvPr>
            <p:ph type="body" idx="1"/>
          </p:nvPr>
        </p:nvSpPr>
        <p:spPr/>
        <p:txBody>
          <a:bodyPr/>
          <a:lstStyle/>
          <a:p>
            <a:r>
              <a:rPr lang="en-US" dirty="0" smtClean="0"/>
              <a:t>1810-1821</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268" y="888642"/>
            <a:ext cx="4435108" cy="25386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7855" y="1684181"/>
            <a:ext cx="2619375" cy="215372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634141"/>
            <a:ext cx="2381250" cy="1924050"/>
          </a:xfrm>
          <a:prstGeom prst="rect">
            <a:avLst/>
          </a:prstGeom>
        </p:spPr>
      </p:pic>
    </p:spTree>
    <p:extLst>
      <p:ext uri="{BB962C8B-B14F-4D97-AF65-F5344CB8AC3E}">
        <p14:creationId xmlns:p14="http://schemas.microsoft.com/office/powerpoint/2010/main" val="73884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 Conquest of the Aztecs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5885" y="1893194"/>
            <a:ext cx="4517605" cy="3554569"/>
          </a:xfrm>
        </p:spPr>
      </p:pic>
      <p:sp>
        <p:nvSpPr>
          <p:cNvPr id="4" name="Content Placeholder 3"/>
          <p:cNvSpPr>
            <a:spLocks noGrp="1"/>
          </p:cNvSpPr>
          <p:nvPr>
            <p:ph sz="half" idx="2"/>
          </p:nvPr>
        </p:nvSpPr>
        <p:spPr>
          <a:xfrm>
            <a:off x="5306096" y="1893194"/>
            <a:ext cx="6516710" cy="4713668"/>
          </a:xfrm>
        </p:spPr>
        <p:txBody>
          <a:bodyPr>
            <a:normAutofit lnSpcReduction="10000"/>
          </a:bodyPr>
          <a:lstStyle/>
          <a:p>
            <a:pPr>
              <a:buFont typeface="Wingdings" panose="05000000000000000000" pitchFamily="2" charset="2"/>
              <a:buChar char="v"/>
            </a:pPr>
            <a:r>
              <a:rPr lang="en-US" dirty="0" smtClean="0"/>
              <a:t>Historical Event: Spanish Domination in the New World</a:t>
            </a:r>
          </a:p>
          <a:p>
            <a:pPr>
              <a:buFont typeface="Wingdings" panose="05000000000000000000" pitchFamily="2" charset="2"/>
              <a:buChar char="v"/>
            </a:pPr>
            <a:r>
              <a:rPr lang="en-US" dirty="0" smtClean="0"/>
              <a:t>Year: 1521-1800</a:t>
            </a:r>
          </a:p>
          <a:p>
            <a:pPr>
              <a:buFont typeface="Wingdings" panose="05000000000000000000" pitchFamily="2" charset="2"/>
              <a:buChar char="v"/>
            </a:pPr>
            <a:r>
              <a:rPr lang="en-US" altLang="en-US" sz="2400" dirty="0" smtClean="0"/>
              <a:t>Description: Hernan </a:t>
            </a:r>
            <a:r>
              <a:rPr lang="en-US" altLang="en-US" sz="2400" dirty="0"/>
              <a:t>Cortes conquered the Aztecs in 1521. </a:t>
            </a:r>
            <a:r>
              <a:rPr lang="en-US" altLang="en-US" sz="2400" dirty="0" smtClean="0"/>
              <a:t>Cortes took advantage of Aztec hospitality, smaller groups who rivaled the Aztecs, and the superior weapons of his soldiers. </a:t>
            </a:r>
            <a:r>
              <a:rPr lang="en-US" dirty="0" smtClean="0"/>
              <a:t>The </a:t>
            </a:r>
            <a:r>
              <a:rPr lang="en-US" dirty="0"/>
              <a:t>Catholic Church considered the Indians heathens and worked to convert them to Catholicism, but efforts to protect the natives were lost to Spanish demand for wealth and power. </a:t>
            </a:r>
          </a:p>
          <a:p>
            <a:pPr lvl="1">
              <a:buFont typeface="Wingdings" panose="05000000000000000000" pitchFamily="2" charset="2"/>
              <a:buChar char="v"/>
            </a:pPr>
            <a:r>
              <a:rPr lang="en-US" altLang="en-US" dirty="0"/>
              <a:t>Smallpox and other diseases killed the native Americans by the thousands </a:t>
            </a:r>
            <a:endParaRPr lang="en-US" altLang="en-US" dirty="0" smtClean="0"/>
          </a:p>
          <a:p>
            <a:pPr lvl="1">
              <a:buFont typeface="Wingdings" panose="05000000000000000000" pitchFamily="2" charset="2"/>
              <a:buChar char="v"/>
            </a:pPr>
            <a:r>
              <a:rPr lang="en-US" dirty="0" smtClean="0"/>
              <a:t>The </a:t>
            </a:r>
            <a:r>
              <a:rPr lang="en-US" dirty="0"/>
              <a:t>Spanish colony was built with Indian forced labor.</a:t>
            </a:r>
          </a:p>
          <a:p>
            <a:pPr lvl="1">
              <a:buFont typeface="Wingdings" panose="05000000000000000000" pitchFamily="2" charset="2"/>
              <a:buChar char="v"/>
            </a:pPr>
            <a:r>
              <a:rPr lang="en-US" dirty="0"/>
              <a:t>Large land grants included the right to force labor from all Indians living on that land</a:t>
            </a:r>
            <a:r>
              <a:rPr lang="en-US" dirty="0" smtClean="0"/>
              <a:t>.</a:t>
            </a:r>
            <a:endParaRPr lang="en-US" altLang="en-US" sz="2200" dirty="0"/>
          </a:p>
          <a:p>
            <a:pPr>
              <a:buFont typeface="Wingdings" panose="05000000000000000000" pitchFamily="2" charset="2"/>
              <a:buChar char="v"/>
            </a:pPr>
            <a:endParaRPr lang="en-US" altLang="en-US" sz="2400" dirty="0" smtClean="0"/>
          </a:p>
          <a:p>
            <a:pPr>
              <a:buFont typeface="Wingdings" panose="05000000000000000000" pitchFamily="2" charset="2"/>
              <a:buChar char="v"/>
            </a:pPr>
            <a:endParaRPr lang="en-US" dirty="0"/>
          </a:p>
        </p:txBody>
      </p:sp>
      <p:sp>
        <p:nvSpPr>
          <p:cNvPr id="6" name="TextBox 5"/>
          <p:cNvSpPr txBox="1"/>
          <p:nvPr/>
        </p:nvSpPr>
        <p:spPr>
          <a:xfrm>
            <a:off x="599673" y="5563672"/>
            <a:ext cx="4250028" cy="1200329"/>
          </a:xfrm>
          <a:prstGeom prst="rect">
            <a:avLst/>
          </a:prstGeom>
          <a:noFill/>
        </p:spPr>
        <p:txBody>
          <a:bodyPr wrap="square" rtlCol="0">
            <a:spAutoFit/>
          </a:bodyPr>
          <a:lstStyle/>
          <a:p>
            <a:pPr algn="ctr"/>
            <a:r>
              <a:rPr lang="en-US" i="1" dirty="0" smtClean="0"/>
              <a:t>Exploitation of Mexico by Spanish Conquistadors</a:t>
            </a:r>
          </a:p>
          <a:p>
            <a:pPr algn="ctr"/>
            <a:r>
              <a:rPr lang="en-US" dirty="0" smtClean="0"/>
              <a:t>Artist: Diego Rivera</a:t>
            </a:r>
          </a:p>
          <a:p>
            <a:pPr algn="ctr"/>
            <a:r>
              <a:rPr lang="en-US" dirty="0" smtClean="0"/>
              <a:t>Year: 1945</a:t>
            </a:r>
            <a:endParaRPr lang="en-US" dirty="0"/>
          </a:p>
        </p:txBody>
      </p:sp>
    </p:spTree>
    <p:extLst>
      <p:ext uri="{BB962C8B-B14F-4D97-AF65-F5344CB8AC3E}">
        <p14:creationId xmlns:p14="http://schemas.microsoft.com/office/powerpoint/2010/main" val="573736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838</TotalTime>
  <Words>1455</Words>
  <Application>Microsoft Office PowerPoint</Application>
  <PresentationFormat>Widescreen</PresentationFormat>
  <Paragraphs>124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Tw Cen MT</vt:lpstr>
      <vt:lpstr>Tw Cen MT Condensed</vt:lpstr>
      <vt:lpstr>Wingdings</vt:lpstr>
      <vt:lpstr>Wingdings 3</vt:lpstr>
      <vt:lpstr>Integral</vt:lpstr>
      <vt:lpstr>Revolution in the Americas</vt:lpstr>
      <vt:lpstr>History Through Artwork</vt:lpstr>
      <vt:lpstr>American Revolutionary War</vt:lpstr>
      <vt:lpstr>Trouble in the Colonies</vt:lpstr>
      <vt:lpstr>The Last Straw</vt:lpstr>
      <vt:lpstr>Declaring Independence</vt:lpstr>
      <vt:lpstr>Major Battles of the Revolutionary War</vt:lpstr>
      <vt:lpstr>Mexican Independence</vt:lpstr>
      <vt:lpstr>Spanish Conquest of the Aztecs</vt:lpstr>
      <vt:lpstr>Encomienda System</vt:lpstr>
      <vt:lpstr>Mexican Independence</vt:lpstr>
      <vt:lpstr>Mexican Independence</vt:lpstr>
      <vt:lpstr>Latin American Wars of Independence</vt:lpstr>
      <vt:lpstr>Haiti</vt:lpstr>
      <vt:lpstr>Venezuela, Ecuador, Colombia and Peru </vt:lpstr>
      <vt:lpstr>Argentina &amp; Chile</vt:lpstr>
      <vt:lpstr>Cuba</vt:lpstr>
    </vt:vector>
  </TitlesOfParts>
  <Company>Los Fresnos CISD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 in the Americas</dc:title>
  <dc:creator>Aguilar, Ana</dc:creator>
  <cp:lastModifiedBy>Aguilar, Ana</cp:lastModifiedBy>
  <cp:revision>60</cp:revision>
  <dcterms:created xsi:type="dcterms:W3CDTF">2017-03-23T14:14:01Z</dcterms:created>
  <dcterms:modified xsi:type="dcterms:W3CDTF">2017-10-19T16:22:24Z</dcterms:modified>
</cp:coreProperties>
</file>