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5" r:id="rId17"/>
    <p:sldId id="277" r:id="rId18"/>
    <p:sldId id="271" r:id="rId19"/>
    <p:sldId id="281" r:id="rId20"/>
    <p:sldId id="282" r:id="rId21"/>
    <p:sldId id="272" r:id="rId22"/>
    <p:sldId id="279" r:id="rId23"/>
    <p:sldId id="278" r:id="rId24"/>
    <p:sldId id="273" r:id="rId25"/>
    <p:sldId id="274" r:id="rId26"/>
    <p:sldId id="276" r:id="rId27"/>
    <p:sldId id="280" r:id="rId28"/>
    <p:sldId id="283" r:id="rId29"/>
    <p:sldId id="284"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3/19/2019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89320"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3/19/2019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3/19/2019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3/19/2019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3/19/2019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3/19/2019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dirty="0"/>
              <a:pPr/>
              <a:t>3/19/2019</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19.jpg"/><Relationship Id="rId1" Type="http://schemas.openxmlformats.org/officeDocument/2006/relationships/slideLayout" Target="../slideLayouts/slideLayout4.xml"/><Relationship Id="rId4" Type="http://schemas.openxmlformats.org/officeDocument/2006/relationships/image" Target="../media/image23.jpg"/></Relationships>
</file>

<file path=ppt/slides/_rels/slide11.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image" Target="../media/image24.jpg"/><Relationship Id="rId1" Type="http://schemas.openxmlformats.org/officeDocument/2006/relationships/slideLayout" Target="../slideLayouts/slideLayout4.xml"/><Relationship Id="rId4" Type="http://schemas.openxmlformats.org/officeDocument/2006/relationships/image" Target="../media/image18.jpg"/></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7.jpg"/><Relationship Id="rId1" Type="http://schemas.openxmlformats.org/officeDocument/2006/relationships/slideLayout" Target="../slideLayouts/slideLayout4.xml"/><Relationship Id="rId4" Type="http://schemas.openxmlformats.org/officeDocument/2006/relationships/image" Target="../media/image5.jpg"/></Relationships>
</file>

<file path=ppt/slides/_rels/slide1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6.jpg"/><Relationship Id="rId1" Type="http://schemas.openxmlformats.org/officeDocument/2006/relationships/slideLayout" Target="../slideLayouts/slideLayout4.xml"/><Relationship Id="rId5" Type="http://schemas.openxmlformats.org/officeDocument/2006/relationships/image" Target="../media/image28.jpg"/><Relationship Id="rId4" Type="http://schemas.openxmlformats.org/officeDocument/2006/relationships/image" Target="../media/image27.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0.jpg"/><Relationship Id="rId2" Type="http://schemas.openxmlformats.org/officeDocument/2006/relationships/image" Target="../media/image29.jpg"/><Relationship Id="rId1" Type="http://schemas.openxmlformats.org/officeDocument/2006/relationships/slideLayout" Target="../slideLayouts/slideLayout4.xml"/><Relationship Id="rId5" Type="http://schemas.openxmlformats.org/officeDocument/2006/relationships/image" Target="../media/image32.jpg"/><Relationship Id="rId4" Type="http://schemas.openxmlformats.org/officeDocument/2006/relationships/image" Target="../media/image31.jpg"/></Relationships>
</file>

<file path=ppt/slides/_rels/slide16.xml.rels><?xml version="1.0" encoding="UTF-8" standalone="yes"?>
<Relationships xmlns="http://schemas.openxmlformats.org/package/2006/relationships"><Relationship Id="rId3" Type="http://schemas.openxmlformats.org/officeDocument/2006/relationships/image" Target="../media/image34.jpg"/><Relationship Id="rId2" Type="http://schemas.openxmlformats.org/officeDocument/2006/relationships/image" Target="../media/image33.jpg"/><Relationship Id="rId1" Type="http://schemas.openxmlformats.org/officeDocument/2006/relationships/slideLayout" Target="../slideLayouts/slideLayout4.xml"/><Relationship Id="rId4" Type="http://schemas.openxmlformats.org/officeDocument/2006/relationships/image" Target="../media/image35.jpg"/></Relationships>
</file>

<file path=ppt/slides/_rels/slide17.xml.rels><?xml version="1.0" encoding="UTF-8" standalone="yes"?>
<Relationships xmlns="http://schemas.openxmlformats.org/package/2006/relationships"><Relationship Id="rId3" Type="http://schemas.openxmlformats.org/officeDocument/2006/relationships/image" Target="../media/image37.jpg"/><Relationship Id="rId2" Type="http://schemas.openxmlformats.org/officeDocument/2006/relationships/image" Target="../media/image36.jpg"/><Relationship Id="rId1" Type="http://schemas.openxmlformats.org/officeDocument/2006/relationships/slideLayout" Target="../slideLayouts/slideLayout4.xml"/><Relationship Id="rId5" Type="http://schemas.openxmlformats.org/officeDocument/2006/relationships/image" Target="../media/image39.jpg"/><Relationship Id="rId4" Type="http://schemas.openxmlformats.org/officeDocument/2006/relationships/image" Target="../media/image38.jpg"/></Relationships>
</file>

<file path=ppt/slides/_rels/slide18.xml.rels><?xml version="1.0" encoding="UTF-8" standalone="yes"?>
<Relationships xmlns="http://schemas.openxmlformats.org/package/2006/relationships"><Relationship Id="rId3" Type="http://schemas.openxmlformats.org/officeDocument/2006/relationships/image" Target="../media/image40.jpg"/><Relationship Id="rId2" Type="http://schemas.openxmlformats.org/officeDocument/2006/relationships/image" Target="../media/image4.jpg"/><Relationship Id="rId1" Type="http://schemas.openxmlformats.org/officeDocument/2006/relationships/slideLayout" Target="../slideLayouts/slideLayout4.xml"/><Relationship Id="rId4" Type="http://schemas.openxmlformats.org/officeDocument/2006/relationships/image" Target="../media/image41.jpg"/></Relationships>
</file>

<file path=ppt/slides/_rels/slide19.xml.rels><?xml version="1.0" encoding="UTF-8" standalone="yes"?>
<Relationships xmlns="http://schemas.openxmlformats.org/package/2006/relationships"><Relationship Id="rId3" Type="http://schemas.openxmlformats.org/officeDocument/2006/relationships/image" Target="../media/image43.jpg"/><Relationship Id="rId2" Type="http://schemas.openxmlformats.org/officeDocument/2006/relationships/image" Target="../media/image42.jpg"/><Relationship Id="rId1" Type="http://schemas.openxmlformats.org/officeDocument/2006/relationships/slideLayout" Target="../slideLayouts/slideLayout4.xml"/><Relationship Id="rId4" Type="http://schemas.openxmlformats.org/officeDocument/2006/relationships/image" Target="../media/image4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6.jpg"/><Relationship Id="rId2" Type="http://schemas.openxmlformats.org/officeDocument/2006/relationships/image" Target="../media/image45.jpg"/><Relationship Id="rId1" Type="http://schemas.openxmlformats.org/officeDocument/2006/relationships/slideLayout" Target="../slideLayouts/slideLayout4.xml"/><Relationship Id="rId4" Type="http://schemas.openxmlformats.org/officeDocument/2006/relationships/image" Target="../media/image47.jpg"/></Relationships>
</file>

<file path=ppt/slides/_rels/slide21.xml.rels><?xml version="1.0" encoding="UTF-8" standalone="yes"?>
<Relationships xmlns="http://schemas.openxmlformats.org/package/2006/relationships"><Relationship Id="rId3" Type="http://schemas.openxmlformats.org/officeDocument/2006/relationships/image" Target="../media/image49.jpg"/><Relationship Id="rId2" Type="http://schemas.openxmlformats.org/officeDocument/2006/relationships/image" Target="../media/image48.jpg"/><Relationship Id="rId1" Type="http://schemas.openxmlformats.org/officeDocument/2006/relationships/slideLayout" Target="../slideLayouts/slideLayout4.xml"/><Relationship Id="rId4" Type="http://schemas.openxmlformats.org/officeDocument/2006/relationships/image" Target="../media/image50.jpg"/></Relationships>
</file>

<file path=ppt/slides/_rels/slide22.xml.rels><?xml version="1.0" encoding="UTF-8" standalone="yes"?>
<Relationships xmlns="http://schemas.openxmlformats.org/package/2006/relationships"><Relationship Id="rId3" Type="http://schemas.openxmlformats.org/officeDocument/2006/relationships/image" Target="../media/image52.jpg"/><Relationship Id="rId2" Type="http://schemas.openxmlformats.org/officeDocument/2006/relationships/image" Target="../media/image51.jpg"/><Relationship Id="rId1" Type="http://schemas.openxmlformats.org/officeDocument/2006/relationships/slideLayout" Target="../slideLayouts/slideLayout4.xml"/><Relationship Id="rId4" Type="http://schemas.openxmlformats.org/officeDocument/2006/relationships/image" Target="../media/image53.jpg"/></Relationships>
</file>

<file path=ppt/slides/_rels/slide23.xml.rels><?xml version="1.0" encoding="UTF-8" standalone="yes"?>
<Relationships xmlns="http://schemas.openxmlformats.org/package/2006/relationships"><Relationship Id="rId3" Type="http://schemas.openxmlformats.org/officeDocument/2006/relationships/image" Target="../media/image55.jpg"/><Relationship Id="rId2" Type="http://schemas.openxmlformats.org/officeDocument/2006/relationships/image" Target="../media/image54.jpg"/><Relationship Id="rId1" Type="http://schemas.openxmlformats.org/officeDocument/2006/relationships/slideLayout" Target="../slideLayouts/slideLayout4.xml"/><Relationship Id="rId4" Type="http://schemas.openxmlformats.org/officeDocument/2006/relationships/image" Target="../media/image56.jpg"/></Relationships>
</file>

<file path=ppt/slides/_rels/slide24.xml.rels><?xml version="1.0" encoding="UTF-8" standalone="yes"?>
<Relationships xmlns="http://schemas.openxmlformats.org/package/2006/relationships"><Relationship Id="rId3" Type="http://schemas.openxmlformats.org/officeDocument/2006/relationships/image" Target="../media/image58.jpg"/><Relationship Id="rId2" Type="http://schemas.openxmlformats.org/officeDocument/2006/relationships/image" Target="../media/image57.jpg"/><Relationship Id="rId1" Type="http://schemas.openxmlformats.org/officeDocument/2006/relationships/slideLayout" Target="../slideLayouts/slideLayout4.xml"/><Relationship Id="rId4" Type="http://schemas.openxmlformats.org/officeDocument/2006/relationships/image" Target="../media/image59.jpg"/></Relationships>
</file>

<file path=ppt/slides/_rels/slide25.xml.rels><?xml version="1.0" encoding="UTF-8" standalone="yes"?>
<Relationships xmlns="http://schemas.openxmlformats.org/package/2006/relationships"><Relationship Id="rId3" Type="http://schemas.openxmlformats.org/officeDocument/2006/relationships/image" Target="../media/image60.jpg"/><Relationship Id="rId2" Type="http://schemas.openxmlformats.org/officeDocument/2006/relationships/image" Target="../media/image5.jpg"/><Relationship Id="rId1" Type="http://schemas.openxmlformats.org/officeDocument/2006/relationships/slideLayout" Target="../slideLayouts/slideLayout4.xml"/><Relationship Id="rId4" Type="http://schemas.openxmlformats.org/officeDocument/2006/relationships/image" Target="../media/image61.jpg"/></Relationships>
</file>

<file path=ppt/slides/_rels/slide26.xml.rels><?xml version="1.0" encoding="UTF-8" standalone="yes"?>
<Relationships xmlns="http://schemas.openxmlformats.org/package/2006/relationships"><Relationship Id="rId3" Type="http://schemas.openxmlformats.org/officeDocument/2006/relationships/image" Target="../media/image62.jpg"/><Relationship Id="rId2" Type="http://schemas.openxmlformats.org/officeDocument/2006/relationships/image" Target="../media/image21.jpg"/><Relationship Id="rId1" Type="http://schemas.openxmlformats.org/officeDocument/2006/relationships/slideLayout" Target="../slideLayouts/slideLayout4.xml"/><Relationship Id="rId4" Type="http://schemas.openxmlformats.org/officeDocument/2006/relationships/image" Target="../media/image63.jpg"/></Relationships>
</file>

<file path=ppt/slides/_rels/slide27.xml.rels><?xml version="1.0" encoding="UTF-8" standalone="yes"?>
<Relationships xmlns="http://schemas.openxmlformats.org/package/2006/relationships"><Relationship Id="rId3" Type="http://schemas.openxmlformats.org/officeDocument/2006/relationships/image" Target="../media/image65.jpg"/><Relationship Id="rId2" Type="http://schemas.openxmlformats.org/officeDocument/2006/relationships/image" Target="../media/image64.jpg"/><Relationship Id="rId1" Type="http://schemas.openxmlformats.org/officeDocument/2006/relationships/slideLayout" Target="../slideLayouts/slideLayout4.xml"/><Relationship Id="rId4" Type="http://schemas.openxmlformats.org/officeDocument/2006/relationships/image" Target="../media/image66.jpg"/></Relationships>
</file>

<file path=ppt/slides/_rels/slide28.xml.rels><?xml version="1.0" encoding="UTF-8" standalone="yes"?>
<Relationships xmlns="http://schemas.openxmlformats.org/package/2006/relationships"><Relationship Id="rId3" Type="http://schemas.openxmlformats.org/officeDocument/2006/relationships/image" Target="../media/image68.jpg"/><Relationship Id="rId2" Type="http://schemas.openxmlformats.org/officeDocument/2006/relationships/image" Target="../media/image67.jp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70.jpg"/><Relationship Id="rId2" Type="http://schemas.openxmlformats.org/officeDocument/2006/relationships/image" Target="../media/image69.jpg"/><Relationship Id="rId1" Type="http://schemas.openxmlformats.org/officeDocument/2006/relationships/slideLayout" Target="../slideLayouts/slideLayout4.xml"/><Relationship Id="rId4" Type="http://schemas.openxmlformats.org/officeDocument/2006/relationships/image" Target="../media/image71.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6.jpg"/><Relationship Id="rId1" Type="http://schemas.openxmlformats.org/officeDocument/2006/relationships/slideLayout" Target="../slideLayouts/slideLayout3.xml"/><Relationship Id="rId5" Type="http://schemas.openxmlformats.org/officeDocument/2006/relationships/image" Target="../media/image8.jpg"/><Relationship Id="rId4" Type="http://schemas.openxmlformats.org/officeDocument/2006/relationships/image" Target="../media/image7.jpg"/></Relationships>
</file>

<file path=ppt/slides/_rels/slide30.xml.rels><?xml version="1.0" encoding="UTF-8" standalone="yes"?>
<Relationships xmlns="http://schemas.openxmlformats.org/package/2006/relationships"><Relationship Id="rId3" Type="http://schemas.openxmlformats.org/officeDocument/2006/relationships/image" Target="../media/image73.jpg"/><Relationship Id="rId2" Type="http://schemas.openxmlformats.org/officeDocument/2006/relationships/image" Target="../media/image72.jpg"/><Relationship Id="rId1" Type="http://schemas.openxmlformats.org/officeDocument/2006/relationships/slideLayout" Target="../slideLayouts/slideLayout4.xml"/><Relationship Id="rId4" Type="http://schemas.openxmlformats.org/officeDocument/2006/relationships/image" Target="../media/image74.pn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9.jpg"/><Relationship Id="rId1" Type="http://schemas.openxmlformats.org/officeDocument/2006/relationships/slideLayout" Target="../slideLayouts/slideLayout4.xml"/><Relationship Id="rId5" Type="http://schemas.openxmlformats.org/officeDocument/2006/relationships/image" Target="../media/image11.jpg"/><Relationship Id="rId4" Type="http://schemas.openxmlformats.org/officeDocument/2006/relationships/image" Target="../media/image10.jpg"/></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4.jpg"/><Relationship Id="rId1" Type="http://schemas.openxmlformats.org/officeDocument/2006/relationships/slideLayout" Target="../slideLayouts/slideLayout4.xml"/><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3.xml"/><Relationship Id="rId5" Type="http://schemas.openxmlformats.org/officeDocument/2006/relationships/image" Target="../media/image19.jpg"/><Relationship Id="rId4" Type="http://schemas.openxmlformats.org/officeDocument/2006/relationships/image" Target="../media/image18.jpg"/></Relationships>
</file>

<file path=ppt/slides/_rels/slide9.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jpg"/><Relationship Id="rId1" Type="http://schemas.openxmlformats.org/officeDocument/2006/relationships/slideLayout" Target="../slideLayouts/slideLayout4.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History’s A-Ha!! Moment</a:t>
            </a:r>
            <a:endParaRPr lang="en-US" dirty="0"/>
          </a:p>
        </p:txBody>
      </p:sp>
      <p:sp>
        <p:nvSpPr>
          <p:cNvPr id="3" name="Subtitle 2"/>
          <p:cNvSpPr>
            <a:spLocks noGrp="1"/>
          </p:cNvSpPr>
          <p:nvPr>
            <p:ph type="subTitle" idx="1"/>
          </p:nvPr>
        </p:nvSpPr>
        <p:spPr/>
        <p:txBody>
          <a:bodyPr/>
          <a:lstStyle/>
          <a:p>
            <a:pPr marL="285750" indent="-285750">
              <a:buFontTx/>
              <a:buChar char="-"/>
            </a:pPr>
            <a:r>
              <a:rPr lang="en-US" dirty="0" smtClean="0"/>
              <a:t>Scientific Revolution</a:t>
            </a:r>
          </a:p>
          <a:p>
            <a:pPr marL="285750" indent="-285750">
              <a:buFontTx/>
              <a:buChar char="-"/>
            </a:pPr>
            <a:r>
              <a:rPr lang="en-US" dirty="0" smtClean="0"/>
              <a:t>The Enlightenment</a:t>
            </a:r>
          </a:p>
          <a:p>
            <a:pPr marL="285750" indent="-285750">
              <a:buFontTx/>
              <a:buChar char="-"/>
            </a:pPr>
            <a:r>
              <a:rPr lang="en-US" dirty="0" smtClean="0"/>
              <a:t>Enlightenment Thinkers &amp; Artists</a:t>
            </a:r>
          </a:p>
        </p:txBody>
      </p:sp>
      <p:pic>
        <p:nvPicPr>
          <p:cNvPr id="4"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51231"/>
            <a:ext cx="3328930" cy="230559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6845" y="1944711"/>
            <a:ext cx="3334555" cy="236535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2115" y="351231"/>
            <a:ext cx="2552700" cy="179070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29185" y="1985963"/>
            <a:ext cx="1676400" cy="2324100"/>
          </a:xfrm>
          <a:prstGeom prst="rect">
            <a:avLst/>
          </a:prstGeom>
        </p:spPr>
      </p:pic>
    </p:spTree>
    <p:extLst>
      <p:ext uri="{BB962C8B-B14F-4D97-AF65-F5344CB8AC3E}">
        <p14:creationId xmlns:p14="http://schemas.microsoft.com/office/powerpoint/2010/main" val="33910344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Enlightenment:</a:t>
            </a:r>
            <a:br>
              <a:rPr lang="en-US" dirty="0" smtClean="0"/>
            </a:br>
            <a:r>
              <a:rPr lang="en-US" dirty="0" smtClean="0"/>
              <a:t>Natural Rights</a:t>
            </a:r>
            <a:endParaRPr lang="en-US" dirty="0"/>
          </a:p>
        </p:txBody>
      </p:sp>
      <p:sp>
        <p:nvSpPr>
          <p:cNvPr id="3" name="Content Placeholder 2"/>
          <p:cNvSpPr>
            <a:spLocks noGrp="1"/>
          </p:cNvSpPr>
          <p:nvPr>
            <p:ph sz="half" idx="1"/>
          </p:nvPr>
        </p:nvSpPr>
        <p:spPr>
          <a:xfrm>
            <a:off x="5692461" y="2286000"/>
            <a:ext cx="6156101" cy="4023360"/>
          </a:xfrm>
        </p:spPr>
        <p:txBody>
          <a:bodyPr>
            <a:normAutofit/>
          </a:bodyPr>
          <a:lstStyle/>
          <a:p>
            <a:pPr>
              <a:buFont typeface="Wingdings" panose="05000000000000000000" pitchFamily="2" charset="2"/>
              <a:buChar char="v"/>
            </a:pPr>
            <a:r>
              <a:rPr lang="en-US" dirty="0" smtClean="0"/>
              <a:t>One of the major ideals of the Enlightenment, </a:t>
            </a:r>
            <a:r>
              <a:rPr lang="en-US" dirty="0" smtClean="0">
                <a:solidFill>
                  <a:srgbClr val="FF0000"/>
                </a:solidFill>
              </a:rPr>
              <a:t>natural rights </a:t>
            </a:r>
            <a:r>
              <a:rPr lang="en-US" dirty="0" smtClean="0"/>
              <a:t>stressed </a:t>
            </a:r>
            <a:r>
              <a:rPr lang="en-US" dirty="0"/>
              <a:t>the </a:t>
            </a:r>
            <a:r>
              <a:rPr lang="en-US" dirty="0">
                <a:solidFill>
                  <a:srgbClr val="0000FF"/>
                </a:solidFill>
              </a:rPr>
              <a:t>recognition of every person as a valuable individual with inalienable, inborn </a:t>
            </a:r>
            <a:r>
              <a:rPr lang="en-US" dirty="0" smtClean="0">
                <a:solidFill>
                  <a:srgbClr val="0000FF"/>
                </a:solidFill>
              </a:rPr>
              <a:t>rights</a:t>
            </a:r>
          </a:p>
          <a:p>
            <a:pPr lvl="1">
              <a:buFont typeface="Wingdings" panose="05000000000000000000" pitchFamily="2" charset="2"/>
              <a:buChar char="v"/>
            </a:pPr>
            <a:r>
              <a:rPr lang="en-US" dirty="0" smtClean="0"/>
              <a:t>Challenged absolutism beliefs that all people were subjects of the king</a:t>
            </a:r>
          </a:p>
          <a:p>
            <a:pPr>
              <a:buFont typeface="Wingdings" panose="05000000000000000000" pitchFamily="2" charset="2"/>
              <a:buChar char="v"/>
            </a:pPr>
            <a:r>
              <a:rPr lang="en-US" dirty="0" smtClean="0"/>
              <a:t>Based on beliefs that </a:t>
            </a:r>
            <a:r>
              <a:rPr lang="en-US" dirty="0" smtClean="0">
                <a:solidFill>
                  <a:srgbClr val="0000FF"/>
                </a:solidFill>
              </a:rPr>
              <a:t>man had the ability </a:t>
            </a:r>
            <a:r>
              <a:rPr lang="en-US" dirty="0">
                <a:solidFill>
                  <a:srgbClr val="0000FF"/>
                </a:solidFill>
              </a:rPr>
              <a:t>to reason, </a:t>
            </a:r>
            <a:r>
              <a:rPr lang="en-US" dirty="0" smtClean="0">
                <a:solidFill>
                  <a:srgbClr val="0000FF"/>
                </a:solidFill>
              </a:rPr>
              <a:t>power the government, </a:t>
            </a:r>
            <a:r>
              <a:rPr lang="en-US" dirty="0">
                <a:solidFill>
                  <a:srgbClr val="0000FF"/>
                </a:solidFill>
              </a:rPr>
              <a:t>and </a:t>
            </a:r>
            <a:r>
              <a:rPr lang="en-US" dirty="0" smtClean="0">
                <a:solidFill>
                  <a:srgbClr val="0000FF"/>
                </a:solidFill>
              </a:rPr>
              <a:t>make </a:t>
            </a:r>
            <a:r>
              <a:rPr lang="en-US" dirty="0">
                <a:solidFill>
                  <a:srgbClr val="0000FF"/>
                </a:solidFill>
              </a:rPr>
              <a:t>decisions for himself</a:t>
            </a:r>
            <a:r>
              <a:rPr lang="en-US" dirty="0" smtClean="0">
                <a:solidFill>
                  <a:srgbClr val="0000FF"/>
                </a:solidFill>
              </a:rPr>
              <a:t>.</a:t>
            </a:r>
          </a:p>
          <a:p>
            <a:pPr lvl="1">
              <a:buFont typeface="Wingdings" panose="05000000000000000000" pitchFamily="2" charset="2"/>
              <a:buChar char="v"/>
            </a:pPr>
            <a:r>
              <a:rPr lang="en-US" dirty="0" smtClean="0"/>
              <a:t>Promoted by John Locke, Thomas Paine, Jean Jacques Rousseau</a:t>
            </a:r>
          </a:p>
          <a:p>
            <a:pPr lvl="1">
              <a:buFont typeface="Wingdings" panose="05000000000000000000" pitchFamily="2" charset="2"/>
              <a:buChar char="v"/>
            </a:pPr>
            <a:r>
              <a:rPr lang="en-US" dirty="0" smtClean="0"/>
              <a:t>Used by Thomas Jefferson in the Declaration of Independence </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024128" y="2084832"/>
            <a:ext cx="3328931" cy="2163318"/>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63342" y="4642485"/>
            <a:ext cx="1908220" cy="18288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3943" y="4804410"/>
            <a:ext cx="3028950" cy="1504950"/>
          </a:xfrm>
          <a:prstGeom prst="rect">
            <a:avLst/>
          </a:prstGeom>
        </p:spPr>
      </p:pic>
    </p:spTree>
    <p:extLst>
      <p:ext uri="{BB962C8B-B14F-4D97-AF65-F5344CB8AC3E}">
        <p14:creationId xmlns:p14="http://schemas.microsoft.com/office/powerpoint/2010/main" val="552055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Enlightenment: </a:t>
            </a:r>
            <a:br>
              <a:rPr lang="en-US" dirty="0" smtClean="0"/>
            </a:br>
            <a:r>
              <a:rPr lang="en-US" dirty="0" smtClean="0">
                <a:solidFill>
                  <a:srgbClr val="FF0000"/>
                </a:solidFill>
              </a:rPr>
              <a:t>Freedom of Religion</a:t>
            </a:r>
            <a:endParaRPr lang="en-US" dirty="0">
              <a:solidFill>
                <a:srgbClr val="FF0000"/>
              </a:solidFill>
            </a:endParaRPr>
          </a:p>
        </p:txBody>
      </p:sp>
      <p:sp>
        <p:nvSpPr>
          <p:cNvPr id="3" name="Content Placeholder 2"/>
          <p:cNvSpPr>
            <a:spLocks noGrp="1"/>
          </p:cNvSpPr>
          <p:nvPr>
            <p:ph sz="half" idx="1"/>
          </p:nvPr>
        </p:nvSpPr>
        <p:spPr>
          <a:xfrm>
            <a:off x="515155" y="2286000"/>
            <a:ext cx="6478073" cy="4023360"/>
          </a:xfrm>
        </p:spPr>
        <p:txBody>
          <a:bodyPr>
            <a:normAutofit/>
          </a:bodyPr>
          <a:lstStyle/>
          <a:p>
            <a:pPr>
              <a:buFont typeface="Wingdings" panose="05000000000000000000" pitchFamily="2" charset="2"/>
              <a:buChar char="v"/>
            </a:pPr>
            <a:r>
              <a:rPr lang="en-US" dirty="0"/>
              <a:t>M</a:t>
            </a:r>
            <a:r>
              <a:rPr lang="en-US" dirty="0" smtClean="0"/>
              <a:t>any </a:t>
            </a:r>
            <a:r>
              <a:rPr lang="en-US" dirty="0"/>
              <a:t>Enlightenment </a:t>
            </a:r>
            <a:r>
              <a:rPr lang="en-US" dirty="0" smtClean="0"/>
              <a:t>thinkers were skeptical of religious institutions, as it seemed to be the root of many confrontations. As a result, </a:t>
            </a:r>
            <a:r>
              <a:rPr lang="en-US" dirty="0">
                <a:solidFill>
                  <a:srgbClr val="0000FF"/>
                </a:solidFill>
              </a:rPr>
              <a:t>people should be free to worship as they </a:t>
            </a:r>
            <a:r>
              <a:rPr lang="en-US" dirty="0" smtClean="0">
                <a:solidFill>
                  <a:srgbClr val="0000FF"/>
                </a:solidFill>
              </a:rPr>
              <a:t>wished.</a:t>
            </a:r>
          </a:p>
          <a:p>
            <a:pPr>
              <a:buFont typeface="Wingdings" panose="05000000000000000000" pitchFamily="2" charset="2"/>
              <a:buChar char="v"/>
            </a:pPr>
            <a:r>
              <a:rPr lang="en-US" dirty="0" smtClean="0"/>
              <a:t>These thoughts also led to beliefs in </a:t>
            </a:r>
            <a:r>
              <a:rPr lang="en-US" dirty="0" smtClean="0">
                <a:solidFill>
                  <a:srgbClr val="0000FF"/>
                </a:solidFill>
              </a:rPr>
              <a:t>the separation of church and state</a:t>
            </a:r>
            <a:r>
              <a:rPr lang="en-US" dirty="0" smtClean="0"/>
              <a:t>, the idea that </a:t>
            </a:r>
            <a:r>
              <a:rPr lang="en-US" dirty="0" smtClean="0">
                <a:solidFill>
                  <a:srgbClr val="0000FF"/>
                </a:solidFill>
              </a:rPr>
              <a:t>government is one body of laws that should not be influenced by religious matters.</a:t>
            </a:r>
          </a:p>
          <a:p>
            <a:pPr lvl="1">
              <a:buFont typeface="Wingdings" panose="05000000000000000000" pitchFamily="2" charset="2"/>
              <a:buChar char="v"/>
            </a:pPr>
            <a:r>
              <a:rPr lang="en-US" dirty="0" smtClean="0"/>
              <a:t>Promoted by John Locke, Voltaire, Denis Diderot</a:t>
            </a:r>
          </a:p>
          <a:p>
            <a:pPr lvl="1">
              <a:buFont typeface="Wingdings" panose="05000000000000000000" pitchFamily="2" charset="2"/>
              <a:buChar char="v"/>
            </a:pPr>
            <a:r>
              <a:rPr lang="en-US" dirty="0" smtClean="0"/>
              <a:t>Guaranteed in the Bill of Rights in the U.S. Constitution and French Declaration of the Rights of Man</a:t>
            </a:r>
          </a:p>
          <a:p>
            <a:pPr>
              <a:buFont typeface="Wingdings" panose="05000000000000000000" pitchFamily="2" charset="2"/>
              <a:buChar char="v"/>
            </a:pP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635126" y="585216"/>
            <a:ext cx="3664531" cy="2438579"/>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07658" y="3179471"/>
            <a:ext cx="2461346" cy="1753136"/>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63281" y="5048518"/>
            <a:ext cx="2733675" cy="1676400"/>
          </a:xfrm>
          <a:prstGeom prst="rect">
            <a:avLst/>
          </a:prstGeom>
        </p:spPr>
      </p:pic>
    </p:spTree>
    <p:extLst>
      <p:ext uri="{BB962C8B-B14F-4D97-AF65-F5344CB8AC3E}">
        <p14:creationId xmlns:p14="http://schemas.microsoft.com/office/powerpoint/2010/main" val="34562269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Enlightenment:</a:t>
            </a:r>
            <a:br>
              <a:rPr lang="en-US" dirty="0" smtClean="0"/>
            </a:br>
            <a:r>
              <a:rPr lang="en-US" dirty="0" smtClean="0">
                <a:solidFill>
                  <a:srgbClr val="FF0000"/>
                </a:solidFill>
              </a:rPr>
              <a:t>Social Contract</a:t>
            </a:r>
            <a:endParaRPr lang="en-US" dirty="0">
              <a:solidFill>
                <a:srgbClr val="FF0000"/>
              </a:solidFill>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371131" y="2084832"/>
            <a:ext cx="2628900" cy="1743075"/>
          </a:xfrm>
        </p:spPr>
      </p:pic>
      <p:sp>
        <p:nvSpPr>
          <p:cNvPr id="4" name="Content Placeholder 3"/>
          <p:cNvSpPr>
            <a:spLocks noGrp="1"/>
          </p:cNvSpPr>
          <p:nvPr>
            <p:ph sz="half" idx="2"/>
          </p:nvPr>
        </p:nvSpPr>
        <p:spPr>
          <a:xfrm>
            <a:off x="5602310" y="1790163"/>
            <a:ext cx="6349284" cy="4519197"/>
          </a:xfrm>
        </p:spPr>
        <p:txBody>
          <a:bodyPr>
            <a:normAutofit lnSpcReduction="10000"/>
          </a:bodyPr>
          <a:lstStyle/>
          <a:p>
            <a:pPr>
              <a:buFont typeface="Wingdings" panose="05000000000000000000" pitchFamily="2" charset="2"/>
              <a:buChar char="v"/>
            </a:pPr>
            <a:r>
              <a:rPr lang="en-US" dirty="0" smtClean="0"/>
              <a:t>John </a:t>
            </a:r>
            <a:r>
              <a:rPr lang="en-US" dirty="0"/>
              <a:t>Locke and Jean-Jacques Rousseau, </a:t>
            </a:r>
            <a:r>
              <a:rPr lang="en-US" dirty="0" smtClean="0"/>
              <a:t>philosophers who focused on politics, stated </a:t>
            </a:r>
            <a:r>
              <a:rPr lang="en-US" dirty="0"/>
              <a:t>that a </a:t>
            </a:r>
            <a:r>
              <a:rPr lang="en-US" dirty="0" smtClean="0"/>
              <a:t>social contract is </a:t>
            </a:r>
            <a:r>
              <a:rPr lang="en-US" dirty="0" smtClean="0">
                <a:solidFill>
                  <a:srgbClr val="0000FF"/>
                </a:solidFill>
              </a:rPr>
              <a:t>formed between a government and the people </a:t>
            </a:r>
            <a:r>
              <a:rPr lang="en-US" dirty="0">
                <a:solidFill>
                  <a:srgbClr val="0000FF"/>
                </a:solidFill>
              </a:rPr>
              <a:t>when that government takes power</a:t>
            </a:r>
            <a:r>
              <a:rPr lang="en-US" dirty="0"/>
              <a:t>. </a:t>
            </a:r>
            <a:endParaRPr lang="en-US" dirty="0" smtClean="0"/>
          </a:p>
          <a:p>
            <a:pPr>
              <a:buFont typeface="Wingdings" panose="05000000000000000000" pitchFamily="2" charset="2"/>
              <a:buChar char="v"/>
            </a:pPr>
            <a:r>
              <a:rPr lang="en-US" dirty="0" smtClean="0"/>
              <a:t>In </a:t>
            </a:r>
            <a:r>
              <a:rPr lang="en-US" dirty="0"/>
              <a:t>exchange for ceding some freedoms to the government and its established laws, </a:t>
            </a:r>
            <a:r>
              <a:rPr lang="en-US" dirty="0">
                <a:solidFill>
                  <a:srgbClr val="0000FF"/>
                </a:solidFill>
              </a:rPr>
              <a:t>the subjects expect and demand mutual protection</a:t>
            </a:r>
            <a:r>
              <a:rPr lang="en-US" dirty="0"/>
              <a:t>. </a:t>
            </a:r>
            <a:endParaRPr lang="en-US" dirty="0" smtClean="0"/>
          </a:p>
          <a:p>
            <a:pPr>
              <a:buFont typeface="Wingdings" panose="05000000000000000000" pitchFamily="2" charset="2"/>
              <a:buChar char="v"/>
            </a:pPr>
            <a:r>
              <a:rPr lang="en-US" dirty="0" smtClean="0"/>
              <a:t>The </a:t>
            </a:r>
            <a:r>
              <a:rPr lang="en-US" dirty="0">
                <a:solidFill>
                  <a:srgbClr val="0000FF"/>
                </a:solidFill>
              </a:rPr>
              <a:t>government’s authority, meanwhile, lies only in the consent of the </a:t>
            </a:r>
            <a:r>
              <a:rPr lang="en-US" dirty="0" smtClean="0">
                <a:solidFill>
                  <a:srgbClr val="0000FF"/>
                </a:solidFill>
              </a:rPr>
              <a:t>governed</a:t>
            </a:r>
            <a:r>
              <a:rPr lang="en-US" dirty="0" smtClean="0"/>
              <a:t>. When a government has gone back on its promise, is it up to the people to take back their freedoms.</a:t>
            </a:r>
          </a:p>
          <a:p>
            <a:pPr>
              <a:buFont typeface="Wingdings" panose="05000000000000000000" pitchFamily="2" charset="2"/>
              <a:buChar char="v"/>
            </a:pPr>
            <a:r>
              <a:rPr lang="en-US" dirty="0" smtClean="0"/>
              <a:t>Contributed to growing discontent with absolutism and monarchies, especially in the North American colonies</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892" y="4169266"/>
            <a:ext cx="2552700" cy="17907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50251" y="4165473"/>
            <a:ext cx="1676400" cy="2324100"/>
          </a:xfrm>
          <a:prstGeom prst="rect">
            <a:avLst/>
          </a:prstGeom>
        </p:spPr>
      </p:pic>
    </p:spTree>
    <p:extLst>
      <p:ext uri="{BB962C8B-B14F-4D97-AF65-F5344CB8AC3E}">
        <p14:creationId xmlns:p14="http://schemas.microsoft.com/office/powerpoint/2010/main" val="21230017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Enlightenment:</a:t>
            </a:r>
            <a:br>
              <a:rPr lang="en-US" dirty="0" smtClean="0"/>
            </a:br>
            <a:r>
              <a:rPr lang="en-US" dirty="0" smtClean="0">
                <a:solidFill>
                  <a:srgbClr val="FF0000"/>
                </a:solidFill>
              </a:rPr>
              <a:t>Balance of Power</a:t>
            </a:r>
            <a:endParaRPr lang="en-US" dirty="0">
              <a:solidFill>
                <a:srgbClr val="FF0000"/>
              </a:solidFill>
            </a:endParaRPr>
          </a:p>
        </p:txBody>
      </p:sp>
      <p:sp>
        <p:nvSpPr>
          <p:cNvPr id="3" name="Content Placeholder 2"/>
          <p:cNvSpPr>
            <a:spLocks noGrp="1"/>
          </p:cNvSpPr>
          <p:nvPr>
            <p:ph sz="half" idx="1"/>
          </p:nvPr>
        </p:nvSpPr>
        <p:spPr>
          <a:xfrm>
            <a:off x="579549" y="2286000"/>
            <a:ext cx="5199459" cy="4023360"/>
          </a:xfrm>
        </p:spPr>
        <p:txBody>
          <a:bodyPr>
            <a:normAutofit lnSpcReduction="10000"/>
          </a:bodyPr>
          <a:lstStyle/>
          <a:p>
            <a:pPr>
              <a:buFont typeface="Wingdings" panose="05000000000000000000" pitchFamily="2" charset="2"/>
              <a:buChar char="v"/>
            </a:pPr>
            <a:r>
              <a:rPr lang="en-US" dirty="0" smtClean="0"/>
              <a:t>Political philosophers wrote that </a:t>
            </a:r>
            <a:r>
              <a:rPr lang="en-US" dirty="0"/>
              <a:t>power in </a:t>
            </a:r>
            <a:r>
              <a:rPr lang="en-US" dirty="0">
                <a:solidFill>
                  <a:srgbClr val="0000FF"/>
                </a:solidFill>
              </a:rPr>
              <a:t>government should be divided into separate </a:t>
            </a:r>
            <a:r>
              <a:rPr lang="en-US" dirty="0" smtClean="0">
                <a:solidFill>
                  <a:srgbClr val="0000FF"/>
                </a:solidFill>
              </a:rPr>
              <a:t>branches </a:t>
            </a:r>
            <a:r>
              <a:rPr lang="en-US" dirty="0" smtClean="0"/>
              <a:t>in order </a:t>
            </a:r>
            <a:r>
              <a:rPr lang="en-US" dirty="0">
                <a:solidFill>
                  <a:srgbClr val="0000FF"/>
                </a:solidFill>
              </a:rPr>
              <a:t>to ensure that no one branch </a:t>
            </a:r>
            <a:r>
              <a:rPr lang="en-US" dirty="0"/>
              <a:t>of a governing body </a:t>
            </a:r>
            <a:r>
              <a:rPr lang="en-US" dirty="0">
                <a:solidFill>
                  <a:srgbClr val="0000FF"/>
                </a:solidFill>
              </a:rPr>
              <a:t>can gain too much </a:t>
            </a:r>
            <a:r>
              <a:rPr lang="en-US" dirty="0" smtClean="0">
                <a:solidFill>
                  <a:srgbClr val="0000FF"/>
                </a:solidFill>
              </a:rPr>
              <a:t>authority</a:t>
            </a:r>
          </a:p>
          <a:p>
            <a:pPr>
              <a:buFont typeface="Wingdings" panose="05000000000000000000" pitchFamily="2" charset="2"/>
              <a:buChar char="v"/>
            </a:pPr>
            <a:r>
              <a:rPr lang="en-US" dirty="0" smtClean="0">
                <a:solidFill>
                  <a:srgbClr val="FF0000"/>
                </a:solidFill>
              </a:rPr>
              <a:t>Judicial</a:t>
            </a:r>
            <a:r>
              <a:rPr lang="en-US" dirty="0" smtClean="0"/>
              <a:t>- </a:t>
            </a:r>
            <a:r>
              <a:rPr lang="en-US" dirty="0" smtClean="0">
                <a:solidFill>
                  <a:srgbClr val="0000FF"/>
                </a:solidFill>
              </a:rPr>
              <a:t>defenders and interpreters </a:t>
            </a:r>
            <a:r>
              <a:rPr lang="en-US" dirty="0" smtClean="0"/>
              <a:t>of the law, like judges and lawyers</a:t>
            </a:r>
          </a:p>
          <a:p>
            <a:pPr>
              <a:buFont typeface="Wingdings" panose="05000000000000000000" pitchFamily="2" charset="2"/>
              <a:buChar char="v"/>
            </a:pPr>
            <a:r>
              <a:rPr lang="en-US" dirty="0" smtClean="0">
                <a:solidFill>
                  <a:srgbClr val="FF0000"/>
                </a:solidFill>
              </a:rPr>
              <a:t>Legislative</a:t>
            </a:r>
            <a:r>
              <a:rPr lang="en-US" dirty="0" smtClean="0"/>
              <a:t>- </a:t>
            </a:r>
            <a:r>
              <a:rPr lang="en-US" dirty="0" smtClean="0">
                <a:solidFill>
                  <a:srgbClr val="0000FF"/>
                </a:solidFill>
              </a:rPr>
              <a:t>lawmakers and representatives </a:t>
            </a:r>
            <a:r>
              <a:rPr lang="en-US" dirty="0" smtClean="0"/>
              <a:t>whose goals were determined by the will of the people</a:t>
            </a:r>
          </a:p>
          <a:p>
            <a:pPr>
              <a:buFont typeface="Wingdings" panose="05000000000000000000" pitchFamily="2" charset="2"/>
              <a:buChar char="v"/>
            </a:pPr>
            <a:r>
              <a:rPr lang="en-US" dirty="0" smtClean="0">
                <a:solidFill>
                  <a:srgbClr val="FF0000"/>
                </a:solidFill>
              </a:rPr>
              <a:t>Executive</a:t>
            </a:r>
            <a:r>
              <a:rPr lang="en-US" dirty="0" smtClean="0"/>
              <a:t>- the </a:t>
            </a:r>
            <a:r>
              <a:rPr lang="en-US" dirty="0" smtClean="0">
                <a:solidFill>
                  <a:srgbClr val="0000FF"/>
                </a:solidFill>
              </a:rPr>
              <a:t>main decision maker</a:t>
            </a:r>
            <a:r>
              <a:rPr lang="en-US" dirty="0" smtClean="0"/>
              <a:t>, but kept in line by the other two branches</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23100" y="2685427"/>
            <a:ext cx="2112134" cy="2070023"/>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2925" y="381516"/>
            <a:ext cx="3931276" cy="21336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79167" y="5030542"/>
            <a:ext cx="2933700" cy="1562100"/>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13102" y="2612325"/>
            <a:ext cx="2143125" cy="2143125"/>
          </a:xfrm>
          <a:prstGeom prst="rect">
            <a:avLst/>
          </a:prstGeom>
        </p:spPr>
      </p:pic>
    </p:spTree>
    <p:extLst>
      <p:ext uri="{BB962C8B-B14F-4D97-AF65-F5344CB8AC3E}">
        <p14:creationId xmlns:p14="http://schemas.microsoft.com/office/powerpoint/2010/main" val="37790229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Enlightenment Thinkers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581582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Voltaire</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36462" y="2053970"/>
            <a:ext cx="2143125" cy="2143125"/>
          </a:xfrm>
        </p:spPr>
      </p:pic>
      <p:sp>
        <p:nvSpPr>
          <p:cNvPr id="4" name="Content Placeholder 3"/>
          <p:cNvSpPr>
            <a:spLocks noGrp="1"/>
          </p:cNvSpPr>
          <p:nvPr>
            <p:ph sz="half" idx="2"/>
          </p:nvPr>
        </p:nvSpPr>
        <p:spPr>
          <a:xfrm>
            <a:off x="5989319" y="1661375"/>
            <a:ext cx="5975153" cy="4647985"/>
          </a:xfrm>
        </p:spPr>
        <p:txBody>
          <a:bodyPr>
            <a:normAutofit/>
          </a:bodyPr>
          <a:lstStyle/>
          <a:p>
            <a:pPr>
              <a:buFont typeface="Wingdings" panose="05000000000000000000" pitchFamily="2" charset="2"/>
              <a:buChar char="v"/>
            </a:pPr>
            <a:r>
              <a:rPr lang="en-US" dirty="0" smtClean="0"/>
              <a:t>Time Period: 1694–1778</a:t>
            </a:r>
          </a:p>
          <a:p>
            <a:pPr>
              <a:buFont typeface="Wingdings" panose="05000000000000000000" pitchFamily="2" charset="2"/>
              <a:buChar char="v"/>
            </a:pPr>
            <a:r>
              <a:rPr lang="en-US" dirty="0" smtClean="0"/>
              <a:t>Famous Works: Candide, philosophies on freedom of speech, religious toleration, separation of church &amp; state</a:t>
            </a:r>
            <a:endParaRPr lang="en-US" dirty="0"/>
          </a:p>
          <a:p>
            <a:pPr>
              <a:buFont typeface="Wingdings" panose="05000000000000000000" pitchFamily="2" charset="2"/>
              <a:buChar char="v"/>
            </a:pPr>
            <a:r>
              <a:rPr lang="en-US" dirty="0" smtClean="0"/>
              <a:t>French </a:t>
            </a:r>
            <a:r>
              <a:rPr lang="en-US" dirty="0"/>
              <a:t>writer and the primary satirist of the Enlightenment, who criticized religion and leading philosophies of the time. Voltaire’s numerous plays and essays frequently advocated freedom from the ploys of religion, while Candide (1759), the most notable of his works, conveyed his criticisms of optimism and </a:t>
            </a:r>
            <a:r>
              <a:rPr lang="en-US" dirty="0" smtClean="0"/>
              <a:t>superstition.</a:t>
            </a:r>
          </a:p>
          <a:p>
            <a:pPr>
              <a:buFont typeface="Wingdings" panose="05000000000000000000" pitchFamily="2" charset="2"/>
              <a:buChar char="v"/>
            </a:pPr>
            <a:r>
              <a:rPr lang="en-US" dirty="0" smtClean="0"/>
              <a:t>Influenced: American &amp; French Revolutions, Secularism</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5214" y="2016532"/>
            <a:ext cx="3028950" cy="151447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55215" y="3923167"/>
            <a:ext cx="3028949" cy="2529147"/>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 y="4378816"/>
            <a:ext cx="1724025" cy="2073497"/>
          </a:xfrm>
          <a:prstGeom prst="rect">
            <a:avLst/>
          </a:prstGeom>
        </p:spPr>
      </p:pic>
    </p:spTree>
    <p:extLst>
      <p:ext uri="{BB962C8B-B14F-4D97-AF65-F5344CB8AC3E}">
        <p14:creationId xmlns:p14="http://schemas.microsoft.com/office/powerpoint/2010/main" val="1311998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Mary Wollstonecraft</a:t>
            </a:r>
            <a:endParaRPr lang="en-US" dirty="0"/>
          </a:p>
        </p:txBody>
      </p:sp>
      <p:sp>
        <p:nvSpPr>
          <p:cNvPr id="3" name="Content Placeholder 2"/>
          <p:cNvSpPr>
            <a:spLocks noGrp="1"/>
          </p:cNvSpPr>
          <p:nvPr>
            <p:ph sz="half" idx="1"/>
          </p:nvPr>
        </p:nvSpPr>
        <p:spPr/>
        <p:txBody>
          <a:bodyPr>
            <a:normAutofit lnSpcReduction="10000"/>
          </a:bodyPr>
          <a:lstStyle/>
          <a:p>
            <a:pPr>
              <a:buFont typeface="Wingdings" panose="05000000000000000000" pitchFamily="2" charset="2"/>
              <a:buChar char="v"/>
            </a:pPr>
            <a:r>
              <a:rPr lang="en-US" dirty="0" smtClean="0"/>
              <a:t>Time Period: 1759-1797</a:t>
            </a:r>
          </a:p>
          <a:p>
            <a:pPr>
              <a:buFont typeface="Wingdings" panose="05000000000000000000" pitchFamily="2" charset="2"/>
              <a:buChar char="v"/>
            </a:pPr>
            <a:r>
              <a:rPr lang="en-US" dirty="0" smtClean="0"/>
              <a:t>Famous Works: </a:t>
            </a:r>
            <a:r>
              <a:rPr lang="en-US" i="1" dirty="0" smtClean="0"/>
              <a:t>A </a:t>
            </a:r>
            <a:r>
              <a:rPr lang="en-US" i="1" dirty="0"/>
              <a:t>Vindication of the Rights of </a:t>
            </a:r>
            <a:r>
              <a:rPr lang="en-US" i="1" dirty="0" smtClean="0"/>
              <a:t>Woman</a:t>
            </a:r>
          </a:p>
          <a:p>
            <a:pPr>
              <a:buFont typeface="Wingdings" panose="05000000000000000000" pitchFamily="2" charset="2"/>
              <a:buChar char="v"/>
            </a:pPr>
            <a:r>
              <a:rPr lang="en-US" dirty="0" smtClean="0"/>
              <a:t>Argued </a:t>
            </a:r>
            <a:r>
              <a:rPr lang="en-US" dirty="0"/>
              <a:t>that women are not naturally inferior to men, but appear to be only because they lack education. She suggests that both men and women should be treated as rational beings </a:t>
            </a:r>
            <a:r>
              <a:rPr lang="en-US" dirty="0" smtClean="0"/>
              <a:t>to create a social order founded </a:t>
            </a:r>
            <a:r>
              <a:rPr lang="en-US" dirty="0"/>
              <a:t>on reason</a:t>
            </a:r>
            <a:r>
              <a:rPr lang="en-US" dirty="0" smtClean="0"/>
              <a:t>.</a:t>
            </a:r>
          </a:p>
          <a:p>
            <a:pPr>
              <a:buFont typeface="Wingdings" panose="05000000000000000000" pitchFamily="2" charset="2"/>
              <a:buChar char="v"/>
            </a:pPr>
            <a:r>
              <a:rPr lang="en-US" dirty="0" smtClean="0"/>
              <a:t>Influenced: Elizabeth Barrett Browning, 20</a:t>
            </a:r>
            <a:r>
              <a:rPr lang="en-US" baseline="30000" dirty="0" smtClean="0"/>
              <a:t>th</a:t>
            </a:r>
            <a:r>
              <a:rPr lang="en-US" dirty="0" smtClean="0"/>
              <a:t> century suffrage movements, Elizabeth Cady Stanton</a:t>
            </a:r>
            <a:endParaRPr lang="en-US" dirty="0"/>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33375" y="4443211"/>
            <a:ext cx="4997002" cy="1978494"/>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3374" y="1088131"/>
            <a:ext cx="2434107" cy="272415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21847" y="1513134"/>
            <a:ext cx="2619375" cy="1743075"/>
          </a:xfrm>
          <a:prstGeom prst="rect">
            <a:avLst/>
          </a:prstGeom>
        </p:spPr>
      </p:pic>
    </p:spTree>
    <p:extLst>
      <p:ext uri="{BB962C8B-B14F-4D97-AF65-F5344CB8AC3E}">
        <p14:creationId xmlns:p14="http://schemas.microsoft.com/office/powerpoint/2010/main" val="2910442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Wolfgang Amadeus Mozart</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42652" y="1881020"/>
            <a:ext cx="2848278" cy="2477493"/>
          </a:xfrm>
        </p:spPr>
      </p:pic>
      <p:sp>
        <p:nvSpPr>
          <p:cNvPr id="4" name="Content Placeholder 3"/>
          <p:cNvSpPr>
            <a:spLocks noGrp="1"/>
          </p:cNvSpPr>
          <p:nvPr>
            <p:ph sz="half" idx="2"/>
          </p:nvPr>
        </p:nvSpPr>
        <p:spPr>
          <a:xfrm>
            <a:off x="5808372" y="2286000"/>
            <a:ext cx="6053070" cy="4023360"/>
          </a:xfrm>
        </p:spPr>
        <p:txBody>
          <a:bodyPr>
            <a:normAutofit/>
          </a:bodyPr>
          <a:lstStyle/>
          <a:p>
            <a:pPr>
              <a:buFont typeface="Wingdings" panose="05000000000000000000" pitchFamily="2" charset="2"/>
              <a:buChar char="v"/>
            </a:pPr>
            <a:r>
              <a:rPr lang="en-US" dirty="0" smtClean="0"/>
              <a:t>Time Period: 1756–1791</a:t>
            </a:r>
          </a:p>
          <a:p>
            <a:pPr>
              <a:buFont typeface="Wingdings" panose="05000000000000000000" pitchFamily="2" charset="2"/>
              <a:buChar char="v"/>
            </a:pPr>
            <a:r>
              <a:rPr lang="en-US" dirty="0" smtClean="0"/>
              <a:t>Famous Works: </a:t>
            </a:r>
            <a:r>
              <a:rPr lang="en-US" i="1" dirty="0" smtClean="0"/>
              <a:t>Requiem, Minuet, Symphony No. 40</a:t>
            </a:r>
            <a:endParaRPr lang="en-US" i="1" dirty="0"/>
          </a:p>
          <a:p>
            <a:pPr>
              <a:buFont typeface="Wingdings" panose="05000000000000000000" pitchFamily="2" charset="2"/>
              <a:buChar char="v"/>
            </a:pPr>
            <a:r>
              <a:rPr lang="en-US" dirty="0" smtClean="0"/>
              <a:t>Austrian </a:t>
            </a:r>
            <a:r>
              <a:rPr lang="en-US" dirty="0"/>
              <a:t>composer who began his career as a child prodigy and </a:t>
            </a:r>
            <a:r>
              <a:rPr lang="en-US" dirty="0" smtClean="0"/>
              <a:t>considered to be a genius. </a:t>
            </a:r>
            <a:r>
              <a:rPr lang="en-US" dirty="0"/>
              <a:t>A</a:t>
            </a:r>
            <a:r>
              <a:rPr lang="en-US" dirty="0" smtClean="0"/>
              <a:t>uthored </a:t>
            </a:r>
            <a:r>
              <a:rPr lang="en-US" dirty="0"/>
              <a:t>some of the most renowned operas and symphonies in history. Mozart’s music has never been surpassed in its blend of technique and emotional </a:t>
            </a:r>
            <a:r>
              <a:rPr lang="en-US" dirty="0" smtClean="0"/>
              <a:t>breadth.</a:t>
            </a:r>
          </a:p>
          <a:p>
            <a:pPr>
              <a:buFont typeface="Wingdings" panose="05000000000000000000" pitchFamily="2" charset="2"/>
              <a:buChar char="v"/>
            </a:pPr>
            <a:r>
              <a:rPr lang="en-US" dirty="0" smtClean="0"/>
              <a:t>Influenced: Beethoven, Chopin, Tchaikovsky</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5182" y="4534068"/>
            <a:ext cx="2143125" cy="214312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1241" y="4791243"/>
            <a:ext cx="2428875" cy="1885950"/>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69506" y="2205366"/>
            <a:ext cx="1514475" cy="1828800"/>
          </a:xfrm>
          <a:prstGeom prst="rect">
            <a:avLst/>
          </a:prstGeom>
        </p:spPr>
      </p:pic>
    </p:spTree>
    <p:extLst>
      <p:ext uri="{BB962C8B-B14F-4D97-AF65-F5344CB8AC3E}">
        <p14:creationId xmlns:p14="http://schemas.microsoft.com/office/powerpoint/2010/main" val="3766306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Locke</a:t>
            </a:r>
            <a:endParaRPr lang="en-US" dirty="0"/>
          </a:p>
        </p:txBody>
      </p:sp>
      <p:sp>
        <p:nvSpPr>
          <p:cNvPr id="3" name="Content Placeholder 2"/>
          <p:cNvSpPr>
            <a:spLocks noGrp="1"/>
          </p:cNvSpPr>
          <p:nvPr>
            <p:ph sz="half" idx="1"/>
          </p:nvPr>
        </p:nvSpPr>
        <p:spPr>
          <a:xfrm>
            <a:off x="360608" y="2286000"/>
            <a:ext cx="5418400" cy="4023360"/>
          </a:xfrm>
        </p:spPr>
        <p:txBody>
          <a:bodyPr>
            <a:normAutofit lnSpcReduction="10000"/>
          </a:bodyPr>
          <a:lstStyle/>
          <a:p>
            <a:pPr>
              <a:buFont typeface="Wingdings" panose="05000000000000000000" pitchFamily="2" charset="2"/>
              <a:buChar char="v"/>
            </a:pPr>
            <a:r>
              <a:rPr lang="en-US" dirty="0" smtClean="0"/>
              <a:t>Time Period:1632–1704</a:t>
            </a:r>
          </a:p>
          <a:p>
            <a:pPr>
              <a:buFont typeface="Wingdings" panose="05000000000000000000" pitchFamily="2" charset="2"/>
              <a:buChar char="v"/>
            </a:pPr>
            <a:r>
              <a:rPr lang="en-US" dirty="0" smtClean="0"/>
              <a:t>Famous Works: </a:t>
            </a:r>
            <a:r>
              <a:rPr lang="en-US" i="1" dirty="0" smtClean="0"/>
              <a:t>Two Treatises of Government</a:t>
            </a:r>
            <a:endParaRPr lang="en-US" i="1" dirty="0"/>
          </a:p>
          <a:p>
            <a:pPr>
              <a:buFont typeface="Wingdings" panose="05000000000000000000" pitchFamily="2" charset="2"/>
              <a:buChar char="v"/>
            </a:pPr>
            <a:r>
              <a:rPr lang="en-US" dirty="0" smtClean="0"/>
              <a:t>English </a:t>
            </a:r>
            <a:r>
              <a:rPr lang="en-US" dirty="0"/>
              <a:t>political theorist who focused on the structure of </a:t>
            </a:r>
            <a:r>
              <a:rPr lang="en-US" dirty="0" smtClean="0"/>
              <a:t>governments, believed </a:t>
            </a:r>
            <a:r>
              <a:rPr lang="en-US" dirty="0"/>
              <a:t>that men are all rational and capable people but must compromise some of their beliefs in the interest of forming a government for the people. H</a:t>
            </a:r>
            <a:r>
              <a:rPr lang="en-US" dirty="0" smtClean="0"/>
              <a:t>e </a:t>
            </a:r>
            <a:r>
              <a:rPr lang="en-US" dirty="0"/>
              <a:t>championed the idea of a representative government that would best serve all constituents</a:t>
            </a:r>
            <a:r>
              <a:rPr lang="en-US" dirty="0" smtClean="0"/>
              <a:t>.</a:t>
            </a:r>
          </a:p>
          <a:p>
            <a:pPr>
              <a:buFont typeface="Wingdings" panose="05000000000000000000" pitchFamily="2" charset="2"/>
              <a:buChar char="v"/>
            </a:pPr>
            <a:r>
              <a:rPr lang="en-US" dirty="0" smtClean="0"/>
              <a:t>Influenced: Jonathan Edwards, Voltaire, Founding Fathers of the United States</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969947" y="294131"/>
            <a:ext cx="3050603" cy="2139975"/>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84164" y="1854558"/>
            <a:ext cx="2809075" cy="2551223"/>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21638" y="4636395"/>
            <a:ext cx="3767071" cy="1872166"/>
          </a:xfrm>
          <a:prstGeom prst="rect">
            <a:avLst/>
          </a:prstGeom>
        </p:spPr>
      </p:pic>
    </p:spTree>
    <p:extLst>
      <p:ext uri="{BB962C8B-B14F-4D97-AF65-F5344CB8AC3E}">
        <p14:creationId xmlns:p14="http://schemas.microsoft.com/office/powerpoint/2010/main" val="34950196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Adam Smith</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78025" y="2068830"/>
            <a:ext cx="2047875" cy="2228850"/>
          </a:xfrm>
        </p:spPr>
      </p:pic>
      <p:sp>
        <p:nvSpPr>
          <p:cNvPr id="4" name="Content Placeholder 3"/>
          <p:cNvSpPr>
            <a:spLocks noGrp="1"/>
          </p:cNvSpPr>
          <p:nvPr>
            <p:ph sz="half" idx="2"/>
          </p:nvPr>
        </p:nvSpPr>
        <p:spPr>
          <a:xfrm>
            <a:off x="5989319" y="2286000"/>
            <a:ext cx="5794849" cy="4023360"/>
          </a:xfrm>
        </p:spPr>
        <p:txBody>
          <a:bodyPr/>
          <a:lstStyle/>
          <a:p>
            <a:pPr>
              <a:buFont typeface="Wingdings" panose="05000000000000000000" pitchFamily="2" charset="2"/>
              <a:buChar char="v"/>
            </a:pPr>
            <a:r>
              <a:rPr lang="en-US" dirty="0" smtClean="0"/>
              <a:t>Time Period: </a:t>
            </a:r>
            <a:r>
              <a:rPr lang="en-US" cap="all" dirty="0"/>
              <a:t>1723–1790</a:t>
            </a:r>
          </a:p>
          <a:p>
            <a:pPr>
              <a:buFont typeface="Wingdings" panose="05000000000000000000" pitchFamily="2" charset="2"/>
              <a:buChar char="v"/>
            </a:pPr>
            <a:r>
              <a:rPr lang="en-US" dirty="0" smtClean="0"/>
              <a:t>Famous Works: </a:t>
            </a:r>
            <a:r>
              <a:rPr lang="en-US" i="1" dirty="0" smtClean="0"/>
              <a:t>Wealth of Nations</a:t>
            </a:r>
          </a:p>
          <a:p>
            <a:pPr>
              <a:buFont typeface="Wingdings" panose="05000000000000000000" pitchFamily="2" charset="2"/>
              <a:buChar char="v"/>
            </a:pPr>
            <a:r>
              <a:rPr lang="en-US" dirty="0" smtClean="0"/>
              <a:t>Scottish </a:t>
            </a:r>
            <a:r>
              <a:rPr lang="en-US" dirty="0"/>
              <a:t>economist who objected to the </a:t>
            </a:r>
            <a:r>
              <a:rPr lang="en-US" dirty="0" smtClean="0"/>
              <a:t>mercantilist </a:t>
            </a:r>
            <a:r>
              <a:rPr lang="en-US" dirty="0"/>
              <a:t>systems that </a:t>
            </a:r>
            <a:r>
              <a:rPr lang="en-US" dirty="0" smtClean="0"/>
              <a:t>left little room for economic growth. </a:t>
            </a:r>
            <a:r>
              <a:rPr lang="en-US" dirty="0"/>
              <a:t>In response, Smith wrote </a:t>
            </a:r>
            <a:r>
              <a:rPr lang="en-US" dirty="0" smtClean="0"/>
              <a:t>a </a:t>
            </a:r>
            <a:r>
              <a:rPr lang="en-US" dirty="0"/>
              <a:t>dissertation criticizing mercantilism and describing the many merits of a free trade </a:t>
            </a:r>
            <a:r>
              <a:rPr lang="en-US" dirty="0" smtClean="0"/>
              <a:t>system, which formed the basis of modern capitalism.</a:t>
            </a:r>
          </a:p>
          <a:p>
            <a:pPr>
              <a:buFont typeface="Wingdings" panose="05000000000000000000" pitchFamily="2" charset="2"/>
              <a:buChar char="v"/>
            </a:pPr>
            <a:r>
              <a:rPr lang="en-US" dirty="0" smtClean="0"/>
              <a:t>Influenced: Karl Marx, Alan Keynes, Noam Chomsky</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2118" y="2084832"/>
            <a:ext cx="2724150" cy="2603078"/>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6975" y="4842510"/>
            <a:ext cx="4288663" cy="1764352"/>
          </a:xfrm>
          <a:prstGeom prst="rect">
            <a:avLst/>
          </a:prstGeom>
        </p:spPr>
      </p:pic>
    </p:spTree>
    <p:extLst>
      <p:ext uri="{BB962C8B-B14F-4D97-AF65-F5344CB8AC3E}">
        <p14:creationId xmlns:p14="http://schemas.microsoft.com/office/powerpoint/2010/main" val="2912592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Cornell note-taking method</a:t>
            </a:r>
            <a:endParaRPr lang="en-US" dirty="0"/>
          </a:p>
        </p:txBody>
      </p:sp>
      <p:sp>
        <p:nvSpPr>
          <p:cNvPr id="4" name="Content Placeholder 4"/>
          <p:cNvSpPr>
            <a:spLocks noGrp="1"/>
          </p:cNvSpPr>
          <p:nvPr>
            <p:ph sz="half" idx="1"/>
          </p:nvPr>
        </p:nvSpPr>
        <p:spPr>
          <a:xfrm>
            <a:off x="1024128" y="2271602"/>
            <a:ext cx="3079750" cy="4102100"/>
          </a:xfrm>
        </p:spPr>
        <p:txBody>
          <a:bodyPr>
            <a:normAutofit/>
          </a:bodyPr>
          <a:lstStyle/>
          <a:p>
            <a:r>
              <a:rPr lang="en-US" dirty="0" smtClean="0"/>
              <a:t>Notes color-coded in </a:t>
            </a:r>
            <a:r>
              <a:rPr lang="en-US" dirty="0" smtClean="0">
                <a:solidFill>
                  <a:srgbClr val="FF0000"/>
                </a:solidFill>
              </a:rPr>
              <a:t>RED</a:t>
            </a:r>
            <a:r>
              <a:rPr lang="en-US" dirty="0" smtClean="0"/>
              <a:t> go on this side of the line.</a:t>
            </a:r>
          </a:p>
          <a:p>
            <a:r>
              <a:rPr lang="en-US" dirty="0" smtClean="0"/>
              <a:t>These items will include:</a:t>
            </a:r>
          </a:p>
          <a:p>
            <a:pPr lvl="1"/>
            <a:r>
              <a:rPr lang="en-US" dirty="0" smtClean="0"/>
              <a:t>Main Ideas</a:t>
            </a:r>
          </a:p>
          <a:p>
            <a:pPr lvl="1"/>
            <a:r>
              <a:rPr lang="en-US" dirty="0" smtClean="0"/>
              <a:t>Big Concepts</a:t>
            </a:r>
          </a:p>
          <a:p>
            <a:pPr lvl="1"/>
            <a:r>
              <a:rPr lang="en-US" dirty="0" smtClean="0"/>
              <a:t>Vocabulary Words</a:t>
            </a:r>
            <a:endParaRPr lang="en-US" dirty="0"/>
          </a:p>
        </p:txBody>
      </p:sp>
      <p:sp>
        <p:nvSpPr>
          <p:cNvPr id="5" name="Content Placeholder 5"/>
          <p:cNvSpPr txBox="1">
            <a:spLocks/>
          </p:cNvSpPr>
          <p:nvPr/>
        </p:nvSpPr>
        <p:spPr>
          <a:xfrm>
            <a:off x="5290443" y="2173439"/>
            <a:ext cx="4778375" cy="4102100"/>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en-US" dirty="0" smtClean="0"/>
              <a:t>Notes color-coded in </a:t>
            </a:r>
            <a:r>
              <a:rPr lang="en-US" dirty="0" smtClean="0">
                <a:solidFill>
                  <a:srgbClr val="0000FF"/>
                </a:solidFill>
              </a:rPr>
              <a:t>BLUE</a:t>
            </a:r>
            <a:r>
              <a:rPr lang="en-US" dirty="0" smtClean="0"/>
              <a:t> go on this side of the line.</a:t>
            </a:r>
          </a:p>
          <a:p>
            <a:r>
              <a:rPr lang="en-US" dirty="0" smtClean="0"/>
              <a:t>These items will include:</a:t>
            </a:r>
          </a:p>
          <a:p>
            <a:pPr lvl="1"/>
            <a:r>
              <a:rPr lang="en-US" dirty="0" smtClean="0"/>
              <a:t>Supporting details</a:t>
            </a:r>
          </a:p>
          <a:p>
            <a:pPr lvl="1"/>
            <a:r>
              <a:rPr lang="en-US" dirty="0" smtClean="0"/>
              <a:t>Dates, Times, and Biographic details</a:t>
            </a:r>
          </a:p>
          <a:p>
            <a:pPr lvl="1"/>
            <a:r>
              <a:rPr lang="en-US" dirty="0" smtClean="0"/>
              <a:t>Vocabulary Definitions</a:t>
            </a:r>
          </a:p>
          <a:p>
            <a:r>
              <a:rPr lang="en-US" dirty="0" smtClean="0"/>
              <a:t>Any items in BLACK text are optional. Remember: the more thorough your notes, the more prepared you will be for exams.</a:t>
            </a:r>
          </a:p>
        </p:txBody>
      </p:sp>
      <p:cxnSp>
        <p:nvCxnSpPr>
          <p:cNvPr id="6" name="Straight Arrow Connector 5"/>
          <p:cNvCxnSpPr/>
          <p:nvPr/>
        </p:nvCxnSpPr>
        <p:spPr>
          <a:xfrm>
            <a:off x="4624945" y="2010718"/>
            <a:ext cx="15875" cy="4102100"/>
          </a:xfrm>
          <a:prstGeom prst="straightConnector1">
            <a:avLst/>
          </a:prstGeom>
          <a:ln w="3810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767608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Sir Francis Bacon</a:t>
            </a:r>
            <a:endParaRPr lang="en-US" dirty="0"/>
          </a:p>
        </p:txBody>
      </p:sp>
      <p:sp>
        <p:nvSpPr>
          <p:cNvPr id="3" name="Content Placeholder 2"/>
          <p:cNvSpPr>
            <a:spLocks noGrp="1"/>
          </p:cNvSpPr>
          <p:nvPr>
            <p:ph sz="half" idx="1"/>
          </p:nvPr>
        </p:nvSpPr>
        <p:spPr>
          <a:xfrm>
            <a:off x="515155" y="2286000"/>
            <a:ext cx="5263853" cy="4023360"/>
          </a:xfrm>
        </p:spPr>
        <p:txBody>
          <a:bodyPr/>
          <a:lstStyle/>
          <a:p>
            <a:pPr>
              <a:buFont typeface="Wingdings" panose="05000000000000000000" pitchFamily="2" charset="2"/>
              <a:buChar char="v"/>
            </a:pPr>
            <a:r>
              <a:rPr lang="en-US" dirty="0" smtClean="0"/>
              <a:t>Time Period: </a:t>
            </a:r>
            <a:r>
              <a:rPr lang="en-US" cap="all" dirty="0"/>
              <a:t>1561–1626</a:t>
            </a:r>
          </a:p>
          <a:p>
            <a:pPr>
              <a:buFont typeface="Wingdings" panose="05000000000000000000" pitchFamily="2" charset="2"/>
              <a:buChar char="v"/>
            </a:pPr>
            <a:r>
              <a:rPr lang="en-US" dirty="0" smtClean="0"/>
              <a:t>Famous Works: Inductive Reasoning, Observation &amp; Investigation</a:t>
            </a:r>
          </a:p>
          <a:p>
            <a:pPr>
              <a:buFont typeface="Wingdings" panose="05000000000000000000" pitchFamily="2" charset="2"/>
              <a:buChar char="v"/>
            </a:pPr>
            <a:r>
              <a:rPr lang="en-US" dirty="0" smtClean="0"/>
              <a:t>An </a:t>
            </a:r>
            <a:r>
              <a:rPr lang="en-US" dirty="0"/>
              <a:t>English philosopher and statesman who </a:t>
            </a:r>
            <a:r>
              <a:rPr lang="en-US" dirty="0" smtClean="0"/>
              <a:t>stressed </a:t>
            </a:r>
            <a:r>
              <a:rPr lang="en-US" dirty="0"/>
              <a:t>observation and </a:t>
            </a:r>
            <a:r>
              <a:rPr lang="en-US" dirty="0" smtClean="0"/>
              <a:t>scientific reasoning </a:t>
            </a:r>
            <a:r>
              <a:rPr lang="en-US" dirty="0"/>
              <a:t>as a means for coming to general conclusions. </a:t>
            </a:r>
          </a:p>
          <a:p>
            <a:pPr>
              <a:buFont typeface="Wingdings" panose="05000000000000000000" pitchFamily="2" charset="2"/>
              <a:buChar char="v"/>
            </a:pPr>
            <a:r>
              <a:rPr lang="en-US" dirty="0" smtClean="0"/>
              <a:t>Influenced: Rene Descartes</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9324304" y="433902"/>
            <a:ext cx="2258096" cy="2809790"/>
          </a:xfr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84164" y="1545466"/>
            <a:ext cx="3234078" cy="243484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01203" y="4203943"/>
            <a:ext cx="3445839" cy="2105418"/>
          </a:xfrm>
          <a:prstGeom prst="rect">
            <a:avLst/>
          </a:prstGeom>
        </p:spPr>
      </p:pic>
    </p:spTree>
    <p:extLst>
      <p:ext uri="{BB962C8B-B14F-4D97-AF65-F5344CB8AC3E}">
        <p14:creationId xmlns:p14="http://schemas.microsoft.com/office/powerpoint/2010/main" val="2917593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Montesquieu</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29688" y="2685772"/>
            <a:ext cx="2333546" cy="3022647"/>
          </a:xfrm>
        </p:spPr>
      </p:pic>
      <p:sp>
        <p:nvSpPr>
          <p:cNvPr id="4" name="Content Placeholder 3"/>
          <p:cNvSpPr>
            <a:spLocks noGrp="1"/>
          </p:cNvSpPr>
          <p:nvPr>
            <p:ph sz="half" idx="2"/>
          </p:nvPr>
        </p:nvSpPr>
        <p:spPr>
          <a:xfrm>
            <a:off x="5989319" y="1777285"/>
            <a:ext cx="5807729" cy="4532075"/>
          </a:xfrm>
        </p:spPr>
        <p:txBody>
          <a:bodyPr>
            <a:normAutofit/>
          </a:bodyPr>
          <a:lstStyle/>
          <a:p>
            <a:pPr>
              <a:buFont typeface="Wingdings" panose="05000000000000000000" pitchFamily="2" charset="2"/>
              <a:buChar char="v"/>
            </a:pPr>
            <a:r>
              <a:rPr lang="en-US" dirty="0" smtClean="0"/>
              <a:t>Time Period: 1689-1755</a:t>
            </a:r>
          </a:p>
          <a:p>
            <a:pPr>
              <a:buFont typeface="Wingdings" panose="05000000000000000000" pitchFamily="2" charset="2"/>
              <a:buChar char="v"/>
            </a:pPr>
            <a:r>
              <a:rPr lang="en-US" dirty="0" smtClean="0"/>
              <a:t>Famous Works: </a:t>
            </a:r>
            <a:r>
              <a:rPr lang="en-US" i="1" dirty="0" smtClean="0"/>
              <a:t>The Spirit of Laws</a:t>
            </a:r>
          </a:p>
          <a:p>
            <a:pPr>
              <a:buFont typeface="Wingdings" panose="05000000000000000000" pitchFamily="2" charset="2"/>
              <a:buChar char="v"/>
            </a:pPr>
            <a:r>
              <a:rPr lang="en-US" dirty="0" smtClean="0"/>
              <a:t>The </a:t>
            </a:r>
            <a:r>
              <a:rPr lang="en-US" dirty="0"/>
              <a:t>foremost French political thinker of the Enlightenment, </a:t>
            </a:r>
            <a:r>
              <a:rPr lang="en-US" dirty="0" smtClean="0"/>
              <a:t>Baron de Montesquieu expanded </a:t>
            </a:r>
            <a:r>
              <a:rPr lang="en-US" dirty="0"/>
              <a:t>John Locke’s political study and incorporated the ideas of a division of state and separation of powers. </a:t>
            </a:r>
            <a:r>
              <a:rPr lang="en-US" dirty="0" smtClean="0"/>
              <a:t>Montesquieu spent </a:t>
            </a:r>
            <a:r>
              <a:rPr lang="en-US" dirty="0"/>
              <a:t>a considerable amount of time researching various cultures and their climates, ultimately deducing that climate is a major factor in determining the type of government a given country should </a:t>
            </a:r>
            <a:r>
              <a:rPr lang="en-US" dirty="0" smtClean="0"/>
              <a:t>have</a:t>
            </a:r>
          </a:p>
          <a:p>
            <a:pPr>
              <a:buFont typeface="Wingdings" panose="05000000000000000000" pitchFamily="2" charset="2"/>
              <a:buChar char="v"/>
            </a:pPr>
            <a:r>
              <a:rPr lang="en-US" dirty="0" smtClean="0"/>
              <a:t>Influenced: Paine, Rousseau, Alexis de Tocqueville</a:t>
            </a:r>
            <a:endParaRPr lang="en-US" dirty="0"/>
          </a:p>
          <a:p>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6536" y="1900197"/>
            <a:ext cx="2656782" cy="214312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2275" y="4397015"/>
            <a:ext cx="2190439" cy="2257425"/>
          </a:xfrm>
          <a:prstGeom prst="rect">
            <a:avLst/>
          </a:prstGeom>
        </p:spPr>
      </p:pic>
    </p:spTree>
    <p:extLst>
      <p:ext uri="{BB962C8B-B14F-4D97-AF65-F5344CB8AC3E}">
        <p14:creationId xmlns:p14="http://schemas.microsoft.com/office/powerpoint/2010/main" val="17756594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Denis Diderot</a:t>
            </a:r>
            <a:endParaRPr lang="en-US" dirty="0"/>
          </a:p>
        </p:txBody>
      </p:sp>
      <p:sp>
        <p:nvSpPr>
          <p:cNvPr id="3" name="Content Placeholder 2"/>
          <p:cNvSpPr>
            <a:spLocks noGrp="1"/>
          </p:cNvSpPr>
          <p:nvPr>
            <p:ph sz="half" idx="1"/>
          </p:nvPr>
        </p:nvSpPr>
        <p:spPr>
          <a:xfrm>
            <a:off x="528034" y="2286000"/>
            <a:ext cx="5250974" cy="4023360"/>
          </a:xfrm>
        </p:spPr>
        <p:txBody>
          <a:bodyPr>
            <a:normAutofit/>
          </a:bodyPr>
          <a:lstStyle/>
          <a:p>
            <a:pPr>
              <a:buFont typeface="Wingdings" panose="05000000000000000000" pitchFamily="2" charset="2"/>
              <a:buChar char="v"/>
            </a:pPr>
            <a:r>
              <a:rPr lang="en-US" dirty="0" smtClean="0"/>
              <a:t>Time Period: 1713–1784</a:t>
            </a:r>
          </a:p>
          <a:p>
            <a:pPr>
              <a:buFont typeface="Wingdings" panose="05000000000000000000" pitchFamily="2" charset="2"/>
              <a:buChar char="v"/>
            </a:pPr>
            <a:r>
              <a:rPr lang="en-US" dirty="0" smtClean="0"/>
              <a:t>Famous Works: </a:t>
            </a:r>
            <a:r>
              <a:rPr lang="en-US" i="1" dirty="0" err="1" smtClean="0"/>
              <a:t>Encyclopédie</a:t>
            </a:r>
            <a:r>
              <a:rPr lang="en-US" dirty="0" smtClean="0"/>
              <a:t>,</a:t>
            </a:r>
            <a:r>
              <a:rPr lang="en-US" dirty="0"/>
              <a:t> thirty-five-volume compilation of human knowledge in the arts and </a:t>
            </a:r>
            <a:r>
              <a:rPr lang="en-US" dirty="0" smtClean="0"/>
              <a:t>sciences</a:t>
            </a:r>
            <a:endParaRPr lang="en-US" dirty="0"/>
          </a:p>
          <a:p>
            <a:pPr>
              <a:buFont typeface="Wingdings" panose="05000000000000000000" pitchFamily="2" charset="2"/>
              <a:buChar char="v"/>
            </a:pPr>
            <a:r>
              <a:rPr lang="en-US" dirty="0"/>
              <a:t>A French scholar </a:t>
            </a:r>
            <a:r>
              <a:rPr lang="en-US" dirty="0" smtClean="0"/>
              <a:t>who, </a:t>
            </a:r>
            <a:r>
              <a:rPr lang="en-US" dirty="0"/>
              <a:t>along with commentary from a number of Enlightenment </a:t>
            </a:r>
            <a:r>
              <a:rPr lang="en-US" dirty="0" smtClean="0"/>
              <a:t>thinkers, became </a:t>
            </a:r>
            <a:r>
              <a:rPr lang="en-US" dirty="0"/>
              <a:t>a prominent symbol of the Enlightenment and helped spread the movement throughout Europe</a:t>
            </a:r>
            <a:r>
              <a:rPr lang="en-US" dirty="0" smtClean="0"/>
              <a:t>.</a:t>
            </a:r>
          </a:p>
          <a:p>
            <a:pPr>
              <a:buFont typeface="Wingdings" panose="05000000000000000000" pitchFamily="2" charset="2"/>
              <a:buChar char="v"/>
            </a:pPr>
            <a:r>
              <a:rPr lang="en-US" dirty="0" smtClean="0"/>
              <a:t>Influenced: von Goethe, Kundera, Karl Marx</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9055067" y="360609"/>
            <a:ext cx="2847975" cy="2637597"/>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78828" y="824247"/>
            <a:ext cx="2767616" cy="3438659"/>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90197" y="4501937"/>
            <a:ext cx="4739425" cy="2038116"/>
          </a:xfrm>
          <a:prstGeom prst="rect">
            <a:avLst/>
          </a:prstGeom>
        </p:spPr>
      </p:pic>
    </p:spTree>
    <p:extLst>
      <p:ext uri="{BB962C8B-B14F-4D97-AF65-F5344CB8AC3E}">
        <p14:creationId xmlns:p14="http://schemas.microsoft.com/office/powerpoint/2010/main" val="3815915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Johann Sebastian Bach</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45236" y="2084832"/>
            <a:ext cx="1990725" cy="2295525"/>
          </a:xfrm>
        </p:spPr>
      </p:pic>
      <p:sp>
        <p:nvSpPr>
          <p:cNvPr id="4" name="Content Placeholder 3"/>
          <p:cNvSpPr>
            <a:spLocks noGrp="1"/>
          </p:cNvSpPr>
          <p:nvPr>
            <p:ph sz="half" idx="2"/>
          </p:nvPr>
        </p:nvSpPr>
        <p:spPr>
          <a:xfrm>
            <a:off x="5989319" y="2286000"/>
            <a:ext cx="5730455" cy="4023360"/>
          </a:xfrm>
        </p:spPr>
        <p:txBody>
          <a:bodyPr/>
          <a:lstStyle/>
          <a:p>
            <a:pPr>
              <a:buFont typeface="Wingdings" panose="05000000000000000000" pitchFamily="2" charset="2"/>
              <a:buChar char="v"/>
            </a:pPr>
            <a:r>
              <a:rPr lang="en-US" dirty="0" smtClean="0"/>
              <a:t>Time Period: 1685–1750</a:t>
            </a:r>
            <a:endParaRPr lang="en-US" dirty="0"/>
          </a:p>
          <a:p>
            <a:pPr>
              <a:buFont typeface="Wingdings" panose="05000000000000000000" pitchFamily="2" charset="2"/>
              <a:buChar char="v"/>
            </a:pPr>
            <a:r>
              <a:rPr lang="en-US" dirty="0" smtClean="0"/>
              <a:t>Famous Works: Prelude Cello Suite No. 1, Goldberg Variations, Mass in B Minor</a:t>
            </a:r>
            <a:endParaRPr lang="en-US" dirty="0"/>
          </a:p>
          <a:p>
            <a:pPr>
              <a:buFont typeface="Wingdings" panose="05000000000000000000" pitchFamily="2" charset="2"/>
              <a:buChar char="v"/>
            </a:pPr>
            <a:r>
              <a:rPr lang="en-US" dirty="0" smtClean="0"/>
              <a:t>German </a:t>
            </a:r>
            <a:r>
              <a:rPr lang="en-US" dirty="0"/>
              <a:t>composer </a:t>
            </a:r>
            <a:r>
              <a:rPr lang="en-US" dirty="0" smtClean="0"/>
              <a:t>who, best </a:t>
            </a:r>
            <a:r>
              <a:rPr lang="en-US" dirty="0"/>
              <a:t>known by his contemporaries as an </a:t>
            </a:r>
            <a:r>
              <a:rPr lang="en-US" dirty="0" smtClean="0"/>
              <a:t>organist. </a:t>
            </a:r>
            <a:r>
              <a:rPr lang="en-US" dirty="0"/>
              <a:t>Bach also wrote an enormous body of both sacred and secular music that synthesized a variety of styles and in turn influenced countless later composers</a:t>
            </a:r>
            <a:r>
              <a:rPr lang="en-US" dirty="0" smtClean="0"/>
              <a:t>.</a:t>
            </a:r>
          </a:p>
          <a:p>
            <a:pPr>
              <a:buFont typeface="Wingdings" panose="05000000000000000000" pitchFamily="2" charset="2"/>
              <a:buChar char="v"/>
            </a:pPr>
            <a:r>
              <a:rPr lang="en-US" dirty="0" smtClean="0"/>
              <a:t>Influenced: Beethoven, Mendelsohn</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128" y="4752304"/>
            <a:ext cx="3766813" cy="1749313"/>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39618" y="1790163"/>
            <a:ext cx="2466975" cy="2507517"/>
          </a:xfrm>
          <a:prstGeom prst="rect">
            <a:avLst/>
          </a:prstGeom>
        </p:spPr>
      </p:pic>
    </p:spTree>
    <p:extLst>
      <p:ext uri="{BB962C8B-B14F-4D97-AF65-F5344CB8AC3E}">
        <p14:creationId xmlns:p14="http://schemas.microsoft.com/office/powerpoint/2010/main" val="2127502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Thomas Hobbes</a:t>
            </a:r>
            <a:endParaRPr lang="en-US" dirty="0"/>
          </a:p>
        </p:txBody>
      </p:sp>
      <p:sp>
        <p:nvSpPr>
          <p:cNvPr id="3" name="Content Placeholder 2"/>
          <p:cNvSpPr>
            <a:spLocks noGrp="1"/>
          </p:cNvSpPr>
          <p:nvPr>
            <p:ph sz="half" idx="1"/>
          </p:nvPr>
        </p:nvSpPr>
        <p:spPr>
          <a:xfrm>
            <a:off x="553792" y="2286000"/>
            <a:ext cx="5225216" cy="4023360"/>
          </a:xfrm>
        </p:spPr>
        <p:txBody>
          <a:bodyPr>
            <a:normAutofit/>
          </a:bodyPr>
          <a:lstStyle/>
          <a:p>
            <a:pPr>
              <a:buFont typeface="Wingdings" panose="05000000000000000000" pitchFamily="2" charset="2"/>
              <a:buChar char="v"/>
            </a:pPr>
            <a:r>
              <a:rPr lang="en-US" dirty="0" smtClean="0"/>
              <a:t>Time Period: 1588–1679</a:t>
            </a:r>
          </a:p>
          <a:p>
            <a:pPr>
              <a:buFont typeface="Wingdings" panose="05000000000000000000" pitchFamily="2" charset="2"/>
              <a:buChar char="v"/>
            </a:pPr>
            <a:r>
              <a:rPr lang="en-US" dirty="0" smtClean="0"/>
              <a:t>Famous Works: Leviathan</a:t>
            </a:r>
          </a:p>
          <a:p>
            <a:pPr>
              <a:buFont typeface="Wingdings" panose="05000000000000000000" pitchFamily="2" charset="2"/>
              <a:buChar char="v"/>
            </a:pPr>
            <a:r>
              <a:rPr lang="en-US" dirty="0" smtClean="0"/>
              <a:t>Philosopher </a:t>
            </a:r>
            <a:r>
              <a:rPr lang="en-US" dirty="0"/>
              <a:t>and political theorist whose </a:t>
            </a:r>
            <a:r>
              <a:rPr lang="en-US" dirty="0" smtClean="0"/>
              <a:t>works effectively </a:t>
            </a:r>
            <a:r>
              <a:rPr lang="en-US" dirty="0"/>
              <a:t>kicked off the English Enlightenment. </a:t>
            </a:r>
            <a:r>
              <a:rPr lang="en-US" dirty="0" smtClean="0"/>
              <a:t>Hobbes’s </a:t>
            </a:r>
            <a:r>
              <a:rPr lang="en-US" dirty="0"/>
              <a:t>theory that all humans are inherently self-driven and evil and that the best form of government </a:t>
            </a:r>
            <a:r>
              <a:rPr lang="en-US" dirty="0" smtClean="0"/>
              <a:t>is </a:t>
            </a:r>
            <a:r>
              <a:rPr lang="en-US" dirty="0"/>
              <a:t>a single, all-powerful monarch </a:t>
            </a:r>
            <a:r>
              <a:rPr lang="en-US" dirty="0" smtClean="0"/>
              <a:t>to protect the people.</a:t>
            </a:r>
          </a:p>
          <a:p>
            <a:pPr>
              <a:buFont typeface="Wingdings" panose="05000000000000000000" pitchFamily="2" charset="2"/>
              <a:buChar char="v"/>
            </a:pPr>
            <a:r>
              <a:rPr lang="en-US" dirty="0" smtClean="0"/>
              <a:t>Influenced: Western political philosophy and sociology, future Enlightenment thinkers</a:t>
            </a:r>
            <a:endParaRPr lang="en-US" dirty="0"/>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9002624" y="463014"/>
            <a:ext cx="2821067" cy="2975646"/>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79008" y="1506828"/>
            <a:ext cx="3060661" cy="2310909"/>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13679" y="4108362"/>
            <a:ext cx="4610636" cy="2369712"/>
          </a:xfrm>
          <a:prstGeom prst="rect">
            <a:avLst/>
          </a:prstGeom>
        </p:spPr>
      </p:pic>
    </p:spTree>
    <p:extLst>
      <p:ext uri="{BB962C8B-B14F-4D97-AF65-F5344CB8AC3E}">
        <p14:creationId xmlns:p14="http://schemas.microsoft.com/office/powerpoint/2010/main" val="22241486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Jean Jacques Rousseau</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09276" y="2537139"/>
            <a:ext cx="2397740" cy="2861725"/>
          </a:xfrm>
        </p:spPr>
      </p:pic>
      <p:sp>
        <p:nvSpPr>
          <p:cNvPr id="4" name="Content Placeholder 3"/>
          <p:cNvSpPr>
            <a:spLocks noGrp="1"/>
          </p:cNvSpPr>
          <p:nvPr>
            <p:ph sz="half" idx="2"/>
          </p:nvPr>
        </p:nvSpPr>
        <p:spPr>
          <a:xfrm>
            <a:off x="5989320" y="1867437"/>
            <a:ext cx="5988032" cy="4662152"/>
          </a:xfrm>
        </p:spPr>
        <p:txBody>
          <a:bodyPr>
            <a:normAutofit lnSpcReduction="10000"/>
          </a:bodyPr>
          <a:lstStyle/>
          <a:p>
            <a:pPr>
              <a:buFont typeface="Wingdings" panose="05000000000000000000" pitchFamily="2" charset="2"/>
              <a:buChar char="v"/>
            </a:pPr>
            <a:r>
              <a:rPr lang="en-US" dirty="0" smtClean="0"/>
              <a:t>Time Period: </a:t>
            </a:r>
            <a:r>
              <a:rPr lang="en-US" cap="all" dirty="0" smtClean="0"/>
              <a:t>1712–1778</a:t>
            </a:r>
            <a:endParaRPr lang="en-US" dirty="0" smtClean="0"/>
          </a:p>
          <a:p>
            <a:pPr>
              <a:buFont typeface="Wingdings" panose="05000000000000000000" pitchFamily="2" charset="2"/>
              <a:buChar char="v"/>
            </a:pPr>
            <a:r>
              <a:rPr lang="en-US" dirty="0" smtClean="0"/>
              <a:t>Famous Works: </a:t>
            </a:r>
            <a:r>
              <a:rPr lang="en-US" i="1" dirty="0" smtClean="0"/>
              <a:t>The </a:t>
            </a:r>
            <a:r>
              <a:rPr lang="en-US" i="1" dirty="0"/>
              <a:t>Social </a:t>
            </a:r>
            <a:r>
              <a:rPr lang="en-US" i="1" dirty="0" smtClean="0"/>
              <a:t>Contract</a:t>
            </a:r>
            <a:r>
              <a:rPr lang="en-US" dirty="0" smtClean="0"/>
              <a:t>, </a:t>
            </a:r>
            <a:r>
              <a:rPr lang="en-US" i="1" dirty="0" smtClean="0"/>
              <a:t>Confessions</a:t>
            </a:r>
            <a:r>
              <a:rPr lang="en-US" dirty="0" smtClean="0"/>
              <a:t>, development of Romanticism</a:t>
            </a:r>
          </a:p>
          <a:p>
            <a:pPr>
              <a:buFont typeface="Wingdings" panose="05000000000000000000" pitchFamily="2" charset="2"/>
              <a:buChar char="v"/>
            </a:pPr>
            <a:r>
              <a:rPr lang="en-US" dirty="0" smtClean="0"/>
              <a:t>Rousseau, an </a:t>
            </a:r>
            <a:r>
              <a:rPr lang="en-US" dirty="0"/>
              <a:t>eclectic Swiss-French thinker who brought his own approach to the </a:t>
            </a:r>
            <a:r>
              <a:rPr lang="en-US" dirty="0" smtClean="0"/>
              <a:t>Enlightenment, believed Government </a:t>
            </a:r>
            <a:r>
              <a:rPr lang="en-US" dirty="0"/>
              <a:t>is an agreement or contract between ruler &amp; </a:t>
            </a:r>
            <a:r>
              <a:rPr lang="en-US" dirty="0" smtClean="0"/>
              <a:t>people and that </a:t>
            </a:r>
            <a:r>
              <a:rPr lang="en-US" dirty="0"/>
              <a:t>man was at his best when unshackled by the conventions of society. </a:t>
            </a:r>
            <a:r>
              <a:rPr lang="en-US" dirty="0" smtClean="0"/>
              <a:t>Rousseau conceived </a:t>
            </a:r>
            <a:r>
              <a:rPr lang="en-US" dirty="0"/>
              <a:t>of a system of direct democracy in which all citizens contribute to an overarching “general will” that serves everyone at once. </a:t>
            </a:r>
            <a:endParaRPr lang="en-US" dirty="0" smtClean="0"/>
          </a:p>
          <a:p>
            <a:pPr>
              <a:buFont typeface="Wingdings" panose="05000000000000000000" pitchFamily="2" charset="2"/>
              <a:buChar char="v"/>
            </a:pPr>
            <a:r>
              <a:rPr lang="en-US" dirty="0" smtClean="0"/>
              <a:t>Influenced: American &amp; French Revolutions (politics); Goethe (philosopher), and Tolstoy, Byron, Hawthorne &amp; Thoreau (authors)</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296" y="4468969"/>
            <a:ext cx="3045470" cy="2132227"/>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66538" y="1706885"/>
            <a:ext cx="1752600" cy="2600325"/>
          </a:xfrm>
          <a:prstGeom prst="rect">
            <a:avLst/>
          </a:prstGeom>
        </p:spPr>
      </p:pic>
    </p:spTree>
    <p:extLst>
      <p:ext uri="{BB962C8B-B14F-4D97-AF65-F5344CB8AC3E}">
        <p14:creationId xmlns:p14="http://schemas.microsoft.com/office/powerpoint/2010/main" val="35793054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Sir Isaac Newton</a:t>
            </a:r>
            <a:endParaRPr lang="en-US" dirty="0"/>
          </a:p>
        </p:txBody>
      </p:sp>
      <p:sp>
        <p:nvSpPr>
          <p:cNvPr id="3" name="Content Placeholder 2"/>
          <p:cNvSpPr>
            <a:spLocks noGrp="1"/>
          </p:cNvSpPr>
          <p:nvPr>
            <p:ph sz="half" idx="1"/>
          </p:nvPr>
        </p:nvSpPr>
        <p:spPr>
          <a:xfrm>
            <a:off x="643944" y="2286000"/>
            <a:ext cx="5135064" cy="4023360"/>
          </a:xfrm>
        </p:spPr>
        <p:txBody>
          <a:bodyPr>
            <a:normAutofit/>
          </a:bodyPr>
          <a:lstStyle/>
          <a:p>
            <a:pPr>
              <a:buFont typeface="Wingdings" panose="05000000000000000000" pitchFamily="2" charset="2"/>
              <a:buChar char="v"/>
            </a:pPr>
            <a:r>
              <a:rPr lang="en-US" dirty="0" smtClean="0"/>
              <a:t>Time Period: </a:t>
            </a:r>
            <a:r>
              <a:rPr lang="en-US" cap="all" dirty="0"/>
              <a:t>1642–1727</a:t>
            </a:r>
          </a:p>
          <a:p>
            <a:pPr>
              <a:buFont typeface="Wingdings" panose="05000000000000000000" pitchFamily="2" charset="2"/>
              <a:buChar char="v"/>
            </a:pPr>
            <a:r>
              <a:rPr lang="en-US" dirty="0" smtClean="0"/>
              <a:t>Famous Works: Universal Law of Gravitation, Laws of Motion</a:t>
            </a:r>
            <a:endParaRPr lang="en-US" dirty="0"/>
          </a:p>
          <a:p>
            <a:pPr>
              <a:buFont typeface="Wingdings" panose="05000000000000000000" pitchFamily="2" charset="2"/>
              <a:buChar char="v"/>
            </a:pPr>
            <a:r>
              <a:rPr lang="en-US" dirty="0" smtClean="0"/>
              <a:t>English </a:t>
            </a:r>
            <a:r>
              <a:rPr lang="en-US" dirty="0"/>
              <a:t>scholar and mathematician regarded as the father of physical science. Newton’s discoveries anchored the Scientific Revolution and set the stage for everything that followed in mathematics and physics</a:t>
            </a:r>
            <a:r>
              <a:rPr lang="en-US" dirty="0" smtClean="0"/>
              <a:t>.</a:t>
            </a:r>
          </a:p>
          <a:p>
            <a:pPr>
              <a:buFont typeface="Wingdings" panose="05000000000000000000" pitchFamily="2" charset="2"/>
              <a:buChar char="v"/>
            </a:pPr>
            <a:r>
              <a:rPr lang="en-US" dirty="0" smtClean="0"/>
              <a:t>Influenced: Gottfried </a:t>
            </a:r>
            <a:r>
              <a:rPr lang="en-US" dirty="0" err="1" smtClean="0"/>
              <a:t>Liebnitz</a:t>
            </a:r>
            <a:r>
              <a:rPr lang="en-US" dirty="0" smtClean="0"/>
              <a:t> (inspired to the point of copying), Albert Einstein </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832703" y="302654"/>
            <a:ext cx="3069223" cy="3082925"/>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7178" y="4005330"/>
            <a:ext cx="4488086" cy="230403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58118" y="879919"/>
            <a:ext cx="1895475" cy="2409825"/>
          </a:xfrm>
          <a:prstGeom prst="rect">
            <a:avLst/>
          </a:prstGeom>
        </p:spPr>
      </p:pic>
    </p:spTree>
    <p:extLst>
      <p:ext uri="{BB962C8B-B14F-4D97-AF65-F5344CB8AC3E}">
        <p14:creationId xmlns:p14="http://schemas.microsoft.com/office/powerpoint/2010/main" val="9433769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Thomas Paine</a:t>
            </a:r>
            <a:endParaRPr lang="en-US" dirty="0"/>
          </a:p>
        </p:txBody>
      </p:sp>
      <p:sp>
        <p:nvSpPr>
          <p:cNvPr id="3" name="Content Placeholder 2"/>
          <p:cNvSpPr>
            <a:spLocks noGrp="1"/>
          </p:cNvSpPr>
          <p:nvPr>
            <p:ph sz="half" idx="1"/>
          </p:nvPr>
        </p:nvSpPr>
        <p:spPr>
          <a:xfrm>
            <a:off x="6362163" y="1777285"/>
            <a:ext cx="5525037" cy="4386546"/>
          </a:xfrm>
        </p:spPr>
        <p:txBody>
          <a:bodyPr>
            <a:normAutofit/>
          </a:bodyPr>
          <a:lstStyle/>
          <a:p>
            <a:pPr>
              <a:buFont typeface="Wingdings" panose="05000000000000000000" pitchFamily="2" charset="2"/>
              <a:buChar char="v"/>
            </a:pPr>
            <a:r>
              <a:rPr lang="en-US" dirty="0" smtClean="0"/>
              <a:t>Time Period: </a:t>
            </a:r>
            <a:r>
              <a:rPr lang="en-US" cap="all" dirty="0"/>
              <a:t>1737–1809</a:t>
            </a:r>
          </a:p>
          <a:p>
            <a:pPr>
              <a:buFont typeface="Wingdings" panose="05000000000000000000" pitchFamily="2" charset="2"/>
              <a:buChar char="v"/>
            </a:pPr>
            <a:r>
              <a:rPr lang="en-US" dirty="0" smtClean="0"/>
              <a:t>Famous Works: </a:t>
            </a:r>
            <a:r>
              <a:rPr lang="en-US" i="1" dirty="0" smtClean="0"/>
              <a:t>Common Sense, Age of Reason, Rights of Man</a:t>
            </a:r>
            <a:endParaRPr lang="en-US" dirty="0" smtClean="0"/>
          </a:p>
          <a:p>
            <a:pPr>
              <a:buFont typeface="Wingdings" panose="05000000000000000000" pitchFamily="2" charset="2"/>
              <a:buChar char="v"/>
            </a:pPr>
            <a:r>
              <a:rPr lang="en-US" dirty="0" smtClean="0"/>
              <a:t>English-American </a:t>
            </a:r>
            <a:r>
              <a:rPr lang="en-US" dirty="0"/>
              <a:t>political writer </a:t>
            </a:r>
            <a:r>
              <a:rPr lang="en-US" dirty="0" smtClean="0"/>
              <a:t>who argued </a:t>
            </a:r>
            <a:r>
              <a:rPr lang="en-US" dirty="0"/>
              <a:t>that the British colonies in America should rebel against the Crown. Paine’s work had profound influence on public sentiment during the American Revolution, which had begun just months </a:t>
            </a:r>
            <a:r>
              <a:rPr lang="en-US" dirty="0" smtClean="0"/>
              <a:t>earlier</a:t>
            </a:r>
          </a:p>
          <a:p>
            <a:pPr>
              <a:buFont typeface="Wingdings" panose="05000000000000000000" pitchFamily="2" charset="2"/>
              <a:buChar char="v"/>
            </a:pPr>
            <a:r>
              <a:rPr lang="en-US" dirty="0" smtClean="0"/>
              <a:t>Influenced: Thomas Jefferson, Founding Fathers</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908648" y="1771160"/>
            <a:ext cx="2123756" cy="2543263"/>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5328" y="4314423"/>
            <a:ext cx="4297893" cy="216892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4609" y="1876824"/>
            <a:ext cx="3007583" cy="2622024"/>
          </a:xfrm>
          <a:prstGeom prst="rect">
            <a:avLst/>
          </a:prstGeom>
        </p:spPr>
      </p:pic>
    </p:spTree>
    <p:extLst>
      <p:ext uri="{BB962C8B-B14F-4D97-AF65-F5344CB8AC3E}">
        <p14:creationId xmlns:p14="http://schemas.microsoft.com/office/powerpoint/2010/main" val="32267963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GeorgE</a:t>
            </a:r>
            <a:r>
              <a:rPr lang="en-US" dirty="0" smtClean="0"/>
              <a:t> Fredrick Handel</a:t>
            </a:r>
            <a:endParaRPr lang="en-US" dirty="0"/>
          </a:p>
        </p:txBody>
      </p:sp>
      <p:sp>
        <p:nvSpPr>
          <p:cNvPr id="3" name="Content Placeholder 2"/>
          <p:cNvSpPr>
            <a:spLocks noGrp="1"/>
          </p:cNvSpPr>
          <p:nvPr>
            <p:ph sz="half" idx="1"/>
          </p:nvPr>
        </p:nvSpPr>
        <p:spPr>
          <a:xfrm>
            <a:off x="592428" y="2084832"/>
            <a:ext cx="5306096" cy="4224528"/>
          </a:xfrm>
        </p:spPr>
        <p:txBody>
          <a:bodyPr>
            <a:normAutofit lnSpcReduction="10000"/>
          </a:bodyPr>
          <a:lstStyle/>
          <a:p>
            <a:pPr>
              <a:buFont typeface="Wingdings" panose="05000000000000000000" pitchFamily="2" charset="2"/>
              <a:buChar char="v"/>
            </a:pPr>
            <a:r>
              <a:rPr lang="en-US" dirty="0" smtClean="0"/>
              <a:t>Time Period: </a:t>
            </a:r>
            <a:r>
              <a:rPr lang="en-US" cap="all" dirty="0" smtClean="0"/>
              <a:t>1685–1759</a:t>
            </a:r>
            <a:endParaRPr lang="en-US" cap="all" dirty="0"/>
          </a:p>
          <a:p>
            <a:pPr>
              <a:buFont typeface="Wingdings" panose="05000000000000000000" pitchFamily="2" charset="2"/>
              <a:buChar char="v"/>
            </a:pPr>
            <a:r>
              <a:rPr lang="en-US" dirty="0" smtClean="0"/>
              <a:t>Famous Works: </a:t>
            </a:r>
            <a:r>
              <a:rPr lang="en-US" i="1" dirty="0" smtClean="0"/>
              <a:t>Messiah</a:t>
            </a:r>
            <a:r>
              <a:rPr lang="en-US" dirty="0" smtClean="0"/>
              <a:t>, </a:t>
            </a:r>
            <a:r>
              <a:rPr lang="en-US" i="1" dirty="0" smtClean="0"/>
              <a:t>Water Music, </a:t>
            </a:r>
            <a:r>
              <a:rPr lang="en-US" i="1" dirty="0" err="1" smtClean="0"/>
              <a:t>Zadok</a:t>
            </a:r>
            <a:r>
              <a:rPr lang="en-US" i="1" dirty="0" smtClean="0"/>
              <a:t> the Priest</a:t>
            </a:r>
          </a:p>
          <a:p>
            <a:pPr>
              <a:buFont typeface="Wingdings" panose="05000000000000000000" pitchFamily="2" charset="2"/>
              <a:buChar char="v"/>
            </a:pPr>
            <a:r>
              <a:rPr lang="en-US" dirty="0" smtClean="0"/>
              <a:t>A </a:t>
            </a:r>
            <a:r>
              <a:rPr lang="en-US" dirty="0"/>
              <a:t>German-English composer of the late Baroque </a:t>
            </a:r>
            <a:r>
              <a:rPr lang="en-US" dirty="0" smtClean="0"/>
              <a:t>period. </a:t>
            </a:r>
            <a:r>
              <a:rPr lang="en-US" dirty="0"/>
              <a:t>Handel was an active court composer, receiving commissions from such notables as King George I of </a:t>
            </a:r>
            <a:r>
              <a:rPr lang="en-US" dirty="0" smtClean="0"/>
              <a:t>England. He wrote operas and concertos, but was most famous for choral music written for royal ceremonies still used today. Buried in Westminster Abbey</a:t>
            </a:r>
          </a:p>
          <a:p>
            <a:pPr>
              <a:buFont typeface="Wingdings" panose="05000000000000000000" pitchFamily="2" charset="2"/>
              <a:buChar char="v"/>
            </a:pPr>
            <a:r>
              <a:rPr lang="en-US" dirty="0" smtClean="0"/>
              <a:t>Influenced: Mozart, Bach, Ludwig van Beethoven </a:t>
            </a:r>
            <a:endParaRPr lang="en-US"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619417" y="824248"/>
            <a:ext cx="4881417" cy="2779265"/>
          </a:xfr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9743" y="3994261"/>
            <a:ext cx="3640764" cy="2315099"/>
          </a:xfrm>
          <a:prstGeom prst="rect">
            <a:avLst/>
          </a:prstGeom>
        </p:spPr>
      </p:pic>
    </p:spTree>
    <p:extLst>
      <p:ext uri="{BB962C8B-B14F-4D97-AF65-F5344CB8AC3E}">
        <p14:creationId xmlns:p14="http://schemas.microsoft.com/office/powerpoint/2010/main" val="38640529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Olympe</a:t>
            </a:r>
            <a:r>
              <a:rPr lang="en-US" dirty="0" smtClean="0"/>
              <a:t> de Gouge</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60609" y="2286000"/>
            <a:ext cx="3054361" cy="3746482"/>
          </a:xfrm>
        </p:spPr>
      </p:pic>
      <p:sp>
        <p:nvSpPr>
          <p:cNvPr id="4" name="Content Placeholder 3"/>
          <p:cNvSpPr>
            <a:spLocks noGrp="1"/>
          </p:cNvSpPr>
          <p:nvPr>
            <p:ph sz="half" idx="2"/>
          </p:nvPr>
        </p:nvSpPr>
        <p:spPr>
          <a:xfrm>
            <a:off x="7058267" y="1519707"/>
            <a:ext cx="4754880" cy="4789653"/>
          </a:xfrm>
        </p:spPr>
        <p:txBody>
          <a:bodyPr>
            <a:normAutofit fontScale="92500"/>
          </a:bodyPr>
          <a:lstStyle/>
          <a:p>
            <a:pPr>
              <a:buFont typeface="Wingdings" panose="05000000000000000000" pitchFamily="2" charset="2"/>
              <a:buChar char="v"/>
            </a:pPr>
            <a:r>
              <a:rPr lang="en-US" dirty="0" smtClean="0"/>
              <a:t>Time Period: </a:t>
            </a:r>
            <a:r>
              <a:rPr lang="en-US" cap="all" dirty="0"/>
              <a:t>1748–1793</a:t>
            </a:r>
          </a:p>
          <a:p>
            <a:pPr>
              <a:buFont typeface="Wingdings" panose="05000000000000000000" pitchFamily="2" charset="2"/>
              <a:buChar char="v"/>
            </a:pPr>
            <a:r>
              <a:rPr lang="en-US" dirty="0" smtClean="0"/>
              <a:t>Famous Works: </a:t>
            </a:r>
            <a:r>
              <a:rPr lang="en-US" i="1" dirty="0" smtClean="0"/>
              <a:t>Declaration </a:t>
            </a:r>
            <a:r>
              <a:rPr lang="en-US" i="1" dirty="0"/>
              <a:t>of the Rights of Woman and the Female Citizen </a:t>
            </a:r>
            <a:r>
              <a:rPr lang="en-US" dirty="0"/>
              <a:t>(1791</a:t>
            </a:r>
            <a:r>
              <a:rPr lang="en-US" dirty="0" smtClean="0"/>
              <a:t>)</a:t>
            </a:r>
          </a:p>
          <a:p>
            <a:pPr>
              <a:buFont typeface="Wingdings" panose="05000000000000000000" pitchFamily="2" charset="2"/>
              <a:buChar char="v"/>
            </a:pPr>
            <a:r>
              <a:rPr lang="en-US" dirty="0" err="1" smtClean="0"/>
              <a:t>Olympe</a:t>
            </a:r>
            <a:r>
              <a:rPr lang="en-US" dirty="0" smtClean="0"/>
              <a:t> de Gouge was a </a:t>
            </a:r>
            <a:r>
              <a:rPr lang="en-US" dirty="0"/>
              <a:t>French </a:t>
            </a:r>
            <a:r>
              <a:rPr lang="en-US" dirty="0" smtClean="0"/>
              <a:t>feminist, author,  </a:t>
            </a:r>
            <a:r>
              <a:rPr lang="en-US" dirty="0"/>
              <a:t>and </a:t>
            </a:r>
            <a:r>
              <a:rPr lang="en-US" dirty="0" smtClean="0"/>
              <a:t>supporter of the Revolution.</a:t>
            </a:r>
          </a:p>
          <a:p>
            <a:pPr>
              <a:buFont typeface="Wingdings" panose="05000000000000000000" pitchFamily="2" charset="2"/>
              <a:buChar char="v"/>
            </a:pPr>
            <a:r>
              <a:rPr lang="en-US" dirty="0" smtClean="0"/>
              <a:t> </a:t>
            </a:r>
            <a:r>
              <a:rPr lang="en-US" dirty="0"/>
              <a:t>Considered a feminist pioneer, de Gouges was an advocate of women's </a:t>
            </a:r>
            <a:r>
              <a:rPr lang="en-US" dirty="0" smtClean="0"/>
              <a:t>rights. Even </a:t>
            </a:r>
            <a:r>
              <a:rPr lang="en-US" dirty="0"/>
              <a:t>in revolutionary France, feminist ideas were considered radical. In 1793, she was executed for crimes against the </a:t>
            </a:r>
            <a:r>
              <a:rPr lang="en-US" dirty="0" smtClean="0"/>
              <a:t>government</a:t>
            </a:r>
          </a:p>
          <a:p>
            <a:pPr>
              <a:buFont typeface="Wingdings" panose="05000000000000000000" pitchFamily="2" charset="2"/>
              <a:buChar char="v"/>
            </a:pPr>
            <a:r>
              <a:rPr lang="en-US" dirty="0" smtClean="0"/>
              <a:t>Influenced: Mary Wollstonecraft, Elizabeth Cady Stanton</a:t>
            </a:r>
            <a:r>
              <a:rPr lang="en-US" dirty="0"/>
              <a:t/>
            </a:r>
            <a:br>
              <a:rPr lang="en-US" dirty="0"/>
            </a:b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9597" y="1676400"/>
            <a:ext cx="2354043" cy="262128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06085" y="4432282"/>
            <a:ext cx="3296991" cy="2238974"/>
          </a:xfrm>
          <a:prstGeom prst="rect">
            <a:avLst/>
          </a:prstGeom>
        </p:spPr>
      </p:pic>
    </p:spTree>
    <p:extLst>
      <p:ext uri="{BB962C8B-B14F-4D97-AF65-F5344CB8AC3E}">
        <p14:creationId xmlns:p14="http://schemas.microsoft.com/office/powerpoint/2010/main" val="136873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Scientific Revolution</a:t>
            </a:r>
            <a:endParaRPr lang="en-US" dirty="0"/>
          </a:p>
        </p:txBody>
      </p:sp>
      <p:sp>
        <p:nvSpPr>
          <p:cNvPr id="3" name="Text Placeholder 2"/>
          <p:cNvSpPr>
            <a:spLocks noGrp="1"/>
          </p:cNvSpPr>
          <p:nvPr>
            <p:ph type="body" idx="1"/>
          </p:nvPr>
        </p:nvSpPr>
        <p:spPr/>
        <p:txBody>
          <a:bodyPr/>
          <a:lstStyle/>
          <a:p>
            <a:pPr marL="285750" indent="-285750">
              <a:buFontTx/>
              <a:buChar char="-"/>
            </a:pPr>
            <a:r>
              <a:rPr lang="en-US" dirty="0" smtClean="0"/>
              <a:t>Evolution of Education</a:t>
            </a:r>
          </a:p>
          <a:p>
            <a:pPr marL="285750" indent="-285750">
              <a:buFontTx/>
              <a:buChar char="-"/>
            </a:pPr>
            <a:r>
              <a:rPr lang="en-US" dirty="0" smtClean="0"/>
              <a:t>Scientific Breakthroughs</a:t>
            </a:r>
          </a:p>
          <a:p>
            <a:pPr marL="285750" indent="-285750">
              <a:buFontTx/>
              <a:buChar char="-"/>
            </a:pPr>
            <a:r>
              <a:rPr lang="en-US" dirty="0" smtClean="0"/>
              <a:t>Other Achievements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419569"/>
            <a:ext cx="2619375" cy="1743075"/>
          </a:xfrm>
          <a:prstGeom prst="rect">
            <a:avLst/>
          </a:prstGeom>
        </p:spPr>
      </p:pic>
      <p:pic>
        <p:nvPicPr>
          <p:cNvPr id="5"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6721" y="2102758"/>
            <a:ext cx="3328930" cy="230559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24787" y="310031"/>
            <a:ext cx="3171625" cy="196215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06885" y="2395471"/>
            <a:ext cx="1976384" cy="1854557"/>
          </a:xfrm>
          <a:prstGeom prst="rect">
            <a:avLst/>
          </a:prstGeom>
        </p:spPr>
      </p:pic>
    </p:spTree>
    <p:extLst>
      <p:ext uri="{BB962C8B-B14F-4D97-AF65-F5344CB8AC3E}">
        <p14:creationId xmlns:p14="http://schemas.microsoft.com/office/powerpoint/2010/main" val="29084764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William Blackstone</a:t>
            </a:r>
            <a:endParaRPr lang="en-US" dirty="0"/>
          </a:p>
        </p:txBody>
      </p:sp>
      <p:sp>
        <p:nvSpPr>
          <p:cNvPr id="3" name="Content Placeholder 2"/>
          <p:cNvSpPr>
            <a:spLocks noGrp="1"/>
          </p:cNvSpPr>
          <p:nvPr>
            <p:ph sz="half" idx="1"/>
          </p:nvPr>
        </p:nvSpPr>
        <p:spPr>
          <a:xfrm>
            <a:off x="618185" y="1931832"/>
            <a:ext cx="6529589" cy="4275786"/>
          </a:xfrm>
        </p:spPr>
        <p:txBody>
          <a:bodyPr>
            <a:normAutofit fontScale="85000" lnSpcReduction="20000"/>
          </a:bodyPr>
          <a:lstStyle/>
          <a:p>
            <a:pPr>
              <a:buFont typeface="Wingdings" panose="05000000000000000000" pitchFamily="2" charset="2"/>
              <a:buChar char="v"/>
            </a:pPr>
            <a:r>
              <a:rPr lang="en-US" dirty="0" smtClean="0"/>
              <a:t>Time Period: 1723-1780</a:t>
            </a:r>
          </a:p>
          <a:p>
            <a:pPr>
              <a:buFont typeface="Wingdings" panose="05000000000000000000" pitchFamily="2" charset="2"/>
              <a:buChar char="v"/>
            </a:pPr>
            <a:r>
              <a:rPr lang="en-US" dirty="0" smtClean="0"/>
              <a:t>Famous Works: </a:t>
            </a:r>
            <a:r>
              <a:rPr lang="en-US" i="1" dirty="0" smtClean="0"/>
              <a:t>Commentaries on the Laws of England </a:t>
            </a:r>
            <a:r>
              <a:rPr lang="en-US" dirty="0" smtClean="0"/>
              <a:t>(1766)</a:t>
            </a:r>
            <a:r>
              <a:rPr lang="en-US" i="1" dirty="0" smtClean="0"/>
              <a:t>, A Discourse on the Study of Law </a:t>
            </a:r>
            <a:r>
              <a:rPr lang="en-US" dirty="0" smtClean="0"/>
              <a:t>(1758)</a:t>
            </a:r>
            <a:r>
              <a:rPr lang="en-US" i="1" dirty="0" smtClean="0"/>
              <a:t>, An Analysis of the Laws of England </a:t>
            </a:r>
            <a:r>
              <a:rPr lang="en-US" dirty="0" smtClean="0"/>
              <a:t>(1756)</a:t>
            </a:r>
            <a:endParaRPr lang="en-US" i="1" dirty="0" smtClean="0"/>
          </a:p>
          <a:p>
            <a:pPr>
              <a:buFont typeface="Wingdings" panose="05000000000000000000" pitchFamily="2" charset="2"/>
              <a:buChar char="v"/>
            </a:pPr>
            <a:r>
              <a:rPr lang="en-US" dirty="0" smtClean="0"/>
              <a:t>Blackstone </a:t>
            </a:r>
            <a:r>
              <a:rPr lang="en-US" dirty="0"/>
              <a:t>graduated </a:t>
            </a:r>
            <a:r>
              <a:rPr lang="en-US" dirty="0" smtClean="0"/>
              <a:t>from Pembroke College with </a:t>
            </a:r>
            <a:r>
              <a:rPr lang="en-US" dirty="0"/>
              <a:t>a degree in civil </a:t>
            </a:r>
            <a:r>
              <a:rPr lang="en-US" dirty="0" smtClean="0"/>
              <a:t>law. Blackstone </a:t>
            </a:r>
            <a:r>
              <a:rPr lang="en-US" dirty="0"/>
              <a:t>went on to become a university </a:t>
            </a:r>
            <a:r>
              <a:rPr lang="en-US" dirty="0" smtClean="0"/>
              <a:t>administrator, judge, and </a:t>
            </a:r>
            <a:r>
              <a:rPr lang="en-US" dirty="0"/>
              <a:t>was the first professor to teach common law in any major university in the world</a:t>
            </a:r>
            <a:r>
              <a:rPr lang="en-US" dirty="0" smtClean="0"/>
              <a:t>. He </a:t>
            </a:r>
            <a:r>
              <a:rPr lang="en-US" dirty="0"/>
              <a:t>published a number of works on English </a:t>
            </a:r>
            <a:r>
              <a:rPr lang="en-US" dirty="0" smtClean="0"/>
              <a:t>law, including </a:t>
            </a:r>
            <a:r>
              <a:rPr lang="en-US" dirty="0"/>
              <a:t>the </a:t>
            </a:r>
            <a:r>
              <a:rPr lang="en-US" i="1" dirty="0"/>
              <a:t>Commentaries on the Laws of </a:t>
            </a:r>
            <a:r>
              <a:rPr lang="en-US" i="1" dirty="0" smtClean="0"/>
              <a:t>England</a:t>
            </a:r>
            <a:r>
              <a:rPr lang="en-US" dirty="0" smtClean="0"/>
              <a:t>. </a:t>
            </a:r>
            <a:r>
              <a:rPr lang="en-US" dirty="0"/>
              <a:t>This four-part collection was Blackstone's attempt to </a:t>
            </a:r>
            <a:r>
              <a:rPr lang="en-US" dirty="0" smtClean="0"/>
              <a:t>make English </a:t>
            </a:r>
            <a:r>
              <a:rPr lang="en-US" dirty="0"/>
              <a:t>common law </a:t>
            </a:r>
            <a:r>
              <a:rPr lang="en-US" dirty="0" smtClean="0"/>
              <a:t>understandable </a:t>
            </a:r>
            <a:r>
              <a:rPr lang="en-US" dirty="0"/>
              <a:t>and </a:t>
            </a:r>
            <a:r>
              <a:rPr lang="en-US" dirty="0" smtClean="0"/>
              <a:t>accessible. </a:t>
            </a:r>
            <a:r>
              <a:rPr lang="en-US" dirty="0"/>
              <a:t>Blackstone outlined the laws and legal precedents, presented the common law system as rational and comprehensible, and justified the common laws as being righteous and accurate. </a:t>
            </a:r>
            <a:r>
              <a:rPr lang="en-US" dirty="0" smtClean="0"/>
              <a:t>The </a:t>
            </a:r>
            <a:r>
              <a:rPr lang="en-US" i="1" dirty="0"/>
              <a:t>Commentaries</a:t>
            </a:r>
            <a:r>
              <a:rPr lang="en-US" dirty="0"/>
              <a:t> </a:t>
            </a:r>
            <a:r>
              <a:rPr lang="en-US" dirty="0" smtClean="0"/>
              <a:t>are considered to be </a:t>
            </a:r>
            <a:r>
              <a:rPr lang="en-US" dirty="0"/>
              <a:t>the first systematic study of English common </a:t>
            </a:r>
            <a:r>
              <a:rPr lang="en-US" dirty="0" smtClean="0"/>
              <a:t>laws.</a:t>
            </a:r>
          </a:p>
          <a:p>
            <a:pPr>
              <a:buFont typeface="Wingdings" panose="05000000000000000000" pitchFamily="2" charset="2"/>
              <a:buChar char="v"/>
            </a:pPr>
            <a:r>
              <a:rPr lang="en-US" dirty="0" smtClean="0"/>
              <a:t>Influenced</a:t>
            </a:r>
            <a:r>
              <a:rPr lang="en-US" dirty="0"/>
              <a:t>: Alexander Hamilton, John Marshall, </a:t>
            </a:r>
            <a:r>
              <a:rPr lang="en-US" dirty="0" smtClean="0"/>
              <a:t>John </a:t>
            </a:r>
            <a:r>
              <a:rPr lang="en-US" dirty="0"/>
              <a:t>Jay, John Adams, </a:t>
            </a:r>
            <a:r>
              <a:rPr lang="en-US" dirty="0" smtClean="0"/>
              <a:t>Abraham </a:t>
            </a:r>
            <a:r>
              <a:rPr lang="en-US" dirty="0"/>
              <a:t>Lincoln, </a:t>
            </a:r>
            <a:r>
              <a:rPr lang="en-US" dirty="0" smtClean="0"/>
              <a:t>frequently </a:t>
            </a:r>
            <a:r>
              <a:rPr lang="en-US" dirty="0"/>
              <a:t>cited in </a:t>
            </a:r>
            <a:r>
              <a:rPr lang="en-US" dirty="0" smtClean="0"/>
              <a:t>U.S. Supreme </a:t>
            </a:r>
            <a:r>
              <a:rPr lang="en-US" dirty="0"/>
              <a:t>Court </a:t>
            </a:r>
            <a:r>
              <a:rPr lang="en-US" dirty="0" smtClean="0"/>
              <a:t>decisions</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469746" y="3343454"/>
            <a:ext cx="4254679" cy="3173256"/>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1883" y="585216"/>
            <a:ext cx="2368706" cy="2621623"/>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83260" y="698944"/>
            <a:ext cx="2002409" cy="2771775"/>
          </a:xfrm>
          <a:prstGeom prst="rect">
            <a:avLst/>
          </a:prstGeom>
        </p:spPr>
      </p:pic>
    </p:spTree>
    <p:extLst>
      <p:ext uri="{BB962C8B-B14F-4D97-AF65-F5344CB8AC3E}">
        <p14:creationId xmlns:p14="http://schemas.microsoft.com/office/powerpoint/2010/main" val="4011923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Scientific Revolution:</a:t>
            </a:r>
            <a:br>
              <a:rPr lang="en-US" dirty="0" smtClean="0"/>
            </a:br>
            <a:r>
              <a:rPr lang="en-US" dirty="0" smtClean="0"/>
              <a:t>Evolution of Education</a:t>
            </a:r>
            <a:endParaRPr lang="en-US" dirty="0"/>
          </a:p>
        </p:txBody>
      </p:sp>
      <p:sp>
        <p:nvSpPr>
          <p:cNvPr id="3" name="Content Placeholder 2"/>
          <p:cNvSpPr>
            <a:spLocks noGrp="1"/>
          </p:cNvSpPr>
          <p:nvPr>
            <p:ph sz="half" idx="1"/>
          </p:nvPr>
        </p:nvSpPr>
        <p:spPr>
          <a:xfrm>
            <a:off x="631065" y="2286000"/>
            <a:ext cx="6220496" cy="4023360"/>
          </a:xfrm>
        </p:spPr>
        <p:txBody>
          <a:bodyPr>
            <a:normAutofit/>
          </a:bodyPr>
          <a:lstStyle/>
          <a:p>
            <a:pPr>
              <a:buFont typeface="Wingdings" panose="05000000000000000000" pitchFamily="2" charset="2"/>
              <a:buChar char="v"/>
            </a:pPr>
            <a:r>
              <a:rPr lang="en-US" dirty="0"/>
              <a:t>N</a:t>
            </a:r>
            <a:r>
              <a:rPr lang="en-US" dirty="0" smtClean="0"/>
              <a:t>atural philosophers in the </a:t>
            </a:r>
            <a:r>
              <a:rPr lang="en-US" dirty="0" smtClean="0">
                <a:solidFill>
                  <a:srgbClr val="FF0000"/>
                </a:solidFill>
              </a:rPr>
              <a:t>Middle Ages </a:t>
            </a:r>
            <a:r>
              <a:rPr lang="en-US" dirty="0" smtClean="0"/>
              <a:t>relied </a:t>
            </a:r>
            <a:r>
              <a:rPr lang="en-US" dirty="0"/>
              <a:t>on a few </a:t>
            </a:r>
            <a:r>
              <a:rPr lang="en-US" dirty="0">
                <a:solidFill>
                  <a:srgbClr val="0000FF"/>
                </a:solidFill>
              </a:rPr>
              <a:t>ancient </a:t>
            </a:r>
            <a:r>
              <a:rPr lang="en-US" dirty="0" smtClean="0">
                <a:solidFill>
                  <a:srgbClr val="0000FF"/>
                </a:solidFill>
              </a:rPr>
              <a:t>authorities for </a:t>
            </a:r>
            <a:r>
              <a:rPr lang="en-US" dirty="0">
                <a:solidFill>
                  <a:srgbClr val="0000FF"/>
                </a:solidFill>
              </a:rPr>
              <a:t>their scientific knowledge</a:t>
            </a:r>
            <a:r>
              <a:rPr lang="en-US" dirty="0"/>
              <a:t>. </a:t>
            </a:r>
            <a:endParaRPr lang="en-US" dirty="0" smtClean="0"/>
          </a:p>
          <a:p>
            <a:pPr>
              <a:buFont typeface="Wingdings" panose="05000000000000000000" pitchFamily="2" charset="2"/>
              <a:buChar char="v"/>
            </a:pPr>
            <a:r>
              <a:rPr lang="en-US" dirty="0" smtClean="0"/>
              <a:t>During </a:t>
            </a:r>
            <a:r>
              <a:rPr lang="en-US" dirty="0"/>
              <a:t>the </a:t>
            </a:r>
            <a:r>
              <a:rPr lang="en-US" dirty="0" smtClean="0">
                <a:solidFill>
                  <a:srgbClr val="FF0000"/>
                </a:solidFill>
              </a:rPr>
              <a:t>Renaissance</a:t>
            </a:r>
            <a:r>
              <a:rPr lang="en-US" dirty="0" smtClean="0"/>
              <a:t>, </a:t>
            </a:r>
            <a:r>
              <a:rPr lang="en-US" dirty="0"/>
              <a:t>humanists had </a:t>
            </a:r>
            <a:r>
              <a:rPr lang="en-US" dirty="0" smtClean="0"/>
              <a:t>mastered other </a:t>
            </a:r>
            <a:r>
              <a:rPr lang="en-US" dirty="0"/>
              <a:t>developments </a:t>
            </a:r>
            <a:r>
              <a:rPr lang="en-US" dirty="0" smtClean="0"/>
              <a:t>that </a:t>
            </a:r>
            <a:r>
              <a:rPr lang="en-US" dirty="0">
                <a:solidFill>
                  <a:srgbClr val="0000FF"/>
                </a:solidFill>
              </a:rPr>
              <a:t>encouraged new ways of thinking</a:t>
            </a:r>
            <a:r>
              <a:rPr lang="en-US" dirty="0" smtClean="0">
                <a:solidFill>
                  <a:srgbClr val="0000FF"/>
                </a:solidFill>
              </a:rPr>
              <a:t>.</a:t>
            </a:r>
          </a:p>
          <a:p>
            <a:pPr>
              <a:buFont typeface="Wingdings" panose="05000000000000000000" pitchFamily="2" charset="2"/>
              <a:buChar char="v"/>
            </a:pPr>
            <a:r>
              <a:rPr lang="en-US" dirty="0" smtClean="0"/>
              <a:t> </a:t>
            </a:r>
            <a:r>
              <a:rPr lang="en-US" dirty="0">
                <a:solidFill>
                  <a:srgbClr val="FF0000"/>
                </a:solidFill>
              </a:rPr>
              <a:t>Mathematics</a:t>
            </a:r>
            <a:r>
              <a:rPr lang="en-US" dirty="0"/>
              <a:t> played a key role in scientific achievements, as it was seen as the </a:t>
            </a:r>
            <a:r>
              <a:rPr lang="en-US" dirty="0">
                <a:solidFill>
                  <a:srgbClr val="0000FF"/>
                </a:solidFill>
              </a:rPr>
              <a:t>key to navigation, military science, and geography</a:t>
            </a:r>
            <a:r>
              <a:rPr lang="en-US" dirty="0" smtClean="0">
                <a:solidFill>
                  <a:srgbClr val="0000FF"/>
                </a:solidFill>
              </a:rPr>
              <a:t>.</a:t>
            </a:r>
          </a:p>
          <a:p>
            <a:pPr lvl="1">
              <a:buFont typeface="Wingdings" panose="05000000000000000000" pitchFamily="2" charset="2"/>
              <a:buChar char="v"/>
            </a:pPr>
            <a:r>
              <a:rPr lang="en-US" dirty="0" smtClean="0"/>
              <a:t>The </a:t>
            </a:r>
            <a:r>
              <a:rPr lang="en-US" dirty="0">
                <a:solidFill>
                  <a:srgbClr val="0000FF"/>
                </a:solidFill>
              </a:rPr>
              <a:t>invention of new instruments, such as the telescope and microscope, </a:t>
            </a:r>
            <a:r>
              <a:rPr lang="en-US" dirty="0" smtClean="0">
                <a:solidFill>
                  <a:srgbClr val="0000FF"/>
                </a:solidFill>
              </a:rPr>
              <a:t>made </a:t>
            </a:r>
            <a:r>
              <a:rPr lang="en-US" dirty="0">
                <a:solidFill>
                  <a:srgbClr val="0000FF"/>
                </a:solidFill>
              </a:rPr>
              <a:t>scientific discoveries possible</a:t>
            </a:r>
            <a:r>
              <a:rPr lang="en-US" dirty="0"/>
              <a:t>. </a:t>
            </a:r>
            <a:endParaRPr lang="en-US" dirty="0" smtClean="0"/>
          </a:p>
          <a:p>
            <a:pPr lvl="1">
              <a:buFont typeface="Wingdings" panose="05000000000000000000" pitchFamily="2" charset="2"/>
              <a:buChar char="v"/>
            </a:pPr>
            <a:r>
              <a:rPr lang="en-US" dirty="0" smtClean="0"/>
              <a:t>The </a:t>
            </a:r>
            <a:r>
              <a:rPr lang="en-US" dirty="0"/>
              <a:t>printing press helped spread new ideas quickly and easily.</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51561" y="5133057"/>
            <a:ext cx="2933700" cy="1562100"/>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34512" y="3291558"/>
            <a:ext cx="2619375" cy="174307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23861" y="2121620"/>
            <a:ext cx="2038350" cy="2247900"/>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34511" y="585216"/>
            <a:ext cx="2495550" cy="1828800"/>
          </a:xfrm>
          <a:prstGeom prst="rect">
            <a:avLst/>
          </a:prstGeom>
        </p:spPr>
      </p:pic>
    </p:spTree>
    <p:extLst>
      <p:ext uri="{BB962C8B-B14F-4D97-AF65-F5344CB8AC3E}">
        <p14:creationId xmlns:p14="http://schemas.microsoft.com/office/powerpoint/2010/main" val="2830720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Scientific Revolution:</a:t>
            </a:r>
            <a:br>
              <a:rPr lang="en-US" dirty="0" smtClean="0"/>
            </a:br>
            <a:r>
              <a:rPr lang="en-US" dirty="0" smtClean="0"/>
              <a:t>Evolution of Education</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29083" y="2286000"/>
            <a:ext cx="2897182" cy="2170090"/>
          </a:xfrm>
        </p:spPr>
      </p:pic>
      <p:sp>
        <p:nvSpPr>
          <p:cNvPr id="4" name="Content Placeholder 3"/>
          <p:cNvSpPr>
            <a:spLocks noGrp="1"/>
          </p:cNvSpPr>
          <p:nvPr>
            <p:ph sz="half" idx="2"/>
          </p:nvPr>
        </p:nvSpPr>
        <p:spPr>
          <a:xfrm>
            <a:off x="5989320" y="2286000"/>
            <a:ext cx="5691818" cy="4023360"/>
          </a:xfrm>
        </p:spPr>
        <p:txBody>
          <a:bodyPr>
            <a:normAutofit lnSpcReduction="10000"/>
          </a:bodyPr>
          <a:lstStyle/>
          <a:p>
            <a:pPr>
              <a:buFont typeface="Wingdings" panose="05000000000000000000" pitchFamily="2" charset="2"/>
              <a:buChar char="v"/>
            </a:pPr>
            <a:r>
              <a:rPr lang="en-US" dirty="0" smtClean="0">
                <a:solidFill>
                  <a:srgbClr val="FF0000"/>
                </a:solidFill>
              </a:rPr>
              <a:t>Scientific Revolution- </a:t>
            </a:r>
            <a:r>
              <a:rPr lang="en-US" dirty="0" smtClean="0">
                <a:solidFill>
                  <a:srgbClr val="0000FF"/>
                </a:solidFill>
              </a:rPr>
              <a:t>1550 to 1700 CE</a:t>
            </a:r>
            <a:r>
              <a:rPr lang="en-US" dirty="0" smtClean="0"/>
              <a:t>; time period known for </a:t>
            </a:r>
            <a:r>
              <a:rPr lang="en-US" dirty="0" smtClean="0">
                <a:solidFill>
                  <a:srgbClr val="0000FF"/>
                </a:solidFill>
              </a:rPr>
              <a:t>changes in math, science, and educational organizations</a:t>
            </a:r>
            <a:r>
              <a:rPr lang="en-US" dirty="0" smtClean="0"/>
              <a:t>.</a:t>
            </a:r>
          </a:p>
          <a:p>
            <a:pPr>
              <a:buFont typeface="Wingdings" panose="05000000000000000000" pitchFamily="2" charset="2"/>
              <a:buChar char="v"/>
            </a:pPr>
            <a:r>
              <a:rPr lang="en-US" dirty="0" smtClean="0"/>
              <a:t>Before 1550, people believed the Ptolemaic system, which supported </a:t>
            </a:r>
            <a:r>
              <a:rPr lang="en-US" dirty="0" smtClean="0">
                <a:solidFill>
                  <a:srgbClr val="FF0000"/>
                </a:solidFill>
              </a:rPr>
              <a:t>geocentric theory </a:t>
            </a:r>
            <a:r>
              <a:rPr lang="en-US" dirty="0" smtClean="0">
                <a:solidFill>
                  <a:srgbClr val="0000FF"/>
                </a:solidFill>
              </a:rPr>
              <a:t>(that Earth was the center of its universe</a:t>
            </a:r>
            <a:r>
              <a:rPr lang="en-US" dirty="0" smtClean="0"/>
              <a:t>)</a:t>
            </a:r>
          </a:p>
          <a:p>
            <a:pPr>
              <a:buFont typeface="Wingdings" panose="05000000000000000000" pitchFamily="2" charset="2"/>
              <a:buChar char="v"/>
            </a:pPr>
            <a:r>
              <a:rPr lang="en-US" dirty="0" smtClean="0"/>
              <a:t>Copernicus used math and astrological observations to prove the </a:t>
            </a:r>
            <a:r>
              <a:rPr lang="en-US" dirty="0" smtClean="0">
                <a:solidFill>
                  <a:srgbClr val="FF0000"/>
                </a:solidFill>
              </a:rPr>
              <a:t>heliocentric theory</a:t>
            </a:r>
            <a:r>
              <a:rPr lang="en-US" dirty="0" smtClean="0"/>
              <a:t>, which determined the </a:t>
            </a:r>
            <a:r>
              <a:rPr lang="en-US" dirty="0" smtClean="0">
                <a:solidFill>
                  <a:srgbClr val="0000FF"/>
                </a:solidFill>
              </a:rPr>
              <a:t>Sun was the center of the universe.</a:t>
            </a:r>
          </a:p>
          <a:p>
            <a:pPr>
              <a:buFont typeface="Wingdings" panose="05000000000000000000" pitchFamily="2" charset="2"/>
              <a:buChar char="v"/>
            </a:pPr>
            <a:r>
              <a:rPr lang="en-US" dirty="0" smtClean="0"/>
              <a:t>Galileo confirmed these theories with the development of the telescope</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7806" y="4657258"/>
            <a:ext cx="3171625" cy="1962150"/>
          </a:xfrm>
          <a:prstGeom prst="rect">
            <a:avLst/>
          </a:prstGeom>
        </p:spPr>
      </p:pic>
    </p:spTree>
    <p:extLst>
      <p:ext uri="{BB962C8B-B14F-4D97-AF65-F5344CB8AC3E}">
        <p14:creationId xmlns:p14="http://schemas.microsoft.com/office/powerpoint/2010/main" val="184755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Scientific Revolution:</a:t>
            </a:r>
            <a:br>
              <a:rPr lang="en-US" dirty="0" smtClean="0"/>
            </a:br>
            <a:r>
              <a:rPr lang="en-US" dirty="0" smtClean="0"/>
              <a:t>Scientific breakthroughs</a:t>
            </a:r>
            <a:endParaRPr lang="en-US" dirty="0"/>
          </a:p>
        </p:txBody>
      </p:sp>
      <p:sp>
        <p:nvSpPr>
          <p:cNvPr id="3" name="Content Placeholder 2"/>
          <p:cNvSpPr>
            <a:spLocks noGrp="1"/>
          </p:cNvSpPr>
          <p:nvPr>
            <p:ph sz="half" idx="1"/>
          </p:nvPr>
        </p:nvSpPr>
        <p:spPr>
          <a:xfrm>
            <a:off x="566669" y="2084831"/>
            <a:ext cx="6078829" cy="4393241"/>
          </a:xfrm>
        </p:spPr>
        <p:txBody>
          <a:bodyPr>
            <a:normAutofit fontScale="92500" lnSpcReduction="10000"/>
          </a:bodyPr>
          <a:lstStyle/>
          <a:p>
            <a:pPr>
              <a:buFont typeface="Wingdings" panose="05000000000000000000" pitchFamily="2" charset="2"/>
              <a:buChar char="v"/>
            </a:pPr>
            <a:r>
              <a:rPr lang="en-US" dirty="0" smtClean="0"/>
              <a:t>Isaac Newton- English math professor that </a:t>
            </a:r>
            <a:r>
              <a:rPr lang="en-US" dirty="0"/>
              <a:t>defined the </a:t>
            </a:r>
            <a:r>
              <a:rPr lang="en-US" dirty="0" smtClean="0"/>
              <a:t>laws </a:t>
            </a:r>
            <a:r>
              <a:rPr lang="en-US" dirty="0"/>
              <a:t>of motion </a:t>
            </a:r>
            <a:r>
              <a:rPr lang="en-US" dirty="0" smtClean="0"/>
              <a:t>of </a:t>
            </a:r>
            <a:r>
              <a:rPr lang="en-US" dirty="0"/>
              <a:t>planetary </a:t>
            </a:r>
            <a:r>
              <a:rPr lang="en-US" dirty="0" smtClean="0"/>
              <a:t>bodies</a:t>
            </a:r>
            <a:r>
              <a:rPr lang="en-US" dirty="0"/>
              <a:t> </a:t>
            </a:r>
            <a:r>
              <a:rPr lang="en-US" dirty="0" smtClean="0"/>
              <a:t>and </a:t>
            </a:r>
            <a:r>
              <a:rPr lang="en-US" dirty="0"/>
              <a:t>objects on Earth. </a:t>
            </a:r>
          </a:p>
          <a:p>
            <a:pPr>
              <a:buFont typeface="Wingdings" panose="05000000000000000000" pitchFamily="2" charset="2"/>
              <a:buChar char="v"/>
            </a:pPr>
            <a:r>
              <a:rPr lang="en-US" dirty="0" smtClean="0">
                <a:solidFill>
                  <a:srgbClr val="FF0000"/>
                </a:solidFill>
              </a:rPr>
              <a:t>Universal </a:t>
            </a:r>
            <a:r>
              <a:rPr lang="en-US" dirty="0">
                <a:solidFill>
                  <a:srgbClr val="FF0000"/>
                </a:solidFill>
              </a:rPr>
              <a:t>L</a:t>
            </a:r>
            <a:r>
              <a:rPr lang="en-US" dirty="0" smtClean="0">
                <a:solidFill>
                  <a:srgbClr val="FF0000"/>
                </a:solidFill>
              </a:rPr>
              <a:t>aw </a:t>
            </a:r>
            <a:r>
              <a:rPr lang="en-US" dirty="0">
                <a:solidFill>
                  <a:srgbClr val="FF0000"/>
                </a:solidFill>
              </a:rPr>
              <a:t>of G</a:t>
            </a:r>
            <a:r>
              <a:rPr lang="en-US" dirty="0" smtClean="0">
                <a:solidFill>
                  <a:srgbClr val="FF0000"/>
                </a:solidFill>
              </a:rPr>
              <a:t>ravitation- </a:t>
            </a:r>
            <a:r>
              <a:rPr lang="en-US" dirty="0" smtClean="0"/>
              <a:t>explains </a:t>
            </a:r>
            <a:r>
              <a:rPr lang="en-US" dirty="0"/>
              <a:t>why the </a:t>
            </a:r>
            <a:r>
              <a:rPr lang="en-US" dirty="0" smtClean="0">
                <a:solidFill>
                  <a:srgbClr val="0000FF"/>
                </a:solidFill>
              </a:rPr>
              <a:t>planets </a:t>
            </a:r>
            <a:r>
              <a:rPr lang="en-US" dirty="0">
                <a:solidFill>
                  <a:srgbClr val="0000FF"/>
                </a:solidFill>
              </a:rPr>
              <a:t>continue their elliptical </a:t>
            </a:r>
            <a:r>
              <a:rPr lang="en-US" dirty="0" smtClean="0">
                <a:solidFill>
                  <a:srgbClr val="0000FF"/>
                </a:solidFill>
              </a:rPr>
              <a:t>orbits and explains all movement in universe. </a:t>
            </a:r>
          </a:p>
          <a:p>
            <a:pPr lvl="1">
              <a:buFont typeface="Wingdings" panose="05000000000000000000" pitchFamily="2" charset="2"/>
              <a:buChar char="v"/>
            </a:pPr>
            <a:r>
              <a:rPr lang="en-US" dirty="0"/>
              <a:t>Every object in the universe is attracted to every other object by a force called </a:t>
            </a:r>
            <a:r>
              <a:rPr lang="en-US" dirty="0">
                <a:solidFill>
                  <a:srgbClr val="0000FF"/>
                </a:solidFill>
              </a:rPr>
              <a:t>gravity</a:t>
            </a:r>
            <a:r>
              <a:rPr lang="en-US" dirty="0"/>
              <a:t>. </a:t>
            </a:r>
            <a:endParaRPr lang="en-US" dirty="0" smtClean="0"/>
          </a:p>
          <a:p>
            <a:pPr>
              <a:buFont typeface="Wingdings" panose="05000000000000000000" pitchFamily="2" charset="2"/>
              <a:buChar char="v"/>
            </a:pPr>
            <a:r>
              <a:rPr lang="en-US" dirty="0" smtClean="0">
                <a:solidFill>
                  <a:srgbClr val="FF0000"/>
                </a:solidFill>
              </a:rPr>
              <a:t>Scientific Method- </a:t>
            </a:r>
            <a:r>
              <a:rPr lang="en-US" dirty="0" smtClean="0"/>
              <a:t>a </a:t>
            </a:r>
            <a:r>
              <a:rPr lang="en-US" dirty="0"/>
              <a:t>systematic </a:t>
            </a:r>
            <a:r>
              <a:rPr lang="en-US" dirty="0">
                <a:solidFill>
                  <a:srgbClr val="0000FF"/>
                </a:solidFill>
              </a:rPr>
              <a:t>procedure for collecting and analyzing </a:t>
            </a:r>
            <a:r>
              <a:rPr lang="en-US" dirty="0" smtClean="0">
                <a:solidFill>
                  <a:srgbClr val="0000FF"/>
                </a:solidFill>
              </a:rPr>
              <a:t>evidence</a:t>
            </a:r>
            <a:r>
              <a:rPr lang="en-US" dirty="0" smtClean="0"/>
              <a:t>; was </a:t>
            </a:r>
            <a:r>
              <a:rPr lang="en-US" dirty="0"/>
              <a:t>crucial to the evolution of science in the modern </a:t>
            </a:r>
            <a:r>
              <a:rPr lang="en-US" dirty="0" smtClean="0"/>
              <a:t>world</a:t>
            </a:r>
            <a:r>
              <a:rPr lang="en-US" dirty="0"/>
              <a:t>. </a:t>
            </a:r>
            <a:endParaRPr lang="en-US" dirty="0" smtClean="0"/>
          </a:p>
          <a:p>
            <a:pPr>
              <a:buFont typeface="Wingdings" panose="05000000000000000000" pitchFamily="2" charset="2"/>
              <a:buChar char="v"/>
            </a:pPr>
            <a:r>
              <a:rPr lang="en-US" dirty="0" smtClean="0">
                <a:solidFill>
                  <a:srgbClr val="FF0000"/>
                </a:solidFill>
              </a:rPr>
              <a:t>Inductive reasoning- </a:t>
            </a:r>
            <a:r>
              <a:rPr lang="en-US" dirty="0" smtClean="0"/>
              <a:t>process of </a:t>
            </a:r>
            <a:r>
              <a:rPr lang="en-US" dirty="0" smtClean="0">
                <a:solidFill>
                  <a:srgbClr val="0000FF"/>
                </a:solidFill>
              </a:rPr>
              <a:t>gathering knowledge </a:t>
            </a:r>
            <a:r>
              <a:rPr lang="en-US" dirty="0">
                <a:solidFill>
                  <a:srgbClr val="0000FF"/>
                </a:solidFill>
              </a:rPr>
              <a:t>of the natural world should be achieved through observation and experimentation.</a:t>
            </a:r>
            <a:endParaRPr lang="en-US" dirty="0" smtClean="0">
              <a:solidFill>
                <a:srgbClr val="0000FF"/>
              </a:solidFill>
            </a:endParaRPr>
          </a:p>
          <a:p>
            <a:pPr lvl="1">
              <a:buFont typeface="Wingdings" panose="05000000000000000000" pitchFamily="2" charset="2"/>
              <a:buChar char="v"/>
            </a:pPr>
            <a:r>
              <a:rPr lang="en-US" dirty="0" smtClean="0"/>
              <a:t>Developed by </a:t>
            </a:r>
            <a:r>
              <a:rPr lang="en-US" dirty="0" smtClean="0">
                <a:solidFill>
                  <a:srgbClr val="0000FF"/>
                </a:solidFill>
              </a:rPr>
              <a:t>Francis Bacon</a:t>
            </a:r>
            <a:r>
              <a:rPr lang="en-US" dirty="0" smtClean="0"/>
              <a:t>, who </a:t>
            </a:r>
            <a:r>
              <a:rPr lang="en-US" dirty="0"/>
              <a:t>believed that scientists should not rely on the ideas of ancient authorities</a:t>
            </a:r>
            <a:r>
              <a:rPr lang="en-US" dirty="0" smtClean="0"/>
              <a:t>.</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102957" y="611318"/>
            <a:ext cx="4255064" cy="2947026"/>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7053" y="3792962"/>
            <a:ext cx="2466975" cy="1847850"/>
          </a:xfrm>
          <a:prstGeom prst="rect">
            <a:avLst/>
          </a:prstGeom>
        </p:spPr>
      </p:pic>
    </p:spTree>
    <p:extLst>
      <p:ext uri="{BB962C8B-B14F-4D97-AF65-F5344CB8AC3E}">
        <p14:creationId xmlns:p14="http://schemas.microsoft.com/office/powerpoint/2010/main" val="28513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Scientific Revolution:</a:t>
            </a:r>
            <a:br>
              <a:rPr lang="en-US" dirty="0" smtClean="0"/>
            </a:br>
            <a:r>
              <a:rPr lang="en-US" dirty="0" smtClean="0"/>
              <a:t>Other Achievements</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76146" y="2084831"/>
            <a:ext cx="2695575" cy="1972013"/>
          </a:xfrm>
        </p:spPr>
      </p:pic>
      <p:sp>
        <p:nvSpPr>
          <p:cNvPr id="4" name="Content Placeholder 3"/>
          <p:cNvSpPr>
            <a:spLocks noGrp="1"/>
          </p:cNvSpPr>
          <p:nvPr>
            <p:ph sz="half" idx="2"/>
          </p:nvPr>
        </p:nvSpPr>
        <p:spPr>
          <a:xfrm>
            <a:off x="5989319" y="2084832"/>
            <a:ext cx="5859243" cy="4224528"/>
          </a:xfrm>
        </p:spPr>
        <p:txBody>
          <a:bodyPr>
            <a:normAutofit fontScale="92500"/>
          </a:bodyPr>
          <a:lstStyle/>
          <a:p>
            <a:pPr>
              <a:buFont typeface="Wingdings" panose="05000000000000000000" pitchFamily="2" charset="2"/>
              <a:buChar char="v"/>
            </a:pPr>
            <a:r>
              <a:rPr lang="en-US" dirty="0"/>
              <a:t>New </a:t>
            </a:r>
            <a:r>
              <a:rPr lang="en-US" dirty="0" smtClean="0"/>
              <a:t>concepts </a:t>
            </a:r>
            <a:r>
              <a:rPr lang="en-US" dirty="0"/>
              <a:t>of the </a:t>
            </a:r>
            <a:r>
              <a:rPr lang="en-US" dirty="0" smtClean="0"/>
              <a:t>universe developed during </a:t>
            </a:r>
            <a:r>
              <a:rPr lang="en-US" dirty="0"/>
              <a:t>the Scientific Revolution strongly influenced </a:t>
            </a:r>
            <a:r>
              <a:rPr lang="en-US" dirty="0" smtClean="0"/>
              <a:t>views </a:t>
            </a:r>
            <a:r>
              <a:rPr lang="en-US" dirty="0"/>
              <a:t>of humankind</a:t>
            </a:r>
            <a:r>
              <a:rPr lang="en-US" dirty="0" smtClean="0"/>
              <a:t>.</a:t>
            </a:r>
          </a:p>
          <a:p>
            <a:pPr>
              <a:buFont typeface="Wingdings" panose="05000000000000000000" pitchFamily="2" charset="2"/>
              <a:buChar char="v"/>
            </a:pPr>
            <a:r>
              <a:rPr lang="en-US" dirty="0" smtClean="0">
                <a:solidFill>
                  <a:srgbClr val="FF0000"/>
                </a:solidFill>
              </a:rPr>
              <a:t>Rationalism-</a:t>
            </a:r>
            <a:r>
              <a:rPr lang="en-US" dirty="0" smtClean="0"/>
              <a:t> </a:t>
            </a:r>
            <a:r>
              <a:rPr lang="en-US" dirty="0"/>
              <a:t>system of thought is based on the belief that </a:t>
            </a:r>
            <a:r>
              <a:rPr lang="en-US" dirty="0">
                <a:solidFill>
                  <a:srgbClr val="0000FF"/>
                </a:solidFill>
              </a:rPr>
              <a:t>reason is the chief source of </a:t>
            </a:r>
            <a:r>
              <a:rPr lang="en-US" dirty="0" smtClean="0">
                <a:solidFill>
                  <a:srgbClr val="0000FF"/>
                </a:solidFill>
              </a:rPr>
              <a:t>knowledge and emphasized </a:t>
            </a:r>
            <a:r>
              <a:rPr lang="en-US" dirty="0">
                <a:solidFill>
                  <a:srgbClr val="0000FF"/>
                </a:solidFill>
              </a:rPr>
              <a:t>the importance of </a:t>
            </a:r>
            <a:r>
              <a:rPr lang="en-US" dirty="0" smtClean="0">
                <a:solidFill>
                  <a:srgbClr val="0000FF"/>
                </a:solidFill>
              </a:rPr>
              <a:t>one’s </a:t>
            </a:r>
            <a:r>
              <a:rPr lang="en-US" dirty="0">
                <a:solidFill>
                  <a:srgbClr val="0000FF"/>
                </a:solidFill>
              </a:rPr>
              <a:t>own </a:t>
            </a:r>
            <a:r>
              <a:rPr lang="en-US" dirty="0" smtClean="0">
                <a:solidFill>
                  <a:srgbClr val="0000FF"/>
                </a:solidFill>
              </a:rPr>
              <a:t>mind</a:t>
            </a:r>
            <a:r>
              <a:rPr lang="en-US" dirty="0" smtClean="0"/>
              <a:t>. </a:t>
            </a:r>
          </a:p>
          <a:p>
            <a:pPr>
              <a:buFont typeface="Wingdings" panose="05000000000000000000" pitchFamily="2" charset="2"/>
              <a:buChar char="v"/>
            </a:pPr>
            <a:r>
              <a:rPr lang="en-US" dirty="0" smtClean="0">
                <a:solidFill>
                  <a:srgbClr val="FF0000"/>
                </a:solidFill>
              </a:rPr>
              <a:t>Reason- </a:t>
            </a:r>
            <a:r>
              <a:rPr lang="en-US" dirty="0" smtClean="0"/>
              <a:t>the </a:t>
            </a:r>
            <a:r>
              <a:rPr lang="en-US" dirty="0"/>
              <a:t>application of the </a:t>
            </a:r>
            <a:r>
              <a:rPr lang="en-US" dirty="0">
                <a:solidFill>
                  <a:srgbClr val="0000FF"/>
                </a:solidFill>
              </a:rPr>
              <a:t>scientific method to an understanding of all </a:t>
            </a:r>
            <a:r>
              <a:rPr lang="en-US" dirty="0" smtClean="0">
                <a:solidFill>
                  <a:srgbClr val="0000FF"/>
                </a:solidFill>
              </a:rPr>
              <a:t>life</a:t>
            </a:r>
            <a:r>
              <a:rPr lang="en-US" dirty="0"/>
              <a:t> </a:t>
            </a:r>
            <a:r>
              <a:rPr lang="en-US" dirty="0" smtClean="0"/>
              <a:t>in order to </a:t>
            </a:r>
            <a:r>
              <a:rPr lang="en-US" dirty="0"/>
              <a:t>progress toward a better </a:t>
            </a:r>
            <a:r>
              <a:rPr lang="en-US" dirty="0" smtClean="0"/>
              <a:t>society.</a:t>
            </a:r>
          </a:p>
          <a:p>
            <a:pPr>
              <a:buFont typeface="Wingdings" panose="05000000000000000000" pitchFamily="2" charset="2"/>
              <a:buChar char="v"/>
            </a:pPr>
            <a:r>
              <a:rPr lang="en-US" dirty="0" smtClean="0"/>
              <a:t>The questioning of accepted theory, and the procedural collection of data to challenge these theories, became the backbone of philosophical arguments of the Enlightenment.</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3961" y="2279561"/>
            <a:ext cx="2143809" cy="2142856"/>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92033" y="4698540"/>
            <a:ext cx="2466975" cy="1847850"/>
          </a:xfrm>
          <a:prstGeom prst="rect">
            <a:avLst/>
          </a:prstGeom>
        </p:spPr>
      </p:pic>
    </p:spTree>
    <p:extLst>
      <p:ext uri="{BB962C8B-B14F-4D97-AF65-F5344CB8AC3E}">
        <p14:creationId xmlns:p14="http://schemas.microsoft.com/office/powerpoint/2010/main" val="4145944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Enlightenment</a:t>
            </a:r>
            <a:endParaRPr lang="en-US" dirty="0"/>
          </a:p>
        </p:txBody>
      </p:sp>
      <p:sp>
        <p:nvSpPr>
          <p:cNvPr id="3" name="Text Placeholder 2"/>
          <p:cNvSpPr>
            <a:spLocks noGrp="1"/>
          </p:cNvSpPr>
          <p:nvPr>
            <p:ph type="body" idx="1"/>
          </p:nvPr>
        </p:nvSpPr>
        <p:spPr/>
        <p:txBody>
          <a:bodyPr>
            <a:normAutofit lnSpcReduction="10000"/>
          </a:bodyPr>
          <a:lstStyle/>
          <a:p>
            <a:pPr marL="285750" indent="-285750">
              <a:buFontTx/>
              <a:buChar char="-"/>
            </a:pPr>
            <a:r>
              <a:rPr lang="en-US" dirty="0"/>
              <a:t>T</a:t>
            </a:r>
            <a:r>
              <a:rPr lang="en-US" dirty="0" smtClean="0"/>
              <a:t>he Enlightenment</a:t>
            </a:r>
          </a:p>
          <a:p>
            <a:pPr marL="285750" indent="-285750">
              <a:buFontTx/>
              <a:buChar char="-"/>
            </a:pPr>
            <a:r>
              <a:rPr lang="en-US" dirty="0" smtClean="0"/>
              <a:t>Natural Rights</a:t>
            </a:r>
          </a:p>
          <a:p>
            <a:pPr marL="285750" indent="-285750">
              <a:buFontTx/>
              <a:buChar char="-"/>
            </a:pPr>
            <a:r>
              <a:rPr lang="en-US" dirty="0" smtClean="0"/>
              <a:t>Freedom of Speech</a:t>
            </a:r>
          </a:p>
          <a:p>
            <a:pPr marL="285750" indent="-285750">
              <a:buFontTx/>
              <a:buChar char="-"/>
            </a:pPr>
            <a:r>
              <a:rPr lang="en-US" dirty="0" smtClean="0"/>
              <a:t>Freedom of Religion</a:t>
            </a:r>
          </a:p>
          <a:p>
            <a:pPr marL="285750" indent="-285750">
              <a:buFontTx/>
              <a:buChar char="-"/>
            </a:pPr>
            <a:r>
              <a:rPr lang="en-US" dirty="0" smtClean="0"/>
              <a:t>Women’s Rights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22783" y="1180006"/>
            <a:ext cx="3104882" cy="2133600"/>
          </a:xfrm>
          <a:prstGeom prst="rect">
            <a:avLst/>
          </a:prstGeom>
        </p:spPr>
      </p:pic>
      <p:pic>
        <p:nvPicPr>
          <p:cNvPr id="5"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18883" y="2548471"/>
            <a:ext cx="2628900" cy="174307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99658" y="537776"/>
            <a:ext cx="2733675" cy="1676400"/>
          </a:xfrm>
          <a:prstGeom prst="rect">
            <a:avLst/>
          </a:prstGeom>
        </p:spPr>
      </p:pic>
      <p:pic>
        <p:nvPicPr>
          <p:cNvPr id="7" name="Content Placeholder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2759" y="1737103"/>
            <a:ext cx="3328931" cy="2163318"/>
          </a:xfrm>
          <a:prstGeom prst="rect">
            <a:avLst/>
          </a:prstGeom>
        </p:spPr>
      </p:pic>
    </p:spTree>
    <p:extLst>
      <p:ext uri="{BB962C8B-B14F-4D97-AF65-F5344CB8AC3E}">
        <p14:creationId xmlns:p14="http://schemas.microsoft.com/office/powerpoint/2010/main" val="3239880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The Enlightenment</a:t>
            </a:r>
            <a:endParaRPr lang="en-US" dirty="0">
              <a:solidFill>
                <a:srgbClr val="FF0000"/>
              </a:solidFill>
            </a:endParaRPr>
          </a:p>
        </p:txBody>
      </p:sp>
      <p:sp>
        <p:nvSpPr>
          <p:cNvPr id="3" name="Content Placeholder 2"/>
          <p:cNvSpPr>
            <a:spLocks noGrp="1"/>
          </p:cNvSpPr>
          <p:nvPr>
            <p:ph sz="half" idx="1"/>
          </p:nvPr>
        </p:nvSpPr>
        <p:spPr>
          <a:xfrm>
            <a:off x="579549" y="1957589"/>
            <a:ext cx="6387921" cy="4351771"/>
          </a:xfrm>
        </p:spPr>
        <p:txBody>
          <a:bodyPr>
            <a:normAutofit/>
          </a:bodyPr>
          <a:lstStyle/>
          <a:p>
            <a:pPr>
              <a:buFont typeface="Wingdings" panose="05000000000000000000" pitchFamily="2" charset="2"/>
              <a:buChar char="v"/>
            </a:pPr>
            <a:r>
              <a:rPr lang="en-US" dirty="0" smtClean="0">
                <a:solidFill>
                  <a:srgbClr val="0000FF"/>
                </a:solidFill>
              </a:rPr>
              <a:t>1685-1815 CE; period of intellectual productivity </a:t>
            </a:r>
            <a:r>
              <a:rPr lang="en-US" dirty="0" smtClean="0"/>
              <a:t>and the </a:t>
            </a:r>
            <a:r>
              <a:rPr lang="en-US" dirty="0" smtClean="0">
                <a:solidFill>
                  <a:srgbClr val="0000FF"/>
                </a:solidFill>
              </a:rPr>
              <a:t>application of </a:t>
            </a:r>
            <a:r>
              <a:rPr lang="en-US" dirty="0">
                <a:solidFill>
                  <a:srgbClr val="0000FF"/>
                </a:solidFill>
              </a:rPr>
              <a:t>reason to the human and natural worlds</a:t>
            </a:r>
          </a:p>
          <a:p>
            <a:pPr lvl="1">
              <a:buFont typeface="Wingdings" panose="05000000000000000000" pitchFamily="2" charset="2"/>
              <a:buChar char="v"/>
            </a:pPr>
            <a:r>
              <a:rPr lang="en-US" dirty="0" smtClean="0"/>
              <a:t>Emerged in response </a:t>
            </a:r>
            <a:r>
              <a:rPr lang="en-US" dirty="0"/>
              <a:t>to absolute </a:t>
            </a:r>
            <a:r>
              <a:rPr lang="en-US" dirty="0" smtClean="0"/>
              <a:t>monarchs and their control over citizens</a:t>
            </a:r>
            <a:endParaRPr lang="en-US" dirty="0"/>
          </a:p>
          <a:p>
            <a:pPr lvl="1">
              <a:buFont typeface="Wingdings" panose="05000000000000000000" pitchFamily="2" charset="2"/>
              <a:buChar char="v"/>
            </a:pPr>
            <a:r>
              <a:rPr lang="en-US" dirty="0" smtClean="0"/>
              <a:t>Works produced during period fueled </a:t>
            </a:r>
            <a:r>
              <a:rPr lang="en-US" dirty="0"/>
              <a:t>democratic revolutions and religious </a:t>
            </a:r>
            <a:r>
              <a:rPr lang="en-US" dirty="0" smtClean="0"/>
              <a:t>tolerance</a:t>
            </a:r>
          </a:p>
          <a:p>
            <a:pPr>
              <a:buFont typeface="Wingdings" panose="05000000000000000000" pitchFamily="2" charset="2"/>
              <a:buChar char="v"/>
            </a:pPr>
            <a:r>
              <a:rPr lang="en-US" dirty="0" smtClean="0">
                <a:solidFill>
                  <a:srgbClr val="FF0000"/>
                </a:solidFill>
              </a:rPr>
              <a:t>Goal</a:t>
            </a:r>
            <a:r>
              <a:rPr lang="en-US" dirty="0" smtClean="0"/>
              <a:t> of </a:t>
            </a:r>
            <a:r>
              <a:rPr lang="en-US" dirty="0"/>
              <a:t>Enlightenment thinkers </a:t>
            </a:r>
            <a:r>
              <a:rPr lang="en-US" dirty="0" smtClean="0"/>
              <a:t>was to apply Isaac Newton’s </a:t>
            </a:r>
            <a:r>
              <a:rPr lang="en-US" dirty="0" smtClean="0">
                <a:solidFill>
                  <a:srgbClr val="0000FF"/>
                </a:solidFill>
              </a:rPr>
              <a:t>scientific methods of natural law </a:t>
            </a:r>
            <a:r>
              <a:rPr lang="en-US" dirty="0" smtClean="0"/>
              <a:t>with John Locke’s ideas of </a:t>
            </a:r>
            <a:r>
              <a:rPr lang="en-US" dirty="0" smtClean="0">
                <a:solidFill>
                  <a:srgbClr val="0000FF"/>
                </a:solidFill>
              </a:rPr>
              <a:t>exposing people </a:t>
            </a:r>
            <a:r>
              <a:rPr lang="en-US" dirty="0">
                <a:solidFill>
                  <a:srgbClr val="0000FF"/>
                </a:solidFill>
              </a:rPr>
              <a:t>to the right influences, then </a:t>
            </a:r>
            <a:r>
              <a:rPr lang="en-US" dirty="0" smtClean="0">
                <a:solidFill>
                  <a:srgbClr val="0000FF"/>
                </a:solidFill>
              </a:rPr>
              <a:t>people </a:t>
            </a:r>
            <a:r>
              <a:rPr lang="en-US" dirty="0">
                <a:solidFill>
                  <a:srgbClr val="0000FF"/>
                </a:solidFill>
              </a:rPr>
              <a:t>could be changed to create </a:t>
            </a:r>
            <a:r>
              <a:rPr lang="en-US" dirty="0" smtClean="0">
                <a:solidFill>
                  <a:srgbClr val="0000FF"/>
                </a:solidFill>
              </a:rPr>
              <a:t>an </a:t>
            </a:r>
            <a:r>
              <a:rPr lang="en-US" dirty="0">
                <a:solidFill>
                  <a:srgbClr val="0000FF"/>
                </a:solidFill>
              </a:rPr>
              <a:t>ideal society.</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445086" y="789547"/>
            <a:ext cx="2495550" cy="1838325"/>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6585" y="2741187"/>
            <a:ext cx="2053466" cy="2062633"/>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67850" y="4803820"/>
            <a:ext cx="2552700" cy="1790700"/>
          </a:xfrm>
          <a:prstGeom prst="rect">
            <a:avLst/>
          </a:prstGeom>
        </p:spPr>
      </p:pic>
    </p:spTree>
    <p:extLst>
      <p:ext uri="{BB962C8B-B14F-4D97-AF65-F5344CB8AC3E}">
        <p14:creationId xmlns:p14="http://schemas.microsoft.com/office/powerpoint/2010/main" val="25465073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125000"/>
              </a:schemeClr>
              <a:schemeClr val="phClr">
                <a:tint val="92000"/>
                <a:shade val="70000"/>
                <a:satMod val="110000"/>
              </a:schemeClr>
            </a:duotone>
          </a:blip>
          <a:tile tx="0" ty="0" sx="22000" sy="2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E736489A-00C3-4E0A-AAA8-D4D3127BA5B3}"/>
    </a:ext>
  </a:extLst>
</a:theme>
</file>

<file path=docProps/app.xml><?xml version="1.0" encoding="utf-8"?>
<Properties xmlns="http://schemas.openxmlformats.org/officeDocument/2006/extended-properties" xmlns:vt="http://schemas.openxmlformats.org/officeDocument/2006/docPropsVTypes">
  <Template>Integral</Template>
  <TotalTime>5354</TotalTime>
  <Words>2127</Words>
  <Application>Microsoft Office PowerPoint</Application>
  <PresentationFormat>Widescreen</PresentationFormat>
  <Paragraphs>157</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Tw Cen MT</vt:lpstr>
      <vt:lpstr>Tw Cen MT Condensed</vt:lpstr>
      <vt:lpstr>Wingdings</vt:lpstr>
      <vt:lpstr>Wingdings 3</vt:lpstr>
      <vt:lpstr>Integral</vt:lpstr>
      <vt:lpstr>History’s A-Ha!! Moment</vt:lpstr>
      <vt:lpstr>Cornell note-taking method</vt:lpstr>
      <vt:lpstr>The Scientific Revolution</vt:lpstr>
      <vt:lpstr>The Scientific Revolution: Evolution of Education</vt:lpstr>
      <vt:lpstr>The Scientific Revolution: Evolution of Education</vt:lpstr>
      <vt:lpstr>The Scientific Revolution: Scientific breakthroughs</vt:lpstr>
      <vt:lpstr>The Scientific Revolution: Other Achievements</vt:lpstr>
      <vt:lpstr>The Enlightenment</vt:lpstr>
      <vt:lpstr>The Enlightenment</vt:lpstr>
      <vt:lpstr>The Enlightenment: Natural Rights</vt:lpstr>
      <vt:lpstr>The Enlightenment:  Freedom of Religion</vt:lpstr>
      <vt:lpstr>The Enlightenment: Social Contract</vt:lpstr>
      <vt:lpstr>The Enlightenment: Balance of Power</vt:lpstr>
      <vt:lpstr>Enlightenment Thinkers</vt:lpstr>
      <vt:lpstr>Voltaire</vt:lpstr>
      <vt:lpstr>Mary Wollstonecraft</vt:lpstr>
      <vt:lpstr>Wolfgang Amadeus Mozart</vt:lpstr>
      <vt:lpstr>John Locke</vt:lpstr>
      <vt:lpstr>Adam Smith</vt:lpstr>
      <vt:lpstr>Sir Francis Bacon</vt:lpstr>
      <vt:lpstr>Montesquieu</vt:lpstr>
      <vt:lpstr>Denis Diderot</vt:lpstr>
      <vt:lpstr>Johann Sebastian Bach</vt:lpstr>
      <vt:lpstr>Thomas Hobbes</vt:lpstr>
      <vt:lpstr>Jean Jacques Rousseau</vt:lpstr>
      <vt:lpstr>Sir Isaac Newton</vt:lpstr>
      <vt:lpstr>Thomas Paine</vt:lpstr>
      <vt:lpstr>GeorgE Fredrick Handel</vt:lpstr>
      <vt:lpstr>Olympe de Gouge</vt:lpstr>
      <vt:lpstr>William Blackstone</vt:lpstr>
    </vt:vector>
  </TitlesOfParts>
  <Company>Los Fresnos CISD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Enlightenment</dc:title>
  <dc:creator>Aguilar, Ana</dc:creator>
  <cp:lastModifiedBy>Aguilar, Ana</cp:lastModifiedBy>
  <cp:revision>66</cp:revision>
  <dcterms:created xsi:type="dcterms:W3CDTF">2017-03-20T22:24:46Z</dcterms:created>
  <dcterms:modified xsi:type="dcterms:W3CDTF">2019-03-19T18:04:42Z</dcterms:modified>
</cp:coreProperties>
</file>