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87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3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7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3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4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9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7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2/18/2017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2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9.jpg"/><Relationship Id="rId7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0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5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Renaissance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Rise of Italian City-States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Contributions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Effects of the Renaissance</a:t>
            </a:r>
            <a:endParaRPr lang="en-US" dirty="0"/>
          </a:p>
        </p:txBody>
      </p:sp>
      <p:pic>
        <p:nvPicPr>
          <p:cNvPr id="4" name="Picture 9" descr="http://www.wga.hu/art/m/michelan/3sistina/1genesis/6adam/06_3c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06" y="1249250"/>
            <a:ext cx="3493394" cy="21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E:\Cara Documents\1vitruvi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577" y="466994"/>
            <a:ext cx="2833352" cy="335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8" y="466994"/>
            <a:ext cx="2486025" cy="1838325"/>
          </a:xfrm>
          <a:prstGeom prst="rect">
            <a:avLst/>
          </a:prstGeom>
        </p:spPr>
      </p:pic>
      <p:pic>
        <p:nvPicPr>
          <p:cNvPr id="8" name="Picture 5" descr="File:Última Cena - Da Vinci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30" y="2645577"/>
            <a:ext cx="3116687" cy="169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8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to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85" y="2286000"/>
            <a:ext cx="5318975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Renaissance Art differed greatly from Medieval Art: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Medieval art and literature focused on the Church and salvation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Renaissance art and literature focused on individuals and worldly matters, </a:t>
            </a:r>
            <a:r>
              <a:rPr lang="en-US" dirty="0"/>
              <a:t>along with Christianity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Leonardo </a:t>
            </a:r>
            <a:r>
              <a:rPr lang="en-US" dirty="0">
                <a:solidFill>
                  <a:srgbClr val="FF0000"/>
                </a:solidFill>
              </a:rPr>
              <a:t>da Vinci- </a:t>
            </a:r>
            <a:r>
              <a:rPr lang="en-US" dirty="0"/>
              <a:t>artist, scientist, </a:t>
            </a:r>
            <a:r>
              <a:rPr lang="en-US" dirty="0" smtClean="0"/>
              <a:t>inventor; painted </a:t>
            </a:r>
            <a:r>
              <a:rPr lang="en-US" dirty="0">
                <a:solidFill>
                  <a:srgbClr val="0000CC"/>
                </a:solidFill>
              </a:rPr>
              <a:t>Mona Lisa and The Last Supper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“</a:t>
            </a:r>
            <a:r>
              <a:rPr lang="en-US" dirty="0">
                <a:solidFill>
                  <a:srgbClr val="FF0000"/>
                </a:solidFill>
              </a:rPr>
              <a:t>Renaissance man</a:t>
            </a:r>
            <a:r>
              <a:rPr lang="en-US" dirty="0" smtClean="0">
                <a:solidFill>
                  <a:srgbClr val="FF0000"/>
                </a:solidFill>
              </a:rPr>
              <a:t>”- </a:t>
            </a:r>
            <a:r>
              <a:rPr lang="en-US" dirty="0" smtClean="0"/>
              <a:t>refers to </a:t>
            </a:r>
            <a:r>
              <a:rPr lang="en-US" dirty="0" smtClean="0">
                <a:solidFill>
                  <a:srgbClr val="0000CC"/>
                </a:solidFill>
              </a:rPr>
              <a:t>da Vinci’s interest in so many subjects, and his excellence at learning them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Today, refers to someone who is good at many different things 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Picture 8" descr="http://www.livetradingnews.com/wp-content/uploads/La-Mona-Lis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b="2177"/>
          <a:stretch>
            <a:fillRect/>
          </a:stretch>
        </p:blipFill>
        <p:spPr bwMode="auto">
          <a:xfrm>
            <a:off x="9889741" y="3462315"/>
            <a:ext cx="2077291" cy="327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www.jaydax.co.uk/lastsupper/lastsu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72" y="4297680"/>
            <a:ext cx="331133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V0010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10" y="234696"/>
            <a:ext cx="1781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M001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11" y="2251701"/>
            <a:ext cx="178117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4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to 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163" y="2084832"/>
            <a:ext cx="5267460" cy="4224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Michelangelo</a:t>
            </a:r>
            <a:r>
              <a:rPr lang="en-US" dirty="0"/>
              <a:t>- artist, painter, and sculptor; Born in 1475 </a:t>
            </a:r>
            <a:r>
              <a:rPr lang="en-US" dirty="0" smtClean="0"/>
              <a:t>near </a:t>
            </a:r>
            <a:r>
              <a:rPr lang="en-US" dirty="0"/>
              <a:t>Florence, </a:t>
            </a:r>
            <a:r>
              <a:rPr lang="en-US" dirty="0" smtClean="0"/>
              <a:t>considered </a:t>
            </a:r>
            <a:r>
              <a:rPr lang="en-US" dirty="0"/>
              <a:t>to be one of the most inspired </a:t>
            </a:r>
            <a:r>
              <a:rPr lang="en-US" dirty="0" smtClean="0"/>
              <a:t>artists of Renaissance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Sculpted the David in 1504</a:t>
            </a:r>
            <a:endParaRPr lang="en-US" dirty="0">
              <a:solidFill>
                <a:srgbClr val="0000CC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Commissioned by Pope </a:t>
            </a:r>
            <a:r>
              <a:rPr lang="en-US" dirty="0">
                <a:solidFill>
                  <a:srgbClr val="0000CC"/>
                </a:solidFill>
              </a:rPr>
              <a:t>Julius II </a:t>
            </a:r>
            <a:r>
              <a:rPr lang="en-US" dirty="0" smtClean="0">
                <a:solidFill>
                  <a:srgbClr val="0000CC"/>
                </a:solidFill>
              </a:rPr>
              <a:t>to paint </a:t>
            </a:r>
            <a:r>
              <a:rPr lang="en-US" dirty="0">
                <a:solidFill>
                  <a:srgbClr val="0000CC"/>
                </a:solidFill>
              </a:rPr>
              <a:t>the Sistine </a:t>
            </a:r>
            <a:r>
              <a:rPr lang="en-US" dirty="0" smtClean="0">
                <a:solidFill>
                  <a:srgbClr val="0000CC"/>
                </a:solidFill>
              </a:rPr>
              <a:t>Chapel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Raphael</a:t>
            </a:r>
            <a:r>
              <a:rPr lang="en-US" dirty="0" smtClean="0"/>
              <a:t>- painter and teacher; lived from 1483-1520, </a:t>
            </a:r>
            <a:r>
              <a:rPr lang="en-US" dirty="0" smtClean="0">
                <a:solidFill>
                  <a:srgbClr val="0000CC"/>
                </a:solidFill>
              </a:rPr>
              <a:t>received many commissions from both Pope Julius II &amp; Pope Leo X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 School of Athens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The Sistine Madonna- most famous for cherubs at the bottom</a:t>
            </a:r>
            <a:endParaRPr lang="en-US" dirty="0">
              <a:solidFill>
                <a:srgbClr val="0000CC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 descr="http://pro.corbis.com/images/AALQ001508.jpg?size=67&amp;uid={1191273f-4770-410e-ba4e-a87f0e1d9eb7}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8" y="5579815"/>
            <a:ext cx="2059139" cy="12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9" y="3726748"/>
            <a:ext cx="1991933" cy="1759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2" y="1894684"/>
            <a:ext cx="1738648" cy="1738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11" y="2465472"/>
            <a:ext cx="1738648" cy="1731623"/>
          </a:xfrm>
          <a:prstGeom prst="rect">
            <a:avLst/>
          </a:prstGeom>
        </p:spPr>
      </p:pic>
      <p:pic>
        <p:nvPicPr>
          <p:cNvPr id="9" name="Picture 9" descr="http://www.wga.hu/art/m/michelan/3sistina/1genesis/6adam/06_3ce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49" y="343602"/>
            <a:ext cx="3145406" cy="161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88" y="4492290"/>
            <a:ext cx="3563825" cy="229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pro.corbis.com/images/AV001635.jpg?size=67&amp;uid={0570f576-8334-4584-89f3-f53761e503b8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09" y="2380027"/>
            <a:ext cx="1498104" cy="186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6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FYI…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6" y="2084832"/>
            <a:ext cx="4128249" cy="408414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9" y="2065418"/>
            <a:ext cx="3747752" cy="3139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35" y="3067173"/>
            <a:ext cx="1604920" cy="16718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75" y="362609"/>
            <a:ext cx="1733550" cy="1530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29" y="3067172"/>
            <a:ext cx="1496946" cy="16718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75" y="5312439"/>
            <a:ext cx="1783447" cy="146906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1" idx="3"/>
          </p:cNvCxnSpPr>
          <p:nvPr/>
        </p:nvCxnSpPr>
        <p:spPr>
          <a:xfrm flipV="1">
            <a:off x="6202675" y="3425780"/>
            <a:ext cx="983736" cy="4773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</p:cNvCxnSpPr>
          <p:nvPr/>
        </p:nvCxnSpPr>
        <p:spPr>
          <a:xfrm flipH="1">
            <a:off x="8281115" y="1893195"/>
            <a:ext cx="70835" cy="10045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1"/>
          </p:cNvCxnSpPr>
          <p:nvPr/>
        </p:nvCxnSpPr>
        <p:spPr>
          <a:xfrm flipH="1" flipV="1">
            <a:off x="9268622" y="3335628"/>
            <a:ext cx="1103813" cy="5674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0"/>
          </p:cNvCxnSpPr>
          <p:nvPr/>
        </p:nvCxnSpPr>
        <p:spPr>
          <a:xfrm flipH="1" flipV="1">
            <a:off x="8281115" y="3903092"/>
            <a:ext cx="95784" cy="14093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to Literature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5306" y="1957589"/>
            <a:ext cx="6800045" cy="43517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FF0000"/>
                </a:solidFill>
              </a:rPr>
              <a:t>Niccolo</a:t>
            </a:r>
            <a:r>
              <a:rPr lang="en-US" dirty="0">
                <a:solidFill>
                  <a:srgbClr val="FF0000"/>
                </a:solidFill>
              </a:rPr>
              <a:t> Machiavelli- </a:t>
            </a:r>
            <a:r>
              <a:rPr lang="en-US" dirty="0"/>
              <a:t>Italian political </a:t>
            </a:r>
            <a:r>
              <a:rPr lang="en-US" dirty="0" smtClean="0"/>
              <a:t>philosopher; </a:t>
            </a:r>
            <a:r>
              <a:rPr lang="en-US" dirty="0" smtClean="0">
                <a:solidFill>
                  <a:srgbClr val="0000CC"/>
                </a:solidFill>
              </a:rPr>
              <a:t>wrote </a:t>
            </a:r>
            <a:r>
              <a:rPr lang="en-US" dirty="0">
                <a:solidFill>
                  <a:srgbClr val="0000CC"/>
                </a:solidFill>
              </a:rPr>
              <a:t>The Prince on how to be an effective </a:t>
            </a:r>
            <a:r>
              <a:rPr lang="en-US" dirty="0" smtClean="0">
                <a:solidFill>
                  <a:srgbClr val="0000CC"/>
                </a:solidFill>
              </a:rPr>
              <a:t>ruler</a:t>
            </a:r>
            <a:endParaRPr lang="en-US" dirty="0">
              <a:solidFill>
                <a:srgbClr val="0000CC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supported </a:t>
            </a:r>
            <a:r>
              <a:rPr lang="en-US" dirty="0"/>
              <a:t>absolute power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“end </a:t>
            </a:r>
            <a:r>
              <a:rPr lang="en-US" dirty="0">
                <a:solidFill>
                  <a:srgbClr val="0000CC"/>
                </a:solidFill>
              </a:rPr>
              <a:t>justifies the </a:t>
            </a:r>
            <a:r>
              <a:rPr lang="en-US" dirty="0" smtClean="0">
                <a:solidFill>
                  <a:srgbClr val="0000CC"/>
                </a:solidFill>
              </a:rPr>
              <a:t>means”</a:t>
            </a:r>
            <a:endParaRPr lang="en-US" dirty="0">
              <a:solidFill>
                <a:srgbClr val="0000CC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try </a:t>
            </a:r>
            <a:r>
              <a:rPr lang="en-US" dirty="0"/>
              <a:t>to do good</a:t>
            </a:r>
            <a:r>
              <a:rPr lang="en-US" dirty="0" smtClean="0"/>
              <a:t>, but be </a:t>
            </a:r>
            <a:r>
              <a:rPr lang="en-US" dirty="0"/>
              <a:t>evil if </a:t>
            </a:r>
            <a:r>
              <a:rPr lang="en-US" dirty="0" smtClean="0"/>
              <a:t>needed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William </a:t>
            </a:r>
            <a:r>
              <a:rPr lang="en-US" dirty="0" smtClean="0">
                <a:solidFill>
                  <a:srgbClr val="FF0000"/>
                </a:solidFill>
              </a:rPr>
              <a:t>Shakespeare- </a:t>
            </a:r>
            <a:r>
              <a:rPr lang="en-US" dirty="0" smtClean="0"/>
              <a:t>English playwright; works are </a:t>
            </a:r>
            <a:r>
              <a:rPr lang="en-US" dirty="0" smtClean="0">
                <a:solidFill>
                  <a:srgbClr val="0000CC"/>
                </a:solidFill>
              </a:rPr>
              <a:t>credited with introducing 3000 words to English language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Wrote Romeo &amp; Juliet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Johannes </a:t>
            </a:r>
            <a:r>
              <a:rPr lang="en-US" dirty="0" smtClean="0">
                <a:solidFill>
                  <a:srgbClr val="FF0000"/>
                </a:solidFill>
              </a:rPr>
              <a:t>Gutenberg-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00CC"/>
                </a:solidFill>
              </a:rPr>
              <a:t>1455, printed a copy of the Bible using moveable type</a:t>
            </a:r>
            <a:r>
              <a:rPr lang="en-US" dirty="0" smtClean="0"/>
              <a:t>; books became a tool for mass communication, spreading knowledge, and availability of education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7" descr="http://pro.corbis.com/images/BE081816.jpg?size=67&amp;uid={4384ac7d-ca0a-4b50-a9db-f07bbc587e7b}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45" y="4001028"/>
            <a:ext cx="4098477" cy="270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ile:Portrait of Niccolò Machiavelli by Santi di T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6"/>
          <a:stretch>
            <a:fillRect/>
          </a:stretch>
        </p:blipFill>
        <p:spPr bwMode="auto">
          <a:xfrm>
            <a:off x="9916732" y="334852"/>
            <a:ext cx="2086378" cy="307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watson.org/~leigh/shakespe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67" y="644900"/>
            <a:ext cx="2240925" cy="320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8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to philosophy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1841679"/>
            <a:ext cx="5653181" cy="44676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Erasmus</a:t>
            </a:r>
            <a:r>
              <a:rPr lang="en-US" dirty="0"/>
              <a:t>- </a:t>
            </a:r>
            <a:r>
              <a:rPr lang="en-US" dirty="0">
                <a:solidFill>
                  <a:srgbClr val="0000CC"/>
                </a:solidFill>
              </a:rPr>
              <a:t>Used humor to show the immoral and ignorant behavior of people</a:t>
            </a:r>
            <a:r>
              <a:rPr lang="en-US" dirty="0"/>
              <a:t>, including the clergy.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felt </a:t>
            </a:r>
            <a:r>
              <a:rPr lang="en-US" dirty="0"/>
              <a:t>people should be open minded and be kind to others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Pushed for the Bible to be printed in the vernacular</a:t>
            </a:r>
            <a:r>
              <a:rPr lang="en-US" dirty="0" smtClean="0"/>
              <a:t>, the native and informal language of local populations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Thomas </a:t>
            </a:r>
            <a:r>
              <a:rPr lang="en-US" dirty="0" smtClean="0">
                <a:solidFill>
                  <a:srgbClr val="FF0000"/>
                </a:solidFill>
              </a:rPr>
              <a:t>More- </a:t>
            </a:r>
            <a:r>
              <a:rPr lang="en-US" dirty="0" smtClean="0"/>
              <a:t>wrote </a:t>
            </a:r>
            <a:r>
              <a:rPr lang="en-US" dirty="0" smtClean="0">
                <a:solidFill>
                  <a:srgbClr val="0000CC"/>
                </a:solidFill>
              </a:rPr>
              <a:t>Utopia, “the perfect society”;</a:t>
            </a:r>
            <a:r>
              <a:rPr lang="en-US" dirty="0" smtClean="0"/>
              <a:t> believed </a:t>
            </a:r>
            <a:r>
              <a:rPr lang="en-US" dirty="0">
                <a:solidFill>
                  <a:srgbClr val="0000CC"/>
                </a:solidFill>
              </a:rPr>
              <a:t>men and </a:t>
            </a:r>
            <a:r>
              <a:rPr lang="en-US" dirty="0" smtClean="0">
                <a:solidFill>
                  <a:srgbClr val="0000CC"/>
                </a:solidFill>
              </a:rPr>
              <a:t>women could and should </a:t>
            </a:r>
            <a:r>
              <a:rPr lang="en-US" dirty="0">
                <a:solidFill>
                  <a:srgbClr val="0000CC"/>
                </a:solidFill>
              </a:rPr>
              <a:t>live in harmony</a:t>
            </a:r>
            <a:r>
              <a:rPr lang="en-US" dirty="0"/>
              <a:t>. 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No </a:t>
            </a:r>
            <a:r>
              <a:rPr lang="en-US" dirty="0"/>
              <a:t>private property, no one is lazy, all people are educated and the justice system is used to end crime instead of executing criminals.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 descr="http://pro.corbis.com/images/MA09397A.jpg?size=67&amp;uid={4acc49ac-e5af-4ab5-94d0-43ef8ba213d0}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38" y="3361385"/>
            <a:ext cx="2503841" cy="320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F397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9" y="1904526"/>
            <a:ext cx="2708293" cy="323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0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Renaissance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Political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Economic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Intellectual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Social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Cultural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379154"/>
            <a:ext cx="2671854" cy="2106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0" y="1886675"/>
            <a:ext cx="2746742" cy="2073579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05" y="383018"/>
            <a:ext cx="3901902" cy="1896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39" y="2485623"/>
            <a:ext cx="2350861" cy="181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Political Effects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06" y="1906073"/>
            <a:ext cx="5975797" cy="44032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England experienced such growth and change </a:t>
            </a:r>
            <a:r>
              <a:rPr lang="en-US" dirty="0" smtClean="0"/>
              <a:t>that historians often refer to it as the </a:t>
            </a:r>
            <a:r>
              <a:rPr lang="en-US" dirty="0" smtClean="0">
                <a:solidFill>
                  <a:srgbClr val="0000CC"/>
                </a:solidFill>
              </a:rPr>
              <a:t>“Golden Age” or Elizabethan era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Elizabeth I- </a:t>
            </a:r>
            <a:r>
              <a:rPr lang="en-US" dirty="0" smtClean="0"/>
              <a:t>ruler of England; after defeating the Spanish, </a:t>
            </a:r>
            <a:r>
              <a:rPr lang="en-US" dirty="0" smtClean="0">
                <a:solidFill>
                  <a:srgbClr val="0000CC"/>
                </a:solidFill>
              </a:rPr>
              <a:t>wealth, prosperity, and peace that followed was attributed to her rule and policies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Wealth of the </a:t>
            </a:r>
            <a:r>
              <a:rPr lang="en-US" dirty="0" smtClean="0">
                <a:solidFill>
                  <a:srgbClr val="0000CC"/>
                </a:solidFill>
              </a:rPr>
              <a:t>Italian city-states increased their political power</a:t>
            </a:r>
            <a:r>
              <a:rPr lang="en-US" dirty="0" smtClean="0"/>
              <a:t> and weakened the Church’s power &amp; influence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Following the publishing of Machiavelli’s </a:t>
            </a:r>
            <a:r>
              <a:rPr lang="en-US" i="1" dirty="0" smtClean="0"/>
              <a:t>The Prince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CC"/>
                </a:solidFill>
              </a:rPr>
              <a:t>rulers </a:t>
            </a:r>
            <a:r>
              <a:rPr lang="en-US" dirty="0">
                <a:solidFill>
                  <a:srgbClr val="0000CC"/>
                </a:solidFill>
              </a:rPr>
              <a:t>collected taxes, raised armies, hired professional </a:t>
            </a:r>
            <a:r>
              <a:rPr lang="en-US" dirty="0" smtClean="0">
                <a:solidFill>
                  <a:srgbClr val="0000CC"/>
                </a:solidFill>
              </a:rPr>
              <a:t>soldiers (mercenaries</a:t>
            </a:r>
            <a:r>
              <a:rPr lang="en-US" dirty="0" smtClean="0"/>
              <a:t>), </a:t>
            </a:r>
            <a:r>
              <a:rPr lang="en-US" dirty="0"/>
              <a:t>and exchanged </a:t>
            </a:r>
            <a:r>
              <a:rPr lang="en-US" dirty="0" smtClean="0"/>
              <a:t>ambassadors to monitor relations between countries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31" y="301880"/>
            <a:ext cx="2170864" cy="217086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66" y="585216"/>
            <a:ext cx="2671854" cy="2570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14" y="3528812"/>
            <a:ext cx="3900812" cy="272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Economic</a:t>
            </a:r>
            <a:r>
              <a:rPr lang="en-US" dirty="0" smtClean="0"/>
              <a:t> Effects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4" y="1890279"/>
            <a:ext cx="3060666" cy="240740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578197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Wealth led to accumulation of </a:t>
            </a:r>
            <a:r>
              <a:rPr lang="en-US" dirty="0">
                <a:solidFill>
                  <a:srgbClr val="0000CC"/>
                </a:solidFill>
              </a:rPr>
              <a:t>luxury </a:t>
            </a:r>
            <a:r>
              <a:rPr lang="en-US" dirty="0" smtClean="0">
                <a:solidFill>
                  <a:srgbClr val="0000CC"/>
                </a:solidFill>
              </a:rPr>
              <a:t>goods, as they indicated social status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People wore better clothes, owned more material things (furniture, artwork, jewelry), and shifted away from agricultural-based economies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trade </a:t>
            </a:r>
            <a:r>
              <a:rPr lang="en-US" dirty="0" smtClean="0"/>
              <a:t>led to </a:t>
            </a:r>
            <a:r>
              <a:rPr lang="en-US" dirty="0" smtClean="0">
                <a:solidFill>
                  <a:srgbClr val="0000CC"/>
                </a:solidFill>
              </a:rPr>
              <a:t>greater availability of a </a:t>
            </a:r>
            <a:r>
              <a:rPr lang="en-US" dirty="0">
                <a:solidFill>
                  <a:srgbClr val="0000CC"/>
                </a:solidFill>
              </a:rPr>
              <a:t>variety of </a:t>
            </a:r>
            <a:r>
              <a:rPr lang="en-US" dirty="0" smtClean="0">
                <a:solidFill>
                  <a:srgbClr val="0000CC"/>
                </a:solidFill>
              </a:rPr>
              <a:t>products,</a:t>
            </a:r>
            <a:r>
              <a:rPr lang="en-US" dirty="0" smtClean="0"/>
              <a:t> and merchants traveled to different areas for specific time periods to allow people to shop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Continued growth of </a:t>
            </a:r>
            <a:r>
              <a:rPr lang="en-US" dirty="0" smtClean="0">
                <a:solidFill>
                  <a:srgbClr val="0000CC"/>
                </a:solidFill>
              </a:rPr>
              <a:t>cities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65" y="2440467"/>
            <a:ext cx="2331720" cy="2073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10" y="4653314"/>
            <a:ext cx="3309035" cy="186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Intellectual</a:t>
            </a:r>
            <a:r>
              <a:rPr lang="en-US" dirty="0" smtClean="0"/>
              <a:t>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06" y="2176529"/>
            <a:ext cx="7212170" cy="430154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Gutenberg’s </a:t>
            </a:r>
            <a:r>
              <a:rPr lang="en-US" dirty="0" smtClean="0">
                <a:solidFill>
                  <a:srgbClr val="0000CC"/>
                </a:solidFill>
              </a:rPr>
              <a:t>printing press allowed for information to be released to the public faster</a:t>
            </a:r>
            <a:r>
              <a:rPr lang="en-US" dirty="0" smtClean="0"/>
              <a:t>, creating a </a:t>
            </a:r>
            <a:r>
              <a:rPr lang="en-US" dirty="0" smtClean="0">
                <a:solidFill>
                  <a:srgbClr val="0000CC"/>
                </a:solidFill>
              </a:rPr>
              <a:t>more educated population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More </a:t>
            </a:r>
            <a:r>
              <a:rPr lang="en-US" dirty="0">
                <a:solidFill>
                  <a:srgbClr val="0000CC"/>
                </a:solidFill>
              </a:rPr>
              <a:t>authors wrote on </a:t>
            </a:r>
            <a:r>
              <a:rPr lang="en-US" dirty="0" smtClean="0">
                <a:solidFill>
                  <a:srgbClr val="0000CC"/>
                </a:solidFill>
              </a:rPr>
              <a:t>secular subjects </a:t>
            </a:r>
            <a:r>
              <a:rPr lang="en-US" dirty="0" smtClean="0"/>
              <a:t>and in their </a:t>
            </a:r>
            <a:r>
              <a:rPr lang="en-US" dirty="0" smtClean="0">
                <a:solidFill>
                  <a:srgbClr val="0000CC"/>
                </a:solidFill>
              </a:rPr>
              <a:t>native languages.</a:t>
            </a:r>
            <a:endParaRPr lang="en-US" dirty="0">
              <a:solidFill>
                <a:srgbClr val="0000CC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Rabelais </a:t>
            </a:r>
            <a:r>
              <a:rPr lang="en-US" dirty="0"/>
              <a:t>(French</a:t>
            </a:r>
            <a:r>
              <a:rPr lang="en-US" dirty="0" smtClean="0"/>
              <a:t>), </a:t>
            </a:r>
            <a:r>
              <a:rPr lang="en-US" dirty="0"/>
              <a:t>William Shakespeare (</a:t>
            </a:r>
            <a:r>
              <a:rPr lang="en-US" dirty="0" smtClean="0"/>
              <a:t>English), </a:t>
            </a:r>
            <a:r>
              <a:rPr lang="en-US" dirty="0"/>
              <a:t>and Cervantes (</a:t>
            </a:r>
            <a:r>
              <a:rPr lang="en-US" dirty="0" smtClean="0"/>
              <a:t>Spanish)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Writers described the dignity of man, pleasures of the senses, and instructed nobles in how to behave at court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Copernicus</a:t>
            </a:r>
            <a:r>
              <a:rPr lang="en-US" dirty="0" smtClean="0"/>
              <a:t>- a scientist</a:t>
            </a:r>
            <a:r>
              <a:rPr lang="en-US" dirty="0"/>
              <a:t>, </a:t>
            </a:r>
            <a:r>
              <a:rPr lang="en-US" dirty="0">
                <a:solidFill>
                  <a:srgbClr val="0000CC"/>
                </a:solidFill>
              </a:rPr>
              <a:t>concluded that the Earth orbited the sun</a:t>
            </a:r>
            <a:r>
              <a:rPr lang="en-US" dirty="0"/>
              <a:t>. His work was banned by the Church (Church taught that Earth was the center of the universe)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Galileo </a:t>
            </a:r>
            <a:r>
              <a:rPr lang="en-US" dirty="0" smtClean="0">
                <a:solidFill>
                  <a:srgbClr val="FF0000"/>
                </a:solidFill>
              </a:rPr>
              <a:t>Galilei- </a:t>
            </a:r>
            <a:r>
              <a:rPr lang="en-US" dirty="0"/>
              <a:t>Italian scientist, </a:t>
            </a:r>
            <a:r>
              <a:rPr lang="en-US" dirty="0">
                <a:solidFill>
                  <a:srgbClr val="0000CC"/>
                </a:solidFill>
              </a:rPr>
              <a:t>studied motion and laid the foundation for modern physics. </a:t>
            </a:r>
            <a:r>
              <a:rPr lang="en-US" dirty="0" smtClean="0">
                <a:solidFill>
                  <a:srgbClr val="0000CC"/>
                </a:solidFill>
              </a:rPr>
              <a:t>Invented </a:t>
            </a:r>
            <a:r>
              <a:rPr lang="en-US" dirty="0">
                <a:solidFill>
                  <a:srgbClr val="0000CC"/>
                </a:solidFill>
              </a:rPr>
              <a:t>one of the first telescopes </a:t>
            </a:r>
            <a:r>
              <a:rPr lang="en-US" dirty="0"/>
              <a:t>and wrote about his belief in Copernicus’ theory.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97" y="3678761"/>
            <a:ext cx="3901902" cy="254044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5" y="745647"/>
            <a:ext cx="2480525" cy="2582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25" y="330773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Social</a:t>
            </a:r>
            <a:r>
              <a:rPr lang="en-US" dirty="0" smtClean="0"/>
              <a:t> Effects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8" y="2524259"/>
            <a:ext cx="2916807" cy="34305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403796"/>
            <a:ext cx="5833486" cy="4905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Artists and merchants who were paid by their patrons became members of the emerging </a:t>
            </a:r>
            <a:r>
              <a:rPr lang="en-US" dirty="0" smtClean="0">
                <a:solidFill>
                  <a:srgbClr val="0000CC"/>
                </a:solidFill>
              </a:rPr>
              <a:t>middle class, people who were not extremely wealthy or poor.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During the Renaissance, most </a:t>
            </a:r>
            <a:r>
              <a:rPr lang="en-US" dirty="0" smtClean="0">
                <a:solidFill>
                  <a:srgbClr val="0000CC"/>
                </a:solidFill>
              </a:rPr>
              <a:t>marriages were arranged to </a:t>
            </a:r>
            <a:r>
              <a:rPr lang="en-US" dirty="0">
                <a:solidFill>
                  <a:srgbClr val="0000CC"/>
                </a:solidFill>
              </a:rPr>
              <a:t>create financial or political alliances </a:t>
            </a:r>
            <a:r>
              <a:rPr lang="en-US" dirty="0"/>
              <a:t>between families.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Parents </a:t>
            </a:r>
            <a:r>
              <a:rPr lang="en-US" dirty="0"/>
              <a:t>tried to arrange for their </a:t>
            </a:r>
            <a:r>
              <a:rPr lang="en-US" dirty="0" smtClean="0"/>
              <a:t>daughters to </a:t>
            </a:r>
            <a:r>
              <a:rPr lang="en-US" dirty="0"/>
              <a:t>marry men who would improve the family’s wealth or status </a:t>
            </a:r>
            <a:r>
              <a:rPr lang="en-US" dirty="0" smtClean="0"/>
              <a:t>in society.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Middle &amp; Upper Class men and women also had designated gender roles: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Males </a:t>
            </a:r>
            <a:r>
              <a:rPr lang="en-US" dirty="0">
                <a:solidFill>
                  <a:srgbClr val="0000CC"/>
                </a:solidFill>
              </a:rPr>
              <a:t>managed all the </a:t>
            </a:r>
            <a:r>
              <a:rPr lang="en-US" dirty="0" smtClean="0">
                <a:solidFill>
                  <a:srgbClr val="0000CC"/>
                </a:solidFill>
              </a:rPr>
              <a:t>finances</a:t>
            </a:r>
            <a:r>
              <a:rPr lang="en-US" dirty="0" smtClean="0"/>
              <a:t>, property, </a:t>
            </a:r>
            <a:r>
              <a:rPr lang="en-US" dirty="0"/>
              <a:t>and made all the important decisions </a:t>
            </a:r>
            <a:r>
              <a:rPr lang="en-US" dirty="0" smtClean="0"/>
              <a:t>for everyone </a:t>
            </a:r>
            <a:r>
              <a:rPr lang="en-US" dirty="0"/>
              <a:t>in the household.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Female roles were maintaining </a:t>
            </a:r>
            <a:r>
              <a:rPr lang="en-US" dirty="0">
                <a:solidFill>
                  <a:srgbClr val="0000CC"/>
                </a:solidFill>
              </a:rPr>
              <a:t>the </a:t>
            </a:r>
            <a:r>
              <a:rPr lang="en-US" dirty="0" smtClean="0">
                <a:solidFill>
                  <a:srgbClr val="0000CC"/>
                </a:solidFill>
              </a:rPr>
              <a:t>household</a:t>
            </a:r>
            <a:r>
              <a:rPr lang="en-US" dirty="0" smtClean="0"/>
              <a:t>, respecting her husband’s authority, </a:t>
            </a:r>
            <a:r>
              <a:rPr lang="en-US" dirty="0"/>
              <a:t>and </a:t>
            </a:r>
            <a:r>
              <a:rPr lang="en-US" dirty="0" smtClean="0"/>
              <a:t>looking after her children.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55" y="3856577"/>
            <a:ext cx="2619375" cy="2806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55" y="1700531"/>
            <a:ext cx="2434657" cy="18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note-taking method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1024128" y="2271602"/>
            <a:ext cx="3079750" cy="4102100"/>
          </a:xfrm>
        </p:spPr>
        <p:txBody>
          <a:bodyPr>
            <a:normAutofit/>
          </a:bodyPr>
          <a:lstStyle/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Main Ideas</a:t>
            </a:r>
          </a:p>
          <a:p>
            <a:pPr lvl="1"/>
            <a:r>
              <a:rPr lang="en-US" dirty="0" smtClean="0"/>
              <a:t>Big Concepts</a:t>
            </a:r>
          </a:p>
          <a:p>
            <a:pPr lvl="1"/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290443" y="2173439"/>
            <a:ext cx="4778375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Supporting details</a:t>
            </a:r>
          </a:p>
          <a:p>
            <a:pPr lvl="1"/>
            <a:r>
              <a:rPr lang="en-US" dirty="0" smtClean="0"/>
              <a:t>Dates, Times, and Biographic details</a:t>
            </a:r>
          </a:p>
          <a:p>
            <a:pPr lvl="1"/>
            <a:r>
              <a:rPr lang="en-US" dirty="0" smtClean="0"/>
              <a:t>Vocabulary Definitions</a:t>
            </a:r>
          </a:p>
          <a:p>
            <a:r>
              <a:rPr lang="en-US" dirty="0" smtClean="0"/>
              <a:t>Any items in BLACK text are optional. Remember: the more thorough your notes, the more prepared you will be for exams.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24945" y="2010718"/>
            <a:ext cx="15875" cy="41021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57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Cultural</a:t>
            </a:r>
            <a:r>
              <a:rPr lang="en-US" dirty="0" smtClean="0"/>
              <a:t> Effects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525" y="1970468"/>
            <a:ext cx="6683492" cy="442904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addition to contributions to art, literature, and philosophy, there were many other major cultural shifts during Renaissance.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Secularism</a:t>
            </a:r>
            <a:r>
              <a:rPr lang="en-US" dirty="0"/>
              <a:t>- people moved away from life in the church and </a:t>
            </a:r>
            <a:r>
              <a:rPr lang="en-US" dirty="0">
                <a:solidFill>
                  <a:srgbClr val="0000CC"/>
                </a:solidFill>
              </a:rPr>
              <a:t>focused more on material objects and enjoying life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Reason – used observation and experience to explain the world rather than Christian teachings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Humanism</a:t>
            </a:r>
            <a:r>
              <a:rPr lang="en-US" dirty="0"/>
              <a:t> – </a:t>
            </a:r>
            <a:r>
              <a:rPr lang="en-US" dirty="0">
                <a:solidFill>
                  <a:srgbClr val="0000CC"/>
                </a:solidFill>
              </a:rPr>
              <a:t>emphasized dignity, worth, and uniqueness of individuals</a:t>
            </a:r>
            <a:r>
              <a:rPr lang="en-US" dirty="0"/>
              <a:t>. (man is the focus of all things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Petrarch </a:t>
            </a:r>
            <a:r>
              <a:rPr lang="en-US" dirty="0"/>
              <a:t>– the “Father of Humanism</a:t>
            </a:r>
            <a:r>
              <a:rPr lang="en-US" dirty="0" smtClean="0"/>
              <a:t>”; </a:t>
            </a:r>
            <a:r>
              <a:rPr lang="en-US" dirty="0"/>
              <a:t>collected and studied ancient </a:t>
            </a:r>
            <a:r>
              <a:rPr lang="en-US" dirty="0" smtClean="0"/>
              <a:t>texts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Christian Humanism – a movement in northern Europe that promoted reason through Christian teachings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Picture 6" descr="http://pro.corbis.com/images/IH014746.jpg?size=67&amp;uid={907b1344-397a-4c1b-88c5-4bb40e789df5}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64" y="3760631"/>
            <a:ext cx="2187272" cy="275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34" y="453290"/>
            <a:ext cx="2568123" cy="2624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77" y="4378818"/>
            <a:ext cx="2197457" cy="2020696"/>
          </a:xfrm>
          <a:prstGeom prst="rect">
            <a:avLst/>
          </a:prstGeom>
        </p:spPr>
      </p:pic>
      <p:pic>
        <p:nvPicPr>
          <p:cNvPr id="8" name="Picture 5" descr="E:\Cara Documents\1vitruvi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89" y="1031357"/>
            <a:ext cx="2211343" cy="309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0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Italian City-States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End of the Dark Ages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Trade &amp; the City-States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Medici Family</a:t>
            </a:r>
          </a:p>
        </p:txBody>
      </p:sp>
      <p:pic>
        <p:nvPicPr>
          <p:cNvPr id="4" name="Picture 2" descr="http://fc04.deviantart.net/fs71/i/2011/042/4/7/renaissance_europe___1500_by_gtd_orion-d39b39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1" y="389238"/>
            <a:ext cx="3010937" cy="21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07" y="300225"/>
            <a:ext cx="3361386" cy="235039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15" y="798732"/>
            <a:ext cx="3837904" cy="29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Dark 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2429" y="1931831"/>
            <a:ext cx="6632619" cy="43775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Renaissance</a:t>
            </a:r>
            <a:r>
              <a:rPr lang="en-US" dirty="0" smtClean="0"/>
              <a:t>- means “rebirth”; refers to a </a:t>
            </a:r>
            <a:r>
              <a:rPr lang="en-US" dirty="0" smtClean="0">
                <a:solidFill>
                  <a:srgbClr val="0000CC"/>
                </a:solidFill>
              </a:rPr>
              <a:t>cultural </a:t>
            </a:r>
            <a:r>
              <a:rPr lang="en-US" dirty="0">
                <a:solidFill>
                  <a:srgbClr val="0000CC"/>
                </a:solidFill>
              </a:rPr>
              <a:t>awakening in </a:t>
            </a:r>
            <a:r>
              <a:rPr lang="en-US" dirty="0" smtClean="0">
                <a:solidFill>
                  <a:srgbClr val="0000CC"/>
                </a:solidFill>
              </a:rPr>
              <a:t>Europe that began </a:t>
            </a:r>
            <a:r>
              <a:rPr lang="en-US" dirty="0">
                <a:solidFill>
                  <a:srgbClr val="0000CC"/>
                </a:solidFill>
              </a:rPr>
              <a:t>in </a:t>
            </a:r>
            <a:r>
              <a:rPr lang="en-US" dirty="0" smtClean="0">
                <a:solidFill>
                  <a:srgbClr val="0000CC"/>
                </a:solidFill>
              </a:rPr>
              <a:t>Italy, lasted from about </a:t>
            </a:r>
            <a:r>
              <a:rPr lang="en-US" dirty="0">
                <a:solidFill>
                  <a:srgbClr val="0000CC"/>
                </a:solidFill>
              </a:rPr>
              <a:t>1350 – </a:t>
            </a:r>
            <a:r>
              <a:rPr lang="en-US" dirty="0" smtClean="0">
                <a:solidFill>
                  <a:srgbClr val="0000CC"/>
                </a:solidFill>
              </a:rPr>
              <a:t>1600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Known as </a:t>
            </a: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“Rebirth” of classical </a:t>
            </a:r>
            <a:r>
              <a:rPr lang="en-US" dirty="0" smtClean="0">
                <a:solidFill>
                  <a:srgbClr val="FF0000"/>
                </a:solidFill>
              </a:rPr>
              <a:t>knowledge</a:t>
            </a:r>
            <a:r>
              <a:rPr lang="en-US" dirty="0" smtClean="0"/>
              <a:t>, including: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>
                <a:solidFill>
                  <a:srgbClr val="0000CC"/>
                </a:solidFill>
              </a:rPr>
              <a:t>Art</a:t>
            </a:r>
            <a:endParaRPr lang="en-US" dirty="0">
              <a:solidFill>
                <a:srgbClr val="0000CC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Learning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Writing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Philosophy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Europe was </a:t>
            </a:r>
            <a:r>
              <a:rPr lang="en-US" dirty="0">
                <a:solidFill>
                  <a:srgbClr val="0000CC"/>
                </a:solidFill>
              </a:rPr>
              <a:t>recovering from the Dark </a:t>
            </a:r>
            <a:r>
              <a:rPr lang="en-US" dirty="0" smtClean="0">
                <a:solidFill>
                  <a:srgbClr val="0000CC"/>
                </a:solidFill>
              </a:rPr>
              <a:t>Ages (the Middle Ages) </a:t>
            </a:r>
            <a:r>
              <a:rPr lang="en-US" dirty="0">
                <a:solidFill>
                  <a:srgbClr val="0000CC"/>
                </a:solidFill>
              </a:rPr>
              <a:t>and the </a:t>
            </a:r>
            <a:r>
              <a:rPr lang="en-US" dirty="0" smtClean="0">
                <a:solidFill>
                  <a:srgbClr val="0000CC"/>
                </a:solidFill>
              </a:rPr>
              <a:t>Black Death</a:t>
            </a:r>
            <a:r>
              <a:rPr lang="en-US" dirty="0" smtClean="0"/>
              <a:t>. People </a:t>
            </a:r>
            <a:r>
              <a:rPr lang="en-US" dirty="0"/>
              <a:t>had lost their faith in the church and </a:t>
            </a:r>
            <a:r>
              <a:rPr lang="en-US" dirty="0">
                <a:solidFill>
                  <a:srgbClr val="0000CC"/>
                </a:solidFill>
              </a:rPr>
              <a:t>began to put more focus on human </a:t>
            </a:r>
            <a:r>
              <a:rPr lang="en-US" dirty="0" smtClean="0">
                <a:solidFill>
                  <a:srgbClr val="0000CC"/>
                </a:solidFill>
              </a:rPr>
              <a:t>beings</a:t>
            </a:r>
            <a:r>
              <a:rPr lang="en-US" dirty="0" smtClean="0"/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48" y="347730"/>
            <a:ext cx="4641835" cy="2694948"/>
          </a:xfrm>
        </p:spPr>
      </p:pic>
      <p:pic>
        <p:nvPicPr>
          <p:cNvPr id="8" name="Picture 2" descr="http://fc04.deviantart.net/fs71/i/2011/042/4/7/renaissance_europe___1500_by_gtd_orion-d39b39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708" y="3383195"/>
            <a:ext cx="4198513" cy="302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0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dark 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565" y="2286000"/>
            <a:ext cx="544712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rgbClr val="FF0000"/>
                </a:solidFill>
              </a:rPr>
              <a:t>Individualism</a:t>
            </a:r>
            <a:r>
              <a:rPr lang="en-US" altLang="en-US" dirty="0" smtClean="0"/>
              <a:t> </a:t>
            </a:r>
            <a:r>
              <a:rPr lang="en-US" altLang="en-US" dirty="0"/>
              <a:t>– </a:t>
            </a:r>
            <a:r>
              <a:rPr lang="en-US" altLang="en-US" dirty="0">
                <a:solidFill>
                  <a:srgbClr val="0000CC"/>
                </a:solidFill>
              </a:rPr>
              <a:t>emphasis on person as individual rather than part of a group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Crusades increased the amount of goods exchanged between Europe and the Islamic empire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Demand increased for Middle Eastern products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Systems of credit and banking established in Middle East became more popular in Europe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Both Byzantine &amp; Islamic empires preserved vast amounts of Greco-Roman knowledge and history from the Classical Civilizations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2" y="1944491"/>
            <a:ext cx="3504205" cy="235318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35" y="4661592"/>
            <a:ext cx="2886880" cy="1990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45" y="2665927"/>
            <a:ext cx="2171818" cy="32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&amp; the city-states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85" y="1906073"/>
            <a:ext cx="6297769" cy="44032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Italy</a:t>
            </a:r>
            <a:r>
              <a:rPr lang="en-US" dirty="0" smtClean="0"/>
              <a:t> </a:t>
            </a:r>
            <a:r>
              <a:rPr lang="en-US" dirty="0"/>
              <a:t>was the “</a:t>
            </a:r>
            <a:r>
              <a:rPr lang="en-US" dirty="0">
                <a:solidFill>
                  <a:srgbClr val="0000CC"/>
                </a:solidFill>
              </a:rPr>
              <a:t>crossroads”, where all trades routes met up and passed through to other destinations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More trade equaled more </a:t>
            </a:r>
            <a:r>
              <a:rPr lang="en-US" dirty="0" smtClean="0"/>
              <a:t>money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City-state</a:t>
            </a:r>
            <a:r>
              <a:rPr lang="en-US" dirty="0"/>
              <a:t>- </a:t>
            </a:r>
            <a:r>
              <a:rPr lang="en-US" dirty="0">
                <a:solidFill>
                  <a:srgbClr val="0000CC"/>
                </a:solidFill>
              </a:rPr>
              <a:t>a region that is independently ruled by a major city</a:t>
            </a:r>
            <a:r>
              <a:rPr lang="en-US" dirty="0"/>
              <a:t>. During the Renaissance, Italy was broken up into city-states that were controlled by different </a:t>
            </a:r>
            <a:r>
              <a:rPr lang="en-US" dirty="0" smtClean="0"/>
              <a:t>rulers: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Vatican City- the Pope &amp; Catholic Clergy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Florence- Medici Family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Venice- The Doge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Florence</a:t>
            </a:r>
            <a:r>
              <a:rPr lang="en-US" dirty="0" smtClean="0"/>
              <a:t> had become the </a:t>
            </a:r>
            <a:r>
              <a:rPr lang="en-US" dirty="0" smtClean="0">
                <a:solidFill>
                  <a:srgbClr val="0000CC"/>
                </a:solidFill>
              </a:rPr>
              <a:t>most powerful and wealthiest city-state,</a:t>
            </a:r>
            <a:r>
              <a:rPr lang="en-US" dirty="0" smtClean="0"/>
              <a:t> mainly a result of textile (fabric) production and development of banking centers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7" y="309093"/>
            <a:ext cx="4018210" cy="26401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6" y="3125533"/>
            <a:ext cx="2530094" cy="2695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11" y="4082603"/>
            <a:ext cx="2345436" cy="240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&amp; The City-States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4" y="2084832"/>
            <a:ext cx="3361386" cy="235039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769" y="2286000"/>
            <a:ext cx="5628067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Patrons</a:t>
            </a:r>
            <a:r>
              <a:rPr lang="en-US" dirty="0" smtClean="0"/>
              <a:t>- wealthy businessmen and </a:t>
            </a:r>
            <a:r>
              <a:rPr lang="en-US" dirty="0" smtClean="0">
                <a:solidFill>
                  <a:srgbClr val="0000CC"/>
                </a:solidFill>
              </a:rPr>
              <a:t>merchants who asked artists and craftsmen to create something for them (commission).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Had the money to spend on purchasing art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The more art they owned, the higher their social status was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Demand inspires competition between artists to create the best products,</a:t>
            </a:r>
            <a:r>
              <a:rPr lang="en-US" dirty="0" smtClean="0"/>
              <a:t> which leads to quality of art increasing and new thoughts on science &amp; philosophy emerging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4624454"/>
            <a:ext cx="3209792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25" y="2709930"/>
            <a:ext cx="2096304" cy="26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medici</a:t>
            </a:r>
            <a:r>
              <a:rPr lang="en-US" dirty="0" smtClean="0"/>
              <a:t>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427" y="2084832"/>
            <a:ext cx="6812925" cy="4224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Medici Family- </a:t>
            </a:r>
            <a:r>
              <a:rPr lang="en-US" dirty="0" smtClean="0">
                <a:solidFill>
                  <a:srgbClr val="0000CC"/>
                </a:solidFill>
              </a:rPr>
              <a:t>wool merchants and banking family </a:t>
            </a:r>
            <a:r>
              <a:rPr lang="en-US" dirty="0" smtClean="0"/>
              <a:t>that amassed a large amount of wealth; most famous for </a:t>
            </a:r>
            <a:r>
              <a:rPr lang="en-US" dirty="0" smtClean="0">
                <a:solidFill>
                  <a:srgbClr val="0000CC"/>
                </a:solidFill>
              </a:rPr>
              <a:t>patronage of various artists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Giovanni de Medici- </a:t>
            </a:r>
            <a:r>
              <a:rPr lang="en-US" dirty="0" smtClean="0"/>
              <a:t>first leader of the family</a:t>
            </a:r>
            <a:r>
              <a:rPr lang="en-US" dirty="0" smtClean="0">
                <a:solidFill>
                  <a:srgbClr val="0000CC"/>
                </a:solidFill>
              </a:rPr>
              <a:t>, influenced Florence merchants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Support </a:t>
            </a:r>
            <a:r>
              <a:rPr lang="en-US" dirty="0" smtClean="0">
                <a:solidFill>
                  <a:srgbClr val="0000CC"/>
                </a:solidFill>
              </a:rPr>
              <a:t>allowed artists to work without worrying about money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Family’s influence extended over the next 200 years: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/>
              <a:t>Cosimo</a:t>
            </a:r>
            <a:r>
              <a:rPr lang="en-US" dirty="0" smtClean="0"/>
              <a:t>- leader of Florence government; patron of sculptor Donatello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Lorenzo-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CC"/>
                </a:solidFill>
              </a:rPr>
              <a:t>patron of Michelangelo, da Vinci, and Botticelli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Giovanni Lorenzo- first of four Medici to become Pope, reigned as Pope Leo X; patron of Raphael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Catherine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CC"/>
                </a:solidFill>
              </a:rPr>
              <a:t>Queen of France in 1547 and Regent for 3 French kings (her sons)</a:t>
            </a:r>
            <a:r>
              <a:rPr lang="en-US" dirty="0" smtClean="0"/>
              <a:t>; brought ballet to court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85" y="206063"/>
            <a:ext cx="3374264" cy="187877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76" y="2360996"/>
            <a:ext cx="1914525" cy="1913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335" y="2277799"/>
            <a:ext cx="1762125" cy="1895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97" y="4449138"/>
            <a:ext cx="2434107" cy="22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Art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Literature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Philosophy</a:t>
            </a:r>
            <a:endParaRPr lang="en-US" dirty="0"/>
          </a:p>
        </p:txBody>
      </p:sp>
      <p:pic>
        <p:nvPicPr>
          <p:cNvPr id="4" name="Picture 8" descr="http://www.livetradingnews.com/wp-content/uploads/La-Mona-Lis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b="2177"/>
          <a:stretch>
            <a:fillRect/>
          </a:stretch>
        </p:blipFill>
        <p:spPr bwMode="auto">
          <a:xfrm>
            <a:off x="230586" y="487297"/>
            <a:ext cx="2077291" cy="202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http://pro.corbis.com/images/AALQ001508.jpg?size=67&amp;uid={1191273f-4770-410e-ba4e-a87f0e1d9eb7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07" y="2743201"/>
            <a:ext cx="2585355" cy="159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pro.corbis.com/images/BE081816.jpg?size=67&amp;uid={4384ac7d-ca0a-4b50-a9db-f07bbc587e7b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123" y="356308"/>
            <a:ext cx="4098477" cy="270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pro.corbis.com/images/AV001635.jpg?size=67&amp;uid={0570f576-8334-4584-89f3-f53761e503b8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482" y="776659"/>
            <a:ext cx="2415593" cy="33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69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3230</TotalTime>
  <Words>1414</Words>
  <Application>Microsoft Office PowerPoint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Tw Cen MT</vt:lpstr>
      <vt:lpstr>Tw Cen MT Condensed</vt:lpstr>
      <vt:lpstr>Wingdings</vt:lpstr>
      <vt:lpstr>Wingdings 3</vt:lpstr>
      <vt:lpstr>Integral</vt:lpstr>
      <vt:lpstr>The Renaissance</vt:lpstr>
      <vt:lpstr>Cornell note-taking method</vt:lpstr>
      <vt:lpstr>Rise of the Italian City-States</vt:lpstr>
      <vt:lpstr>The End of the Dark Ages</vt:lpstr>
      <vt:lpstr>End of the dark ages</vt:lpstr>
      <vt:lpstr>Trade &amp; the city-states</vt:lpstr>
      <vt:lpstr>Trade &amp; The City-States</vt:lpstr>
      <vt:lpstr>The medici family</vt:lpstr>
      <vt:lpstr>Contributions</vt:lpstr>
      <vt:lpstr>Contributions to Art</vt:lpstr>
      <vt:lpstr>Contributions to Art</vt:lpstr>
      <vt:lpstr>Just FYI…</vt:lpstr>
      <vt:lpstr>Contributions to Literature</vt:lpstr>
      <vt:lpstr>Contributions to philosophy</vt:lpstr>
      <vt:lpstr>Effects of the Renaissance</vt:lpstr>
      <vt:lpstr>Political Effects</vt:lpstr>
      <vt:lpstr>Economic Effects</vt:lpstr>
      <vt:lpstr>Intellectual Effects</vt:lpstr>
      <vt:lpstr>Social Effects</vt:lpstr>
      <vt:lpstr>Cultural Effects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Aguilar, Ana</dc:creator>
  <cp:lastModifiedBy>Aguilar, Ana</cp:lastModifiedBy>
  <cp:revision>54</cp:revision>
  <dcterms:created xsi:type="dcterms:W3CDTF">2017-02-18T14:42:41Z</dcterms:created>
  <dcterms:modified xsi:type="dcterms:W3CDTF">2017-02-20T20:33:40Z</dcterms:modified>
</cp:coreProperties>
</file>