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0" r:id="rId5"/>
    <p:sldId id="262" r:id="rId6"/>
    <p:sldId id="264" r:id="rId7"/>
    <p:sldId id="263" r:id="rId8"/>
    <p:sldId id="266" r:id="rId9"/>
    <p:sldId id="267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27.jpg"/><Relationship Id="rId4" Type="http://schemas.openxmlformats.org/officeDocument/2006/relationships/image" Target="../media/image3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8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4.jp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Rise of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Neolithic Revolution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River Valley Civilizations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Religious Development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0838"/>
            <a:ext cx="2381250" cy="1914525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521" y="1554548"/>
            <a:ext cx="1952898" cy="1924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136" y="2356833"/>
            <a:ext cx="2313906" cy="20541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902" y="390838"/>
            <a:ext cx="2509098" cy="23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0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River valley civilizations:</a:t>
            </a:r>
            <a:br>
              <a:rPr lang="en-US" dirty="0" smtClean="0"/>
            </a:br>
            <a:r>
              <a:rPr lang="en-US" dirty="0"/>
              <a:t>Indus river valley (5000-1500 BCE)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55" y="2084832"/>
            <a:ext cx="3714548" cy="199777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5634" y="2084832"/>
            <a:ext cx="7547020" cy="422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Ancient peoples known as </a:t>
            </a:r>
            <a:r>
              <a:rPr lang="en-US" dirty="0" err="1">
                <a:solidFill>
                  <a:srgbClr val="FF0000"/>
                </a:solidFill>
              </a:rPr>
              <a:t>Harrappans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clustered around the Indus River on the western Indian </a:t>
            </a:r>
            <a:r>
              <a:rPr lang="en-US" dirty="0" smtClean="0">
                <a:solidFill>
                  <a:srgbClr val="0000FF"/>
                </a:solidFill>
              </a:rPr>
              <a:t>continent</a:t>
            </a:r>
            <a:r>
              <a:rPr lang="en-US" dirty="0" smtClean="0"/>
              <a:t>, where citizens were known for their </a:t>
            </a:r>
            <a:r>
              <a:rPr lang="en-US" dirty="0" smtClean="0">
                <a:solidFill>
                  <a:srgbClr val="0000FF"/>
                </a:solidFill>
              </a:rPr>
              <a:t>advanced government, trade practices, and  technological contributions </a:t>
            </a:r>
            <a:r>
              <a:rPr lang="en-US" dirty="0" smtClean="0"/>
              <a:t>to their society.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Civilization flourished until </a:t>
            </a:r>
            <a:r>
              <a:rPr lang="en-US" dirty="0">
                <a:solidFill>
                  <a:srgbClr val="FF0000"/>
                </a:solidFill>
              </a:rPr>
              <a:t>1500 BCE</a:t>
            </a:r>
            <a:r>
              <a:rPr lang="en-US" dirty="0"/>
              <a:t>, when it </a:t>
            </a:r>
            <a:r>
              <a:rPr lang="en-US" dirty="0">
                <a:solidFill>
                  <a:srgbClr val="0000FF"/>
                </a:solidFill>
              </a:rPr>
              <a:t>mysteriously collapsed.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 err="1"/>
              <a:t>Harrapans</a:t>
            </a:r>
            <a:r>
              <a:rPr lang="en-US" dirty="0"/>
              <a:t> built </a:t>
            </a:r>
            <a:r>
              <a:rPr lang="en-US" dirty="0">
                <a:solidFill>
                  <a:srgbClr val="FF0000"/>
                </a:solidFill>
              </a:rPr>
              <a:t>large urban centers</a:t>
            </a:r>
            <a:r>
              <a:rPr lang="en-US" dirty="0"/>
              <a:t>, including </a:t>
            </a:r>
            <a:r>
              <a:rPr lang="en-US" dirty="0" err="1">
                <a:solidFill>
                  <a:srgbClr val="0000FF"/>
                </a:solidFill>
              </a:rPr>
              <a:t>Harrappa</a:t>
            </a:r>
            <a:r>
              <a:rPr lang="en-US" dirty="0">
                <a:solidFill>
                  <a:srgbClr val="0000FF"/>
                </a:solidFill>
              </a:rPr>
              <a:t> and Mohenjo-Daro, which contained more 30,000 people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Urban advances included docks, granaries, brick platforms, and protective walls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First to develop public sewers to carry away waste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29" y="4399933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4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River Valley Civilizations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Huang He River Valley (4500-1000 BCE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065" y="2286000"/>
            <a:ext cx="6027312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China’s first civilization </a:t>
            </a:r>
            <a:r>
              <a:rPr lang="en-US" dirty="0"/>
              <a:t>gathered around the </a:t>
            </a:r>
            <a:r>
              <a:rPr lang="en-US" dirty="0">
                <a:solidFill>
                  <a:srgbClr val="FF0000"/>
                </a:solidFill>
              </a:rPr>
              <a:t>Huang He (Yellow) river</a:t>
            </a:r>
            <a:r>
              <a:rPr lang="en-US" dirty="0"/>
              <a:t> and its </a:t>
            </a:r>
            <a:r>
              <a:rPr lang="en-US" dirty="0">
                <a:solidFill>
                  <a:srgbClr val="0000FF"/>
                </a:solidFill>
              </a:rPr>
              <a:t>surrounding </a:t>
            </a:r>
            <a:r>
              <a:rPr lang="en-US" dirty="0" smtClean="0">
                <a:solidFill>
                  <a:srgbClr val="0000FF"/>
                </a:solidFill>
              </a:rPr>
              <a:t>floodplain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Huang He is called Yellow because </a:t>
            </a:r>
            <a:r>
              <a:rPr lang="en-US" dirty="0" smtClean="0">
                <a:solidFill>
                  <a:srgbClr val="0000FF"/>
                </a:solidFill>
              </a:rPr>
              <a:t>the silt it carries is yellow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Aristocracy</a:t>
            </a:r>
            <a:r>
              <a:rPr lang="en-US" dirty="0" smtClean="0"/>
              <a:t>- upper classes whose</a:t>
            </a:r>
            <a:r>
              <a:rPr lang="en-US" dirty="0" smtClean="0">
                <a:solidFill>
                  <a:srgbClr val="0000FF"/>
                </a:solidFill>
              </a:rPr>
              <a:t> wealth is based on the amount of land they own</a:t>
            </a:r>
            <a:r>
              <a:rPr lang="en-US" dirty="0" smtClean="0"/>
              <a:t>. The </a:t>
            </a:r>
            <a:r>
              <a:rPr lang="en-US" dirty="0" smtClean="0">
                <a:solidFill>
                  <a:srgbClr val="0000FF"/>
                </a:solidFill>
              </a:rPr>
              <a:t>power and control</a:t>
            </a:r>
            <a:r>
              <a:rPr lang="en-US" dirty="0" smtClean="0"/>
              <a:t> of these lands </a:t>
            </a:r>
            <a:r>
              <a:rPr lang="en-US" dirty="0" smtClean="0">
                <a:solidFill>
                  <a:srgbClr val="0000FF"/>
                </a:solidFill>
              </a:rPr>
              <a:t>is hereditary</a:t>
            </a:r>
            <a:r>
              <a:rPr lang="en-US" dirty="0" smtClean="0"/>
              <a:t>, and passes ownership through generations.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Cultivated worm cocoons to make silk</a:t>
            </a:r>
            <a:r>
              <a:rPr lang="en-US" dirty="0"/>
              <a:t>, which will become a precious trade for next 1000 years.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Worked extensively with </a:t>
            </a:r>
            <a:r>
              <a:rPr lang="en-US" dirty="0" smtClean="0">
                <a:solidFill>
                  <a:srgbClr val="0000FF"/>
                </a:solidFill>
              </a:rPr>
              <a:t>bronze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087" y="4888136"/>
            <a:ext cx="2717398" cy="175316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113" y="4617060"/>
            <a:ext cx="2847975" cy="19946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817" y="299013"/>
            <a:ext cx="2852271" cy="20720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109" y="2485623"/>
            <a:ext cx="4542755" cy="197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5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Teaser!!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33976" y="1924877"/>
            <a:ext cx="9720071" cy="4383158"/>
          </a:xfrm>
        </p:spPr>
        <p:txBody>
          <a:bodyPr/>
          <a:lstStyle/>
          <a:p>
            <a:r>
              <a:rPr lang="en-US" dirty="0" smtClean="0"/>
              <a:t>What do the songs on your Unit 1 Playlist have in common?</a:t>
            </a:r>
          </a:p>
          <a:p>
            <a:r>
              <a:rPr lang="en-US" dirty="0" smtClean="0"/>
              <a:t>- Mr. </a:t>
            </a:r>
            <a:r>
              <a:rPr lang="en-US" b="1" dirty="0" smtClean="0"/>
              <a:t>Blue Sky</a:t>
            </a:r>
            <a:r>
              <a:rPr lang="en-US" dirty="0" smtClean="0"/>
              <a:t>					- </a:t>
            </a:r>
            <a:r>
              <a:rPr lang="en-US" b="1" dirty="0" smtClean="0"/>
              <a:t>Circle of Life</a:t>
            </a:r>
          </a:p>
          <a:p>
            <a:r>
              <a:rPr lang="en-US" dirty="0" smtClean="0"/>
              <a:t>- Walking on </a:t>
            </a:r>
            <a:r>
              <a:rPr lang="en-US" b="1" dirty="0" smtClean="0"/>
              <a:t>Sunshine</a:t>
            </a:r>
            <a:r>
              <a:rPr lang="en-US" dirty="0" smtClean="0"/>
              <a:t>				- Supermassive </a:t>
            </a:r>
            <a:r>
              <a:rPr lang="en-US" b="1" dirty="0" smtClean="0"/>
              <a:t>Black Hole</a:t>
            </a:r>
          </a:p>
          <a:p>
            <a:r>
              <a:rPr lang="en-US" dirty="0" smtClean="0"/>
              <a:t>- The </a:t>
            </a:r>
            <a:r>
              <a:rPr lang="en-US" b="1" dirty="0" smtClean="0"/>
              <a:t>Big Bang Theory </a:t>
            </a:r>
            <a:r>
              <a:rPr lang="en-US" dirty="0" smtClean="0"/>
              <a:t>Theme			- Mouth of the </a:t>
            </a:r>
            <a:r>
              <a:rPr lang="en-US" b="1" dirty="0" smtClean="0"/>
              <a:t>River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Ain’t</a:t>
            </a:r>
            <a:r>
              <a:rPr lang="en-US" dirty="0" smtClean="0"/>
              <a:t> No </a:t>
            </a:r>
            <a:r>
              <a:rPr lang="en-US" b="1" dirty="0" smtClean="0"/>
              <a:t>Mountain</a:t>
            </a:r>
            <a:r>
              <a:rPr lang="en-US" dirty="0" smtClean="0"/>
              <a:t> High Enough		- </a:t>
            </a:r>
            <a:r>
              <a:rPr lang="en-US" b="1" dirty="0" smtClean="0"/>
              <a:t>River</a:t>
            </a:r>
            <a:r>
              <a:rPr lang="en-US" dirty="0" smtClean="0"/>
              <a:t> of Love</a:t>
            </a:r>
          </a:p>
          <a:p>
            <a:r>
              <a:rPr lang="en-US" dirty="0" smtClean="0"/>
              <a:t>- Have You Ever Seen the </a:t>
            </a:r>
            <a:r>
              <a:rPr lang="en-US" b="1" dirty="0" smtClean="0"/>
              <a:t>Rain</a:t>
            </a:r>
            <a:r>
              <a:rPr lang="en-US" dirty="0" smtClean="0"/>
              <a:t>?			- (</a:t>
            </a:r>
            <a:r>
              <a:rPr lang="en-US" dirty="0" err="1" smtClean="0"/>
              <a:t>Sittin</a:t>
            </a:r>
            <a:r>
              <a:rPr lang="en-US" dirty="0" smtClean="0"/>
              <a:t>’ on) The Dock of the </a:t>
            </a:r>
            <a:r>
              <a:rPr lang="en-US" b="1" dirty="0" smtClean="0"/>
              <a:t>Bay</a:t>
            </a:r>
          </a:p>
          <a:p>
            <a:r>
              <a:rPr lang="en-US" dirty="0" smtClean="0"/>
              <a:t>- </a:t>
            </a:r>
            <a:r>
              <a:rPr lang="en-US" b="1" dirty="0" smtClean="0"/>
              <a:t>Hungry</a:t>
            </a:r>
            <a:r>
              <a:rPr lang="en-US" dirty="0" smtClean="0"/>
              <a:t> Like the Wolf				- Here Comes the </a:t>
            </a:r>
            <a:r>
              <a:rPr lang="en-US" b="1" dirty="0" smtClean="0"/>
              <a:t>Sun</a:t>
            </a:r>
          </a:p>
          <a:p>
            <a:r>
              <a:rPr lang="en-US" dirty="0" smtClean="0"/>
              <a:t>- The Bare </a:t>
            </a:r>
            <a:r>
              <a:rPr lang="en-US" b="1" dirty="0" smtClean="0"/>
              <a:t>Necessities	</a:t>
            </a:r>
            <a:r>
              <a:rPr lang="en-US" dirty="0" smtClean="0"/>
              <a:t>			- </a:t>
            </a:r>
            <a:r>
              <a:rPr lang="en-US" dirty="0" smtClean="0"/>
              <a:t>Country Man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b="1" dirty="0" smtClean="0"/>
              <a:t>Jurassic</a:t>
            </a:r>
            <a:r>
              <a:rPr lang="en-US" dirty="0" smtClean="0"/>
              <a:t> Park Theme				- Take Me </a:t>
            </a:r>
            <a:r>
              <a:rPr lang="en-US" b="1" dirty="0" smtClean="0"/>
              <a:t>Home</a:t>
            </a:r>
            <a:r>
              <a:rPr lang="en-US" dirty="0" smtClean="0"/>
              <a:t>, Country </a:t>
            </a:r>
            <a:r>
              <a:rPr lang="en-US" b="1" dirty="0" smtClean="0"/>
              <a:t>Roads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5797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Development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Polytheism &amp; Monotheism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Judaism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Daoism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Filial Piety</a:t>
            </a:r>
          </a:p>
        </p:txBody>
      </p:sp>
      <p:pic>
        <p:nvPicPr>
          <p:cNvPr id="6" name="Content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9760"/>
            <a:ext cx="2678716" cy="2005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424" y="1737230"/>
            <a:ext cx="2678715" cy="2287016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808" y="519760"/>
            <a:ext cx="3607192" cy="295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54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Monotheism &amp; polytheism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91" y="1910679"/>
            <a:ext cx="2678716" cy="200580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0425" y="1784555"/>
            <a:ext cx="6828503" cy="452480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Polytheism</a:t>
            </a:r>
            <a:r>
              <a:rPr lang="en-US" dirty="0" smtClean="0"/>
              <a:t>- </a:t>
            </a:r>
            <a:r>
              <a:rPr lang="en-US" dirty="0"/>
              <a:t>The </a:t>
            </a:r>
            <a:r>
              <a:rPr lang="en-US" dirty="0">
                <a:solidFill>
                  <a:srgbClr val="160EBE"/>
                </a:solidFill>
              </a:rPr>
              <a:t>belief in multiple gods or </a:t>
            </a:r>
            <a:r>
              <a:rPr lang="en-US" dirty="0" smtClean="0">
                <a:solidFill>
                  <a:srgbClr val="160EBE"/>
                </a:solidFill>
              </a:rPr>
              <a:t>goddesses;</a:t>
            </a:r>
            <a:r>
              <a:rPr lang="en-US" dirty="0"/>
              <a:t> </a:t>
            </a:r>
            <a:r>
              <a:rPr lang="en-US" dirty="0" smtClean="0"/>
              <a:t>may </a:t>
            </a:r>
            <a:r>
              <a:rPr lang="en-US" dirty="0"/>
              <a:t>have a </a:t>
            </a:r>
            <a:r>
              <a:rPr lang="en-US" dirty="0">
                <a:solidFill>
                  <a:srgbClr val="160EBE"/>
                </a:solidFill>
              </a:rPr>
              <a:t>Supreme deity and lesser deities that followers pray to</a:t>
            </a:r>
            <a:r>
              <a:rPr lang="en-US" dirty="0"/>
              <a:t> or worship, or ghost-like forces or bad spirits may have equal or lesser status in </a:t>
            </a:r>
            <a:r>
              <a:rPr lang="en-US" dirty="0" smtClean="0"/>
              <a:t>prayers.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All major civilizations followed some form of animistic (spirits of animate &amp; inanimate objects) and polytheistic religion until 920 BCE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Monotheism</a:t>
            </a:r>
            <a:r>
              <a:rPr lang="en-US" dirty="0" smtClean="0"/>
              <a:t>- The </a:t>
            </a:r>
            <a:r>
              <a:rPr lang="en-US" dirty="0"/>
              <a:t>belief in a </a:t>
            </a:r>
            <a:r>
              <a:rPr lang="en-US" dirty="0">
                <a:solidFill>
                  <a:srgbClr val="160EBE"/>
                </a:solidFill>
              </a:rPr>
              <a:t>single all-powerful deity, or god-like </a:t>
            </a:r>
            <a:r>
              <a:rPr lang="en-US" dirty="0" smtClean="0">
                <a:solidFill>
                  <a:srgbClr val="160EBE"/>
                </a:solidFill>
              </a:rPr>
              <a:t>being; differs </a:t>
            </a:r>
            <a:r>
              <a:rPr lang="en-US" dirty="0">
                <a:solidFill>
                  <a:srgbClr val="160EBE"/>
                </a:solidFill>
              </a:rPr>
              <a:t>from earlier historical beliefs </a:t>
            </a:r>
            <a:r>
              <a:rPr lang="en-US" dirty="0" smtClean="0"/>
              <a:t>that </a:t>
            </a:r>
            <a:r>
              <a:rPr lang="en-US" dirty="0"/>
              <a:t>hundreds of different gods </a:t>
            </a:r>
            <a:r>
              <a:rPr lang="en-US" dirty="0" smtClean="0"/>
              <a:t>were </a:t>
            </a:r>
            <a:r>
              <a:rPr lang="en-US" dirty="0"/>
              <a:t>responsible for different </a:t>
            </a:r>
            <a:r>
              <a:rPr lang="en-US" dirty="0" smtClean="0"/>
              <a:t>tasks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Judaism, Christianity, Islam are monotheistic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95" y="2282570"/>
            <a:ext cx="2033741" cy="1914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924" y="387478"/>
            <a:ext cx="4893971" cy="11993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91" y="4197095"/>
            <a:ext cx="2678715" cy="2287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36" y="457911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74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431" y="1961535"/>
            <a:ext cx="5914103" cy="43478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Israelites</a:t>
            </a:r>
            <a:r>
              <a:rPr lang="en-US" dirty="0" smtClean="0"/>
              <a:t> (ancient Hebrews) </a:t>
            </a:r>
            <a:r>
              <a:rPr lang="en-US" dirty="0" smtClean="0">
                <a:solidFill>
                  <a:srgbClr val="0000FF"/>
                </a:solidFill>
              </a:rPr>
              <a:t>originated from Phoenicia</a:t>
            </a:r>
            <a:r>
              <a:rPr lang="en-US" dirty="0" smtClean="0"/>
              <a:t>, the location of </a:t>
            </a:r>
            <a:r>
              <a:rPr lang="en-US" dirty="0" smtClean="0">
                <a:solidFill>
                  <a:srgbClr val="0000FF"/>
                </a:solidFill>
              </a:rPr>
              <a:t>present-day Israel, Lebanon, &amp; Jordan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Heavily influenced by both Mesopotamian and Egyptian civilizations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Hebrews believed in a universal </a:t>
            </a:r>
            <a:r>
              <a:rPr lang="en-US" dirty="0" smtClean="0">
                <a:solidFill>
                  <a:srgbClr val="FF0000"/>
                </a:solidFill>
              </a:rPr>
              <a:t>God</a:t>
            </a:r>
            <a:r>
              <a:rPr lang="en-US" dirty="0" smtClean="0"/>
              <a:t> that was </a:t>
            </a:r>
            <a:r>
              <a:rPr lang="en-US" dirty="0" smtClean="0">
                <a:solidFill>
                  <a:srgbClr val="0000FF"/>
                </a:solidFill>
              </a:rPr>
              <a:t>just, expected moral behavior</a:t>
            </a:r>
            <a:r>
              <a:rPr lang="en-US" dirty="0" smtClean="0"/>
              <a:t>, and was a powerful force that </a:t>
            </a:r>
            <a:r>
              <a:rPr lang="en-US" dirty="0" smtClean="0">
                <a:solidFill>
                  <a:srgbClr val="0000FF"/>
                </a:solidFill>
              </a:rPr>
              <a:t>created the world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Differs from </a:t>
            </a:r>
            <a:r>
              <a:rPr lang="en-US" dirty="0" smtClean="0">
                <a:solidFill>
                  <a:srgbClr val="0000FF"/>
                </a:solidFill>
              </a:rPr>
              <a:t>Mesopotamian religions that gave their gods human characteristics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Differs from </a:t>
            </a:r>
            <a:r>
              <a:rPr lang="en-US" dirty="0" smtClean="0">
                <a:solidFill>
                  <a:srgbClr val="0000FF"/>
                </a:solidFill>
              </a:rPr>
              <a:t>Egyptian religions that gave their gods animal heads or bodies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422" y="335635"/>
            <a:ext cx="3076602" cy="305150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069" y="1268158"/>
            <a:ext cx="2343150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287" y="3747001"/>
            <a:ext cx="1647825" cy="2781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848" y="4135447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55" y="2084832"/>
            <a:ext cx="2828925" cy="198489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4119" y="1751527"/>
            <a:ext cx="7508382" cy="45578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Torah </a:t>
            </a:r>
            <a:r>
              <a:rPr lang="en-US" dirty="0" smtClean="0"/>
              <a:t>(5 Books of Moses), which is the </a:t>
            </a:r>
            <a:r>
              <a:rPr lang="en-US" dirty="0" smtClean="0">
                <a:solidFill>
                  <a:srgbClr val="0000FF"/>
                </a:solidFill>
              </a:rPr>
              <a:t>equivalent of the Old Testament</a:t>
            </a:r>
            <a:r>
              <a:rPr lang="en-US" dirty="0" smtClean="0"/>
              <a:t> in the Christian Bible, </a:t>
            </a:r>
            <a:r>
              <a:rPr lang="en-US" dirty="0" smtClean="0">
                <a:solidFill>
                  <a:srgbClr val="0000FF"/>
                </a:solidFill>
              </a:rPr>
              <a:t>documents the history of the Jewish people.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Abraham</a:t>
            </a:r>
            <a:r>
              <a:rPr lang="en-US" dirty="0" smtClean="0"/>
              <a:t>, originally from Ur, </a:t>
            </a:r>
            <a:r>
              <a:rPr lang="en-US" dirty="0" smtClean="0">
                <a:solidFill>
                  <a:srgbClr val="0000FF"/>
                </a:solidFill>
              </a:rPr>
              <a:t>formed a covenant (contract) with God in exchange for being led to the Promised Land (Canaan= Israel)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After many years of drought and famine, Hebrews migrated to Egypt, where they were enslaved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Moses</a:t>
            </a:r>
            <a:r>
              <a:rPr lang="en-US" dirty="0" smtClean="0"/>
              <a:t>, a Hebrew raised as an Egyptian prince</a:t>
            </a:r>
            <a:r>
              <a:rPr lang="en-US" dirty="0" smtClean="0">
                <a:solidFill>
                  <a:srgbClr val="0000FF"/>
                </a:solidFill>
              </a:rPr>
              <a:t>, led the Hebrews out of slavery and back to the Promised Land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Ten Commandments- </a:t>
            </a:r>
            <a:r>
              <a:rPr lang="en-US" dirty="0" smtClean="0">
                <a:solidFill>
                  <a:srgbClr val="0000FF"/>
                </a:solidFill>
              </a:rPr>
              <a:t>moral code of conduct for Jews and Christians </a:t>
            </a:r>
            <a:r>
              <a:rPr lang="en-US" dirty="0" smtClean="0"/>
              <a:t>that prohibits stealing, murder, adultery, etc.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Israel had been re-occupied, which led to many ethnic wars, leading the Hebrews to capture Jerusalem, where they established their capitol.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55" y="4378883"/>
            <a:ext cx="2828925" cy="2066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887" y="231819"/>
            <a:ext cx="3686846" cy="151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60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Daoism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065" y="1893194"/>
            <a:ext cx="6890197" cy="44161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Daoism (Taoism)</a:t>
            </a:r>
            <a:r>
              <a:rPr lang="en-US" dirty="0" smtClean="0"/>
              <a:t> evolved from </a:t>
            </a:r>
            <a:r>
              <a:rPr lang="en-US" dirty="0" smtClean="0">
                <a:solidFill>
                  <a:srgbClr val="0000FF"/>
                </a:solidFill>
              </a:rPr>
              <a:t>ancient Chinese traditions</a:t>
            </a:r>
            <a:r>
              <a:rPr lang="en-US" dirty="0" smtClean="0"/>
              <a:t>, but was organized by the writings and teachings of </a:t>
            </a:r>
            <a:r>
              <a:rPr lang="en-US" i="1" dirty="0" smtClean="0">
                <a:solidFill>
                  <a:srgbClr val="0000FF"/>
                </a:solidFill>
              </a:rPr>
              <a:t>Dao de Jing </a:t>
            </a:r>
            <a:r>
              <a:rPr lang="en-US" dirty="0" smtClean="0">
                <a:solidFill>
                  <a:srgbClr val="0000FF"/>
                </a:solidFill>
              </a:rPr>
              <a:t>by Lao </a:t>
            </a:r>
            <a:r>
              <a:rPr lang="en-US" dirty="0" err="1" smtClean="0">
                <a:solidFill>
                  <a:srgbClr val="0000FF"/>
                </a:solidFill>
              </a:rPr>
              <a:t>Zi</a:t>
            </a:r>
            <a:r>
              <a:rPr lang="en-US" dirty="0" smtClean="0">
                <a:solidFill>
                  <a:srgbClr val="0000FF"/>
                </a:solidFill>
              </a:rPr>
              <a:t> around 500 BCE</a:t>
            </a:r>
            <a:r>
              <a:rPr lang="en-US" dirty="0" smtClean="0"/>
              <a:t>, </a:t>
            </a:r>
            <a:r>
              <a:rPr lang="en-US" dirty="0"/>
              <a:t>though it draws on </a:t>
            </a:r>
            <a:r>
              <a:rPr lang="en-US" dirty="0">
                <a:solidFill>
                  <a:srgbClr val="0000FF"/>
                </a:solidFill>
              </a:rPr>
              <a:t>folk religion </a:t>
            </a:r>
            <a:r>
              <a:rPr lang="en-US" dirty="0"/>
              <a:t>and traditions from long before that time. 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Mao Zedong and the Communists worked to suppress Daoism in the 1950s, but there are many areas of China that still show Dao influence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Zhou dynasty believed that they received the </a:t>
            </a:r>
            <a:r>
              <a:rPr lang="en-US" dirty="0" smtClean="0">
                <a:solidFill>
                  <a:srgbClr val="FF0000"/>
                </a:solidFill>
              </a:rPr>
              <a:t>Mandate of Heaven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divine rights to rule China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Dynasty</a:t>
            </a:r>
            <a:r>
              <a:rPr lang="en-US" dirty="0" smtClean="0"/>
              <a:t>- </a:t>
            </a:r>
            <a:r>
              <a:rPr lang="en-US" dirty="0"/>
              <a:t>series of </a:t>
            </a:r>
            <a:r>
              <a:rPr lang="en-US" dirty="0">
                <a:solidFill>
                  <a:srgbClr val="0000FF"/>
                </a:solidFill>
              </a:rPr>
              <a:t>rulers from the same family</a:t>
            </a:r>
            <a:r>
              <a:rPr lang="en-US" dirty="0"/>
              <a:t>, usually </a:t>
            </a:r>
            <a:r>
              <a:rPr lang="en-US" dirty="0">
                <a:solidFill>
                  <a:srgbClr val="0000FF"/>
                </a:solidFill>
              </a:rPr>
              <a:t>lasting decades or </a:t>
            </a:r>
            <a:r>
              <a:rPr lang="en-US" dirty="0" smtClean="0">
                <a:solidFill>
                  <a:srgbClr val="0000FF"/>
                </a:solidFill>
              </a:rPr>
              <a:t>centuries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Leaders must govern according to the </a:t>
            </a:r>
            <a:r>
              <a:rPr lang="en-US" dirty="0" smtClean="0">
                <a:solidFill>
                  <a:srgbClr val="FF0000"/>
                </a:solidFill>
              </a:rPr>
              <a:t>Dao, the proper Way</a:t>
            </a:r>
            <a:r>
              <a:rPr lang="en-US" dirty="0" smtClean="0"/>
              <a:t>. The Dao encompasses</a:t>
            </a:r>
            <a:r>
              <a:rPr lang="en-US" dirty="0" smtClean="0">
                <a:solidFill>
                  <a:srgbClr val="0000FF"/>
                </a:solidFill>
              </a:rPr>
              <a:t> theories of Heaven, Earth, and Humanity, but can’t be defined </a:t>
            </a:r>
            <a:r>
              <a:rPr lang="en-US" dirty="0" smtClean="0"/>
              <a:t>by any one of those terms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122" y="585215"/>
            <a:ext cx="2152650" cy="2124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809" y="3201170"/>
            <a:ext cx="2042638" cy="31081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055" y="2937567"/>
            <a:ext cx="2001329" cy="23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98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Daoism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975" y="1661375"/>
            <a:ext cx="6323525" cy="464798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Dao teaches </a:t>
            </a:r>
            <a:r>
              <a:rPr lang="en-US" dirty="0" err="1">
                <a:solidFill>
                  <a:srgbClr val="FF0000"/>
                </a:solidFill>
              </a:rPr>
              <a:t>wu-wei</a:t>
            </a:r>
            <a:r>
              <a:rPr lang="en-US" dirty="0"/>
              <a:t>, the way of no-action and no-selfishness; to </a:t>
            </a:r>
            <a:r>
              <a:rPr lang="en-US" dirty="0">
                <a:solidFill>
                  <a:srgbClr val="0000FF"/>
                </a:solidFill>
              </a:rPr>
              <a:t>live in a plain and modest way </a:t>
            </a:r>
            <a:r>
              <a:rPr lang="en-US" dirty="0"/>
              <a:t>and not to struggle for material gain.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goal of Daoism </a:t>
            </a:r>
            <a:r>
              <a:rPr lang="en-US" dirty="0" smtClean="0"/>
              <a:t>is immortality, as the </a:t>
            </a:r>
            <a:r>
              <a:rPr lang="en-US" dirty="0" smtClean="0">
                <a:solidFill>
                  <a:srgbClr val="0000FF"/>
                </a:solidFill>
              </a:rPr>
              <a:t>Value of Life and maintaining life’s energy</a:t>
            </a:r>
            <a:r>
              <a:rPr lang="en-US" dirty="0" smtClean="0"/>
              <a:t> is the most important thing and should be sought through </a:t>
            </a:r>
            <a:r>
              <a:rPr lang="en-US" dirty="0"/>
              <a:t>meditation and exercise.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Humanity uses </a:t>
            </a:r>
            <a:r>
              <a:rPr lang="en-US" dirty="0" smtClean="0">
                <a:solidFill>
                  <a:srgbClr val="FF0000"/>
                </a:solidFill>
              </a:rPr>
              <a:t>Yin and Yang </a:t>
            </a:r>
            <a:r>
              <a:rPr lang="en-US" dirty="0" smtClean="0"/>
              <a:t>to create </a:t>
            </a:r>
            <a:r>
              <a:rPr lang="en-US" dirty="0" smtClean="0">
                <a:solidFill>
                  <a:srgbClr val="0000FF"/>
                </a:solidFill>
              </a:rPr>
              <a:t>a harmonious balance between opposites on Earth</a:t>
            </a:r>
            <a:r>
              <a:rPr lang="en-US" dirty="0" smtClean="0"/>
              <a:t>. Yin </a:t>
            </a:r>
            <a:r>
              <a:rPr lang="en-US" dirty="0"/>
              <a:t>is </a:t>
            </a:r>
            <a:r>
              <a:rPr lang="en-US" dirty="0" smtClean="0"/>
              <a:t>female</a:t>
            </a:r>
            <a:r>
              <a:rPr lang="en-US" dirty="0"/>
              <a:t> </a:t>
            </a:r>
            <a:r>
              <a:rPr lang="en-US" dirty="0" smtClean="0"/>
              <a:t>while Yang is male; the </a:t>
            </a:r>
            <a:r>
              <a:rPr lang="en-US" dirty="0"/>
              <a:t>need to balance yin and yang can be applied to everything, </a:t>
            </a:r>
            <a:r>
              <a:rPr lang="en-US" dirty="0" smtClean="0"/>
              <a:t>including: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martial </a:t>
            </a:r>
            <a:r>
              <a:rPr lang="en-US" dirty="0"/>
              <a:t>arts (Tai Chi</a:t>
            </a:r>
            <a:r>
              <a:rPr lang="en-US" dirty="0" smtClean="0"/>
              <a:t>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food </a:t>
            </a:r>
            <a:r>
              <a:rPr lang="en-US" dirty="0"/>
              <a:t>(</a:t>
            </a:r>
            <a:r>
              <a:rPr lang="en-US" dirty="0" smtClean="0"/>
              <a:t>macrobiotics)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arrangement of living conditions (</a:t>
            </a:r>
            <a:r>
              <a:rPr lang="en-US" dirty="0" err="1"/>
              <a:t>feng</a:t>
            </a:r>
            <a:r>
              <a:rPr lang="en-US" dirty="0"/>
              <a:t> </a:t>
            </a:r>
            <a:r>
              <a:rPr lang="en-US" dirty="0" err="1"/>
              <a:t>shui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656" y="3670530"/>
            <a:ext cx="2158285" cy="235549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569" y="504087"/>
            <a:ext cx="1981200" cy="23145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13" y="1925712"/>
            <a:ext cx="2466975" cy="18478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7" y="3966693"/>
            <a:ext cx="2619375" cy="265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87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Filial Piety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428" y="2084832"/>
            <a:ext cx="6130344" cy="42245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duty for members of a family to place their needs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behind </a:t>
            </a:r>
            <a:r>
              <a:rPr lang="en-US" dirty="0" smtClean="0"/>
              <a:t>the overall need of that family, especially </a:t>
            </a:r>
            <a:r>
              <a:rPr lang="en-US" dirty="0" smtClean="0">
                <a:solidFill>
                  <a:srgbClr val="0000FF"/>
                </a:solidFill>
              </a:rPr>
              <a:t>the will of the patriarch (male leader).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Every member of the family has his/her place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China doesn’t officially have religions, but the cornerstone of Chinese life is family. Filial piety is </a:t>
            </a:r>
            <a:r>
              <a:rPr lang="en-US" dirty="0" smtClean="0">
                <a:solidFill>
                  <a:srgbClr val="0000FF"/>
                </a:solidFill>
              </a:rPr>
              <a:t>present in Asian philosophies such as Daoism and Confucianism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ancient China</a:t>
            </a:r>
            <a:r>
              <a:rPr lang="en-US" dirty="0" smtClean="0"/>
              <a:t>, crop cultivation took a lot of work from a lot of people, so </a:t>
            </a:r>
            <a:r>
              <a:rPr lang="en-US" dirty="0" smtClean="0">
                <a:solidFill>
                  <a:srgbClr val="0000FF"/>
                </a:solidFill>
              </a:rPr>
              <a:t>couples had large families to distribute work among the children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Children were expected to listen and </a:t>
            </a:r>
            <a:r>
              <a:rPr lang="en-US" dirty="0" smtClean="0">
                <a:solidFill>
                  <a:srgbClr val="0000FF"/>
                </a:solidFill>
              </a:rPr>
              <a:t>honor their parents and their family name,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00FF"/>
                </a:solidFill>
              </a:rPr>
              <a:t> sons provided for their parents in old age.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00" y="2084832"/>
            <a:ext cx="3607192" cy="2952661"/>
          </a:xfrm>
        </p:spPr>
      </p:pic>
      <p:pic>
        <p:nvPicPr>
          <p:cNvPr id="6" name="Picture 5" descr="Macintosh HD:private:var:folders:pf:c9sfpqw16p96dfdrt6hjd80c0000gn:T:TemporaryItems:image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241" y="233916"/>
            <a:ext cx="388239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912" y="479403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4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Cornell note-taking method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1"/>
          </p:nvPr>
        </p:nvSpPr>
        <p:spPr>
          <a:xfrm>
            <a:off x="1024128" y="2271602"/>
            <a:ext cx="3079750" cy="4102100"/>
          </a:xfrm>
        </p:spPr>
        <p:txBody>
          <a:bodyPr>
            <a:normAutofit/>
          </a:bodyPr>
          <a:lstStyle/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go on this side of the line.</a:t>
            </a:r>
          </a:p>
          <a:p>
            <a:r>
              <a:rPr lang="en-US" dirty="0" smtClean="0"/>
              <a:t>These items will include:</a:t>
            </a:r>
          </a:p>
          <a:p>
            <a:pPr lvl="1"/>
            <a:r>
              <a:rPr lang="en-US" dirty="0" smtClean="0"/>
              <a:t>Main Ideas</a:t>
            </a:r>
          </a:p>
          <a:p>
            <a:pPr lvl="1"/>
            <a:r>
              <a:rPr lang="en-US" dirty="0" smtClean="0"/>
              <a:t>Big Concepts</a:t>
            </a:r>
          </a:p>
          <a:p>
            <a:pPr lvl="1"/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290443" y="2173439"/>
            <a:ext cx="4778375" cy="410210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go on this side of the line.</a:t>
            </a:r>
          </a:p>
          <a:p>
            <a:r>
              <a:rPr lang="en-US" dirty="0" smtClean="0"/>
              <a:t>These items will include:</a:t>
            </a:r>
          </a:p>
          <a:p>
            <a:pPr lvl="1"/>
            <a:r>
              <a:rPr lang="en-US" dirty="0" smtClean="0"/>
              <a:t>Supporting details</a:t>
            </a:r>
          </a:p>
          <a:p>
            <a:pPr lvl="1"/>
            <a:r>
              <a:rPr lang="en-US" dirty="0" smtClean="0"/>
              <a:t>Dates, Times, and Biographic details</a:t>
            </a:r>
          </a:p>
          <a:p>
            <a:pPr lvl="1"/>
            <a:r>
              <a:rPr lang="en-US" dirty="0" smtClean="0"/>
              <a:t>Vocabulary Definitions</a:t>
            </a:r>
          </a:p>
          <a:p>
            <a:r>
              <a:rPr lang="en-US" dirty="0" smtClean="0"/>
              <a:t>Any items in BLACK text are optional. Remember: the more thorough your notes, the more prepared you will be for exams.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24945" y="2010718"/>
            <a:ext cx="15875" cy="41021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15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Neolithic revolution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Early Hunter-Gatherers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Neolithic Revolution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225" y="1863360"/>
            <a:ext cx="2009775" cy="2276475"/>
          </a:xfrm>
          <a:prstGeom prst="rect">
            <a:avLst/>
          </a:prstGeom>
        </p:spPr>
      </p:pic>
      <p:pic>
        <p:nvPicPr>
          <p:cNvPr id="9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866" y="1098259"/>
            <a:ext cx="3412063" cy="2817387"/>
          </a:xfrm>
          <a:prstGeom prst="rect">
            <a:avLst/>
          </a:prstGeom>
        </p:spPr>
      </p:pic>
      <p:pic>
        <p:nvPicPr>
          <p:cNvPr id="10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2428"/>
            <a:ext cx="23812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8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Neolithic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185" y="1803041"/>
            <a:ext cx="7791719" cy="484245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Nomads-</a:t>
            </a:r>
            <a:r>
              <a:rPr lang="en-US" dirty="0"/>
              <a:t> early humans </a:t>
            </a:r>
            <a:r>
              <a:rPr lang="en-US" dirty="0">
                <a:solidFill>
                  <a:srgbClr val="0000FF"/>
                </a:solidFill>
              </a:rPr>
              <a:t>met their needs for food, water, and shelter by creating temporary homes and following their food sources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Hunter-Gatherer lifestyle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Men: hunted animals with spears and basic weapons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Women: gathered edible leaves, berries, and plants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Neolithic </a:t>
            </a:r>
            <a:r>
              <a:rPr lang="en-US" dirty="0">
                <a:solidFill>
                  <a:srgbClr val="FF0000"/>
                </a:solidFill>
              </a:rPr>
              <a:t>Revolution- </a:t>
            </a:r>
            <a:r>
              <a:rPr lang="en-US" dirty="0" smtClean="0">
                <a:solidFill>
                  <a:srgbClr val="0000FF"/>
                </a:solidFill>
              </a:rPr>
              <a:t>8,000 to 5,000 BCE, </a:t>
            </a:r>
            <a:r>
              <a:rPr lang="en-US" dirty="0" smtClean="0"/>
              <a:t>shifted away from hunter-gatherer lifestyles and </a:t>
            </a:r>
            <a:r>
              <a:rPr lang="en-US" dirty="0" smtClean="0">
                <a:solidFill>
                  <a:srgbClr val="0000FF"/>
                </a:solidFill>
              </a:rPr>
              <a:t>developed permanent settlements, civilizations, and agriculture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Agriculture</a:t>
            </a:r>
            <a:r>
              <a:rPr lang="en-US" dirty="0"/>
              <a:t>- </a:t>
            </a:r>
            <a:r>
              <a:rPr lang="en-US" dirty="0">
                <a:solidFill>
                  <a:srgbClr val="0000FF"/>
                </a:solidFill>
              </a:rPr>
              <a:t>systematic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growing of crops to provide food </a:t>
            </a:r>
            <a:r>
              <a:rPr lang="en-US" dirty="0"/>
              <a:t>and other products needed for </a:t>
            </a:r>
            <a:r>
              <a:rPr lang="en-US" dirty="0" smtClean="0"/>
              <a:t>survival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Crop Cultivation- </a:t>
            </a:r>
            <a:r>
              <a:rPr lang="en-US" dirty="0" smtClean="0"/>
              <a:t>provided reliable food sources, ex. Wheat, barley, and rice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Animal Domestication- </a:t>
            </a:r>
            <a:r>
              <a:rPr lang="en-US" dirty="0" smtClean="0"/>
              <a:t>adapted animals for meat, milk, and clothing resources; could also be used for farm work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Effects of Neolithic Revolution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Built </a:t>
            </a:r>
            <a:r>
              <a:rPr lang="en-US" dirty="0" smtClean="0">
                <a:solidFill>
                  <a:srgbClr val="0000FF"/>
                </a:solidFill>
              </a:rPr>
              <a:t>walls for protection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00FF"/>
                </a:solidFill>
              </a:rPr>
              <a:t>storage units for surplus </a:t>
            </a:r>
            <a:r>
              <a:rPr lang="en-US" dirty="0" smtClean="0"/>
              <a:t>goods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Development of traditional economy, </a:t>
            </a:r>
            <a:r>
              <a:rPr lang="en-US" dirty="0" smtClean="0">
                <a:solidFill>
                  <a:srgbClr val="0000FF"/>
                </a:solidFill>
              </a:rPr>
              <a:t>bartering &amp; exchanges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Definition of gender roles</a:t>
            </a:r>
            <a:r>
              <a:rPr lang="en-US" dirty="0" smtClean="0"/>
              <a:t>: men farmed, women looked after home &amp; children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Creation &amp; </a:t>
            </a:r>
            <a:r>
              <a:rPr lang="en-US" dirty="0" smtClean="0">
                <a:solidFill>
                  <a:srgbClr val="0000FF"/>
                </a:solidFill>
              </a:rPr>
              <a:t>use of tools made for farming</a:t>
            </a:r>
            <a:r>
              <a:rPr lang="en-US" dirty="0" smtClean="0"/>
              <a:t>, ex. Backhoes, machete, blade-sharpening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451" y="2277885"/>
            <a:ext cx="3412063" cy="188842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451" y="4405513"/>
            <a:ext cx="3295784" cy="2124075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933" y="434142"/>
            <a:ext cx="2053097" cy="165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Neolithic revolution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08" y="4661507"/>
            <a:ext cx="1952898" cy="19240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7454" y="1700011"/>
            <a:ext cx="7426816" cy="460934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Surplus</a:t>
            </a:r>
            <a:r>
              <a:rPr lang="en-US" dirty="0"/>
              <a:t>- extra; when the </a:t>
            </a:r>
            <a:r>
              <a:rPr lang="en-US" dirty="0">
                <a:solidFill>
                  <a:srgbClr val="0000FF"/>
                </a:solidFill>
              </a:rPr>
              <a:t>resources produced exceeds the demand for the product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Not as many farmers will be needed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Managing </a:t>
            </a:r>
            <a:r>
              <a:rPr lang="en-US" dirty="0"/>
              <a:t>surplus will </a:t>
            </a:r>
            <a:r>
              <a:rPr lang="en-US" dirty="0">
                <a:solidFill>
                  <a:srgbClr val="0000FF"/>
                </a:solidFill>
              </a:rPr>
              <a:t>lead to division of </a:t>
            </a:r>
            <a:r>
              <a:rPr lang="en-US" dirty="0" smtClean="0">
                <a:solidFill>
                  <a:srgbClr val="0000FF"/>
                </a:solidFill>
              </a:rPr>
              <a:t>labor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and the creation of social classes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Artisans</a:t>
            </a:r>
            <a:r>
              <a:rPr lang="en-US" dirty="0"/>
              <a:t>- </a:t>
            </a:r>
            <a:r>
              <a:rPr lang="en-US" dirty="0">
                <a:solidFill>
                  <a:srgbClr val="0000FF"/>
                </a:solidFill>
              </a:rPr>
              <a:t>skilled workers, made goods from local resources to trade</a:t>
            </a:r>
            <a:r>
              <a:rPr lang="en-US" dirty="0"/>
              <a:t> with neighbors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Experimented with melting metal and pouring into casts (shapes) to </a:t>
            </a:r>
            <a:r>
              <a:rPr lang="en-US" dirty="0">
                <a:solidFill>
                  <a:srgbClr val="0000FF"/>
                </a:solidFill>
              </a:rPr>
              <a:t>create copper, which was used for pots, weapons, and tools, around 4000 BCE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Melting copper and tin together </a:t>
            </a:r>
            <a:r>
              <a:rPr lang="en-US" dirty="0">
                <a:solidFill>
                  <a:srgbClr val="0000FF"/>
                </a:solidFill>
              </a:rPr>
              <a:t>created bronze, which would be used around 3000 BCE, aka the Bronze Age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Iron will replace bronze in the Iron Age, around 1000 BCE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Towards the end of Bronze Age, many </a:t>
            </a:r>
            <a:r>
              <a:rPr lang="en-US" dirty="0" smtClean="0">
                <a:solidFill>
                  <a:srgbClr val="0000FF"/>
                </a:solidFill>
              </a:rPr>
              <a:t>people will cluster around settlements near river sources</a:t>
            </a:r>
            <a:r>
              <a:rPr lang="en-US" dirty="0" smtClean="0"/>
              <a:t>, leading to creation of cities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08" y="2411144"/>
            <a:ext cx="1765881" cy="1924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496" y="1700011"/>
            <a:ext cx="2009775" cy="2276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528" y="4246863"/>
            <a:ext cx="1808744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River valley civilizations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1010"/>
            <a:ext cx="2867025" cy="1590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308" y="2469219"/>
            <a:ext cx="1865176" cy="18636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98" y="2367932"/>
            <a:ext cx="3802367" cy="1876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726" y="1156849"/>
            <a:ext cx="2852271" cy="20720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476" y="130228"/>
            <a:ext cx="2847975" cy="164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6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World Geography, You learned…</a:t>
            </a:r>
            <a:endParaRPr lang="en-US" dirty="0"/>
          </a:p>
        </p:txBody>
      </p:sp>
      <p:pic>
        <p:nvPicPr>
          <p:cNvPr id="6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318" y="2260243"/>
            <a:ext cx="4700789" cy="402336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8186" y="1970468"/>
            <a:ext cx="5821251" cy="43131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Settlement Patterns- factors that help people determine where they are going to live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Physical- water sources, fertile soil, best economic activities for your skills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Human- ethnicity, language, race, social class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All world cultures have descended from 7 cultural hearths, the locations of the world’s earliest civilizations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Social Classes- are an important part of culture; </a:t>
            </a:r>
            <a:r>
              <a:rPr lang="en-US" sz="2000" dirty="0"/>
              <a:t>People are organized into different social classes when they share similar levels of wealth, power, and influence.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River Valley civilizations:</a:t>
            </a:r>
            <a:br>
              <a:rPr lang="en-US" dirty="0" smtClean="0"/>
            </a:br>
            <a:r>
              <a:rPr lang="en-US" dirty="0" smtClean="0"/>
              <a:t>Mesopotamia (3500-1700 BCE)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2504" y="2084831"/>
            <a:ext cx="7280302" cy="43996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Mesopotamia</a:t>
            </a:r>
            <a:r>
              <a:rPr lang="en-US" dirty="0" smtClean="0"/>
              <a:t>- </a:t>
            </a:r>
            <a:r>
              <a:rPr lang="en-US" dirty="0"/>
              <a:t>translates to “land that is located between the two </a:t>
            </a:r>
            <a:r>
              <a:rPr lang="en-US" dirty="0" smtClean="0"/>
              <a:t>rivers”; </a:t>
            </a:r>
            <a:r>
              <a:rPr lang="en-US" dirty="0"/>
              <a:t>once known as the “</a:t>
            </a:r>
            <a:r>
              <a:rPr lang="en-US" dirty="0">
                <a:solidFill>
                  <a:srgbClr val="0000FF"/>
                </a:solidFill>
              </a:rPr>
              <a:t>Cradle of Civilization</a:t>
            </a:r>
            <a:r>
              <a:rPr lang="en-US" dirty="0"/>
              <a:t>”, frequently called the </a:t>
            </a:r>
            <a:r>
              <a:rPr lang="en-US" dirty="0">
                <a:solidFill>
                  <a:srgbClr val="0000FF"/>
                </a:solidFill>
              </a:rPr>
              <a:t>Fertile </a:t>
            </a:r>
            <a:r>
              <a:rPr lang="en-US" dirty="0" smtClean="0">
                <a:solidFill>
                  <a:srgbClr val="0000FF"/>
                </a:solidFill>
              </a:rPr>
              <a:t>Crescent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</a:t>
            </a:r>
            <a:r>
              <a:rPr lang="en-US" dirty="0" smtClean="0"/>
              <a:t>he geographic area </a:t>
            </a:r>
            <a:r>
              <a:rPr lang="en-US" dirty="0">
                <a:solidFill>
                  <a:srgbClr val="0000FF"/>
                </a:solidFill>
              </a:rPr>
              <a:t>between the Tigris and Euphrates </a:t>
            </a:r>
            <a:r>
              <a:rPr lang="en-US" dirty="0" smtClean="0">
                <a:solidFill>
                  <a:srgbClr val="0000FF"/>
                </a:solidFill>
              </a:rPr>
              <a:t>rivers, </a:t>
            </a:r>
            <a:r>
              <a:rPr lang="en-US" dirty="0" smtClean="0"/>
              <a:t>near present-day Iraq; area had fertile soil and fresh water supply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Contributions- some of the world’s most important developments came from Mesopotamia.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Sumerians</a:t>
            </a:r>
            <a:r>
              <a:rPr lang="en-US" dirty="0">
                <a:solidFill>
                  <a:srgbClr val="0000FF"/>
                </a:solidFill>
              </a:rPr>
              <a:t>: invented the wheel, the sailboat, and created tools with copper and bronze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Developed writing system called </a:t>
            </a:r>
            <a:r>
              <a:rPr lang="en-US" dirty="0">
                <a:solidFill>
                  <a:srgbClr val="FF0000"/>
                </a:solidFill>
              </a:rPr>
              <a:t>cuneiform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carving symbols on clay tablets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Hammurabi’s Code- </a:t>
            </a:r>
            <a:r>
              <a:rPr lang="en-US" dirty="0">
                <a:solidFill>
                  <a:srgbClr val="0000FF"/>
                </a:solidFill>
              </a:rPr>
              <a:t>earliest legal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, “eye for an eye”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City-state</a:t>
            </a:r>
            <a:r>
              <a:rPr lang="en-US" dirty="0"/>
              <a:t>- </a:t>
            </a:r>
            <a:r>
              <a:rPr lang="en-US" dirty="0">
                <a:solidFill>
                  <a:srgbClr val="0000FF"/>
                </a:solidFill>
              </a:rPr>
              <a:t>a central city and the surrounding territories that are dependent on </a:t>
            </a:r>
            <a:r>
              <a:rPr lang="en-US" dirty="0" smtClean="0">
                <a:solidFill>
                  <a:srgbClr val="0000FF"/>
                </a:solidFill>
              </a:rPr>
              <a:t>it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Content Placeholder 1" descr="fertile crescent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9" r="-199"/>
          <a:stretch>
            <a:fillRect/>
          </a:stretch>
        </p:blipFill>
        <p:spPr>
          <a:xfrm>
            <a:off x="206061" y="2084831"/>
            <a:ext cx="4005329" cy="208728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54" y="4430332"/>
            <a:ext cx="2313906" cy="20541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328" y="4584707"/>
            <a:ext cx="1865176" cy="2105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581" y="388311"/>
            <a:ext cx="32289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River Valley civilizations: 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Nile river valley </a:t>
            </a:r>
            <a:r>
              <a:rPr lang="en-US" dirty="0"/>
              <a:t>(3200-500 BCE)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428" y="1983345"/>
            <a:ext cx="6383559" cy="44689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Civilization </a:t>
            </a:r>
            <a:r>
              <a:rPr lang="en-US" dirty="0">
                <a:solidFill>
                  <a:srgbClr val="0000FF"/>
                </a:solidFill>
              </a:rPr>
              <a:t>formed around the Nile</a:t>
            </a:r>
            <a:r>
              <a:rPr lang="en-US" dirty="0"/>
              <a:t>, while being </a:t>
            </a:r>
            <a:r>
              <a:rPr lang="en-US" dirty="0">
                <a:solidFill>
                  <a:srgbClr val="0000FF"/>
                </a:solidFill>
              </a:rPr>
              <a:t>surrounded by desert and seas </a:t>
            </a:r>
            <a:r>
              <a:rPr lang="en-US" dirty="0"/>
              <a:t>protected them from diseases and enemy attacks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Located in </a:t>
            </a:r>
            <a:r>
              <a:rPr lang="en-US" dirty="0" smtClean="0">
                <a:solidFill>
                  <a:srgbClr val="0000FF"/>
                </a:solidFill>
              </a:rPr>
              <a:t>Present-day </a:t>
            </a:r>
            <a:r>
              <a:rPr lang="en-US" dirty="0">
                <a:solidFill>
                  <a:srgbClr val="0000FF"/>
                </a:solidFill>
              </a:rPr>
              <a:t>Egypt </a:t>
            </a:r>
            <a:r>
              <a:rPr lang="en-US" dirty="0"/>
              <a:t>in northeast </a:t>
            </a:r>
            <a:r>
              <a:rPr lang="en-US" dirty="0" smtClean="0"/>
              <a:t>Africa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Egyptians </a:t>
            </a:r>
            <a:r>
              <a:rPr lang="en-US" dirty="0"/>
              <a:t>developed geometry to build </a:t>
            </a:r>
            <a:r>
              <a:rPr lang="en-US" dirty="0">
                <a:solidFill>
                  <a:srgbClr val="FF0000"/>
                </a:solidFill>
              </a:rPr>
              <a:t>pyramids</a:t>
            </a:r>
            <a:r>
              <a:rPr lang="en-US" dirty="0"/>
              <a:t>, </a:t>
            </a:r>
            <a:r>
              <a:rPr lang="en-US" dirty="0" smtClean="0">
                <a:solidFill>
                  <a:srgbClr val="0000FF"/>
                </a:solidFill>
              </a:rPr>
              <a:t>tombs built to house and honor the body of the Pharaoh</a:t>
            </a:r>
            <a:r>
              <a:rPr lang="en-US" dirty="0" smtClean="0"/>
              <a:t>, and </a:t>
            </a:r>
            <a:r>
              <a:rPr lang="en-US" dirty="0"/>
              <a:t>used astronomy to create a 365-day calendar.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Used</a:t>
            </a:r>
            <a:r>
              <a:rPr lang="en-US" dirty="0">
                <a:solidFill>
                  <a:srgbClr val="FF0000"/>
                </a:solidFill>
              </a:rPr>
              <a:t> hieroglyphics</a:t>
            </a:r>
            <a:r>
              <a:rPr lang="en-US" dirty="0">
                <a:solidFill>
                  <a:srgbClr val="0000FF"/>
                </a:solidFill>
              </a:rPr>
              <a:t>, picture symbols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to maintain communication and history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Invented </a:t>
            </a:r>
            <a:r>
              <a:rPr lang="en-US" dirty="0">
                <a:solidFill>
                  <a:srgbClr val="FF0000"/>
                </a:solidFill>
              </a:rPr>
              <a:t>papyrus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paper made from reeds, </a:t>
            </a:r>
            <a:r>
              <a:rPr lang="en-US" dirty="0"/>
              <a:t>to replace clay </a:t>
            </a:r>
            <a:r>
              <a:rPr lang="en-US" dirty="0" smtClean="0"/>
              <a:t>tablets</a:t>
            </a:r>
            <a:endParaRPr lang="en-US" dirty="0"/>
          </a:p>
        </p:txBody>
      </p:sp>
      <p:pic>
        <p:nvPicPr>
          <p:cNvPr id="5" name="Content Placeholder 4" descr="nile river map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05" y="334849"/>
            <a:ext cx="3758096" cy="29235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166" y="3508722"/>
            <a:ext cx="2522067" cy="24370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834" y="3657600"/>
            <a:ext cx="2374410" cy="212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23778</TotalTime>
  <Words>1487</Words>
  <Application>Microsoft Office PowerPoint</Application>
  <PresentationFormat>Widescreen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Tw Cen MT</vt:lpstr>
      <vt:lpstr>Tw Cen MT Condensed</vt:lpstr>
      <vt:lpstr>Wingdings</vt:lpstr>
      <vt:lpstr>Wingdings 3</vt:lpstr>
      <vt:lpstr>Integral</vt:lpstr>
      <vt:lpstr>The Rise of civilizations</vt:lpstr>
      <vt:lpstr>Cornell note-taking method</vt:lpstr>
      <vt:lpstr>Neolithic revolution</vt:lpstr>
      <vt:lpstr>Neolithic revolution</vt:lpstr>
      <vt:lpstr>Neolithic revolution</vt:lpstr>
      <vt:lpstr>River valley civilizations</vt:lpstr>
      <vt:lpstr>In World Geography, You learned…</vt:lpstr>
      <vt:lpstr>River Valley civilizations: Mesopotamia (3500-1700 BCE)</vt:lpstr>
      <vt:lpstr>River Valley civilizations:  Nile river valley (3200-500 BCE)</vt:lpstr>
      <vt:lpstr>River valley civilizations: Indus river valley (5000-1500 BCE)</vt:lpstr>
      <vt:lpstr>River Valley Civilizations: Huang He River Valley (4500-1000 BCE</vt:lpstr>
      <vt:lpstr>Brain Teaser!!</vt:lpstr>
      <vt:lpstr>Religious Development</vt:lpstr>
      <vt:lpstr>Monotheism &amp; polytheism</vt:lpstr>
      <vt:lpstr>Judaism</vt:lpstr>
      <vt:lpstr>Judaism</vt:lpstr>
      <vt:lpstr>Daoism</vt:lpstr>
      <vt:lpstr>Daoism</vt:lpstr>
      <vt:lpstr>Filial Piety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civilizations</dc:title>
  <dc:creator>Aguilar, Ana</dc:creator>
  <cp:lastModifiedBy>Aguilar, Ana</cp:lastModifiedBy>
  <cp:revision>123</cp:revision>
  <dcterms:created xsi:type="dcterms:W3CDTF">2016-12-15T19:01:07Z</dcterms:created>
  <dcterms:modified xsi:type="dcterms:W3CDTF">2019-08-22T13:24:06Z</dcterms:modified>
</cp:coreProperties>
</file>