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65" r:id="rId4"/>
    <p:sldId id="257" r:id="rId5"/>
    <p:sldId id="258" r:id="rId6"/>
    <p:sldId id="259" r:id="rId7"/>
    <p:sldId id="260" r:id="rId8"/>
    <p:sldId id="261" r:id="rId9"/>
    <p:sldId id="262" r:id="rId10"/>
    <p:sldId id="263"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2/23/2017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2/23/2017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2/23/2017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2/23/2017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2/23/2017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2/23/2017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3.xml"/><Relationship Id="rId5" Type="http://schemas.openxmlformats.org/officeDocument/2006/relationships/image" Target="../media/image10.jpg"/><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age of exploration</a:t>
            </a:r>
            <a:endParaRPr lang="en-US" dirty="0"/>
          </a:p>
        </p:txBody>
      </p:sp>
      <p:sp>
        <p:nvSpPr>
          <p:cNvPr id="3" name="Subtitle 2"/>
          <p:cNvSpPr>
            <a:spLocks noGrp="1"/>
          </p:cNvSpPr>
          <p:nvPr>
            <p:ph type="subTitle" idx="1"/>
          </p:nvPr>
        </p:nvSpPr>
        <p:spPr/>
        <p:txBody>
          <a:bodyPr/>
          <a:lstStyle/>
          <a:p>
            <a:pPr marL="285750" indent="-285750">
              <a:buFontTx/>
              <a:buChar char="-"/>
            </a:pPr>
            <a:r>
              <a:rPr lang="en-US" dirty="0" smtClean="0"/>
              <a:t>Explorers</a:t>
            </a:r>
          </a:p>
          <a:p>
            <a:pPr marL="285750" indent="-285750">
              <a:buFontTx/>
              <a:buChar char="-"/>
            </a:pPr>
            <a:r>
              <a:rPr lang="en-US" dirty="0" smtClean="0"/>
              <a:t>Conquistadors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9085" y="457334"/>
            <a:ext cx="2476500"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76612" y="1381259"/>
            <a:ext cx="1933575" cy="237172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390470" y="457334"/>
            <a:ext cx="2038350" cy="223837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95436" y="1962284"/>
            <a:ext cx="2552700" cy="1790700"/>
          </a:xfrm>
          <a:prstGeom prst="rect">
            <a:avLst/>
          </a:prstGeom>
        </p:spPr>
      </p:pic>
    </p:spTree>
    <p:extLst>
      <p:ext uri="{BB962C8B-B14F-4D97-AF65-F5344CB8AC3E}">
        <p14:creationId xmlns:p14="http://schemas.microsoft.com/office/powerpoint/2010/main" val="332503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Prince Henry the Navigator</a:t>
            </a:r>
            <a:endParaRPr lang="en-US" dirty="0"/>
          </a:p>
        </p:txBody>
      </p:sp>
      <p:sp>
        <p:nvSpPr>
          <p:cNvPr id="3" name="Content Placeholder 2"/>
          <p:cNvSpPr>
            <a:spLocks noGrp="1"/>
          </p:cNvSpPr>
          <p:nvPr>
            <p:ph sz="half" idx="1"/>
          </p:nvPr>
        </p:nvSpPr>
        <p:spPr>
          <a:xfrm>
            <a:off x="296214" y="1906073"/>
            <a:ext cx="7508383" cy="4636395"/>
          </a:xfrm>
        </p:spPr>
        <p:txBody>
          <a:bodyPr>
            <a:normAutofit lnSpcReduction="10000"/>
          </a:bodyPr>
          <a:lstStyle/>
          <a:p>
            <a:r>
              <a:rPr lang="en-US" dirty="0"/>
              <a:t>Prince Henry the Navigator was not himself an explorer. He was Prince of the Kingdom of Portugal and an important figure in the early days of the Portuguese Empire. He was responsible for the early development of European exploration and maritime trade with other continents. </a:t>
            </a:r>
          </a:p>
          <a:p>
            <a:r>
              <a:rPr lang="en-US" dirty="0"/>
              <a:t>Henry encouraged his father to conquer Ceuta (1415), the Muslim port on the North African coast across the Straits of Gibraltar from the Iberian peninsula. He learnt of the opportunities from the Saharan trade routes that passed through there, and became fascinated with Africa in general. </a:t>
            </a:r>
          </a:p>
          <a:p>
            <a:r>
              <a:rPr lang="en-US" dirty="0"/>
              <a:t>Henry opened a school for navigators and map-makers in Portugal to help exploration. He employed cartographers to chart the coast of Mauritania after the voyages he sent there. It was thanks to his efforts that Portuguese explorers were able to achieve so much.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042330" y="2084832"/>
            <a:ext cx="3501488" cy="3501488"/>
          </a:xfrm>
        </p:spPr>
      </p:pic>
    </p:spTree>
    <p:extLst>
      <p:ext uri="{BB962C8B-B14F-4D97-AF65-F5344CB8AC3E}">
        <p14:creationId xmlns:p14="http://schemas.microsoft.com/office/powerpoint/2010/main" val="3130579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Conquistadors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74506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Hernan Cortes</a:t>
            </a:r>
            <a:endParaRPr lang="en-US" dirty="0"/>
          </a:p>
        </p:txBody>
      </p:sp>
      <p:sp>
        <p:nvSpPr>
          <p:cNvPr id="3" name="Content Placeholder 2"/>
          <p:cNvSpPr>
            <a:spLocks noGrp="1"/>
          </p:cNvSpPr>
          <p:nvPr>
            <p:ph sz="half" idx="1"/>
          </p:nvPr>
        </p:nvSpPr>
        <p:spPr>
          <a:xfrm>
            <a:off x="244697" y="1931832"/>
            <a:ext cx="7456869" cy="4586810"/>
          </a:xfrm>
        </p:spPr>
        <p:txBody>
          <a:bodyPr>
            <a:normAutofit fontScale="92500"/>
          </a:bodyPr>
          <a:lstStyle/>
          <a:p>
            <a:r>
              <a:rPr lang="en-US" dirty="0"/>
              <a:t>Cortés was born in Spain in 1485. </a:t>
            </a:r>
            <a:r>
              <a:rPr lang="en-US" dirty="0"/>
              <a:t>H</a:t>
            </a:r>
            <a:r>
              <a:rPr lang="en-US" dirty="0" smtClean="0"/>
              <a:t>e </a:t>
            </a:r>
            <a:r>
              <a:rPr lang="en-US" dirty="0"/>
              <a:t>studied law, but he soon gave that up to seek his fortune in the New </a:t>
            </a:r>
            <a:r>
              <a:rPr lang="en-US" dirty="0" smtClean="0"/>
              <a:t>World. Cortés was eager for power and conquests, so he talked the Spanish government into letting him lead an expedition to Mexico in 1519. </a:t>
            </a:r>
          </a:p>
          <a:p>
            <a:r>
              <a:rPr lang="en-US" dirty="0" smtClean="0"/>
              <a:t>Cortés learned </a:t>
            </a:r>
            <a:r>
              <a:rPr lang="en-US" dirty="0"/>
              <a:t>of the Aztecs and began to make his way inland to the Aztec capital city, </a:t>
            </a:r>
            <a:r>
              <a:rPr lang="en-US" dirty="0" err="1"/>
              <a:t>Tenochtitlán</a:t>
            </a:r>
            <a:r>
              <a:rPr lang="en-US" dirty="0"/>
              <a:t>. </a:t>
            </a:r>
            <a:r>
              <a:rPr lang="en-US" dirty="0" smtClean="0"/>
              <a:t>In November 1519</a:t>
            </a:r>
            <a:r>
              <a:rPr lang="en-US" dirty="0"/>
              <a:t>, Cortés </a:t>
            </a:r>
            <a:r>
              <a:rPr lang="en-US" dirty="0" smtClean="0"/>
              <a:t>met Montezuma II. </a:t>
            </a:r>
            <a:r>
              <a:rPr lang="en-US" dirty="0"/>
              <a:t>The Aztecs </a:t>
            </a:r>
            <a:r>
              <a:rPr lang="en-US" dirty="0" smtClean="0"/>
              <a:t>treated </a:t>
            </a:r>
            <a:r>
              <a:rPr lang="en-US" dirty="0"/>
              <a:t>him and his soldiers </a:t>
            </a:r>
            <a:r>
              <a:rPr lang="en-US" dirty="0" smtClean="0"/>
              <a:t>well, but Cortés </a:t>
            </a:r>
            <a:r>
              <a:rPr lang="en-US" dirty="0"/>
              <a:t>was afraid that the Aztecs might soon try to get rid of him, so he took Montezuma hostage and asked for a huge ransom of gold and jewels. </a:t>
            </a:r>
            <a:r>
              <a:rPr lang="en-US" dirty="0"/>
              <a:t>T</a:t>
            </a:r>
            <a:r>
              <a:rPr lang="en-US" dirty="0" smtClean="0"/>
              <a:t>he </a:t>
            </a:r>
            <a:r>
              <a:rPr lang="en-US" dirty="0"/>
              <a:t>Aztecs finally drove him and his men out of their </a:t>
            </a:r>
            <a:r>
              <a:rPr lang="en-US" dirty="0" smtClean="0"/>
              <a:t>city, but </a:t>
            </a:r>
            <a:r>
              <a:rPr lang="en-US" dirty="0"/>
              <a:t>Cortés regrouped and returned in the summer of 1521 to capture </a:t>
            </a:r>
            <a:r>
              <a:rPr lang="en-US" dirty="0" err="1"/>
              <a:t>Tenochtitlán</a:t>
            </a:r>
            <a:r>
              <a:rPr lang="en-US" dirty="0"/>
              <a:t>. </a:t>
            </a:r>
          </a:p>
          <a:p>
            <a:r>
              <a:rPr lang="en-US" dirty="0" smtClean="0"/>
              <a:t>Cortes built </a:t>
            </a:r>
            <a:r>
              <a:rPr lang="en-US" dirty="0"/>
              <a:t>Mexico City on the Aztec ruins and brought many Europeans over to live </a:t>
            </a:r>
            <a:r>
              <a:rPr lang="en-US" dirty="0" smtClean="0"/>
              <a:t>there.</a:t>
            </a:r>
            <a:r>
              <a:rPr lang="en-US" dirty="0"/>
              <a:t> </a:t>
            </a:r>
            <a:r>
              <a:rPr lang="en-US" dirty="0" smtClean="0"/>
              <a:t>He was </a:t>
            </a:r>
            <a:r>
              <a:rPr lang="en-US" dirty="0"/>
              <a:t>made governor and captain general of New Spain in 1523. </a:t>
            </a:r>
            <a:r>
              <a:rPr lang="en-US" dirty="0" smtClean="0"/>
              <a:t>In </a:t>
            </a:r>
            <a:r>
              <a:rPr lang="en-US" dirty="0"/>
              <a:t>1539, he went back to </a:t>
            </a:r>
            <a:r>
              <a:rPr lang="en-US" dirty="0" smtClean="0"/>
              <a:t>Spain, and he </a:t>
            </a:r>
            <a:r>
              <a:rPr lang="en-US" dirty="0"/>
              <a:t>died near Seville in 1547.</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531225" y="1764407"/>
            <a:ext cx="3188550" cy="3501332"/>
          </a:xfrm>
        </p:spPr>
      </p:pic>
    </p:spTree>
    <p:extLst>
      <p:ext uri="{BB962C8B-B14F-4D97-AF65-F5344CB8AC3E}">
        <p14:creationId xmlns:p14="http://schemas.microsoft.com/office/powerpoint/2010/main" val="21308423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Francisco </a:t>
            </a:r>
            <a:r>
              <a:rPr lang="en-US" dirty="0" err="1" smtClean="0"/>
              <a:t>pizarro</a:t>
            </a:r>
            <a:endParaRPr lang="en-US" dirty="0"/>
          </a:p>
        </p:txBody>
      </p:sp>
      <p:sp>
        <p:nvSpPr>
          <p:cNvPr id="3" name="Content Placeholder 2"/>
          <p:cNvSpPr>
            <a:spLocks noGrp="1"/>
          </p:cNvSpPr>
          <p:nvPr>
            <p:ph sz="half" idx="1"/>
          </p:nvPr>
        </p:nvSpPr>
        <p:spPr>
          <a:xfrm>
            <a:off x="193182" y="2084832"/>
            <a:ext cx="7740203" cy="4224528"/>
          </a:xfrm>
        </p:spPr>
        <p:txBody>
          <a:bodyPr>
            <a:normAutofit fontScale="92500" lnSpcReduction="10000"/>
          </a:bodyPr>
          <a:lstStyle/>
          <a:p>
            <a:r>
              <a:rPr lang="en-US" dirty="0"/>
              <a:t>Francisco Pizarro (1478-1541) was a Spanish conquistador who traveled through much of the Pacific coast of America along Peru. He "discovered" the Incan empire and conquered it brutally and quickly, stealing immense hoards of gold, silver, and other treasures. </a:t>
            </a:r>
          </a:p>
          <a:p>
            <a:r>
              <a:rPr lang="en-US" dirty="0"/>
              <a:t>Pizarro landed at San Mateo Bay in </a:t>
            </a:r>
            <a:r>
              <a:rPr lang="en-US" dirty="0" smtClean="0"/>
              <a:t>1532; he </a:t>
            </a:r>
            <a:r>
              <a:rPr lang="en-US" dirty="0"/>
              <a:t>and his men </a:t>
            </a:r>
            <a:r>
              <a:rPr lang="en-US" dirty="0" smtClean="0"/>
              <a:t>(including </a:t>
            </a:r>
            <a:r>
              <a:rPr lang="en-US" dirty="0"/>
              <a:t>Hernando de Soto) arrived at </a:t>
            </a:r>
            <a:r>
              <a:rPr lang="en-US" dirty="0" smtClean="0"/>
              <a:t>Cajamarca and </a:t>
            </a:r>
            <a:r>
              <a:rPr lang="en-US" dirty="0"/>
              <a:t>captured </a:t>
            </a:r>
            <a:r>
              <a:rPr lang="en-US" dirty="0" err="1"/>
              <a:t>Atahuallpa</a:t>
            </a:r>
            <a:r>
              <a:rPr lang="en-US" dirty="0"/>
              <a:t>, the 13th and last emperor of the Incas. </a:t>
            </a:r>
            <a:r>
              <a:rPr lang="en-US" dirty="0" smtClean="0"/>
              <a:t>Pizarro </a:t>
            </a:r>
            <a:r>
              <a:rPr lang="en-US" dirty="0"/>
              <a:t>ambushed </a:t>
            </a:r>
            <a:r>
              <a:rPr lang="en-US" dirty="0" smtClean="0"/>
              <a:t>him </a:t>
            </a:r>
            <a:r>
              <a:rPr lang="en-US" dirty="0"/>
              <a:t>and killed thousands of his men. A ransom for the Emperor's release was demanded and Atahualpa filled a room with gold </a:t>
            </a:r>
            <a:r>
              <a:rPr lang="en-US" dirty="0" smtClean="0"/>
              <a:t>in exchange for his </a:t>
            </a:r>
            <a:r>
              <a:rPr lang="en-US" dirty="0"/>
              <a:t>release. </a:t>
            </a:r>
            <a:r>
              <a:rPr lang="en-US" dirty="0" smtClean="0"/>
              <a:t>Pizarro </a:t>
            </a:r>
            <a:r>
              <a:rPr lang="en-US" dirty="0"/>
              <a:t>instead took the treasure and had </a:t>
            </a:r>
            <a:r>
              <a:rPr lang="en-US" dirty="0" err="1"/>
              <a:t>Atahuallpa</a:t>
            </a:r>
            <a:r>
              <a:rPr lang="en-US" dirty="0"/>
              <a:t> strangled on Aug. 29, 1533; this was the end of the Incan empire. </a:t>
            </a:r>
          </a:p>
          <a:p>
            <a:r>
              <a:rPr lang="en-US" dirty="0"/>
              <a:t>After looting and generally destroying the Incan capital of Cusco, Pizarro founded </a:t>
            </a:r>
            <a:r>
              <a:rPr lang="en-US" dirty="0" smtClean="0"/>
              <a:t>Lima, the capital city of Peru. </a:t>
            </a:r>
            <a:r>
              <a:rPr lang="en-US" dirty="0"/>
              <a:t>Pizarro was assassinated </a:t>
            </a:r>
            <a:r>
              <a:rPr lang="en-US" dirty="0" smtClean="0"/>
              <a:t>in 1541 by Spanish soldiers </a:t>
            </a:r>
            <a:r>
              <a:rPr lang="en-US" dirty="0"/>
              <a:t>who wanted to seize Lima for its riches.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563786" y="1335024"/>
            <a:ext cx="3011359" cy="3866859"/>
          </a:xfrm>
        </p:spPr>
      </p:pic>
    </p:spTree>
    <p:extLst>
      <p:ext uri="{BB962C8B-B14F-4D97-AF65-F5344CB8AC3E}">
        <p14:creationId xmlns:p14="http://schemas.microsoft.com/office/powerpoint/2010/main" val="51560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Francisco Coronado</a:t>
            </a:r>
            <a:endParaRPr lang="en-US" dirty="0"/>
          </a:p>
        </p:txBody>
      </p:sp>
      <p:sp>
        <p:nvSpPr>
          <p:cNvPr id="3" name="Content Placeholder 2"/>
          <p:cNvSpPr>
            <a:spLocks noGrp="1"/>
          </p:cNvSpPr>
          <p:nvPr>
            <p:ph sz="half" idx="1"/>
          </p:nvPr>
        </p:nvSpPr>
        <p:spPr>
          <a:xfrm>
            <a:off x="206062" y="1879488"/>
            <a:ext cx="8023538" cy="4521312"/>
          </a:xfrm>
        </p:spPr>
        <p:txBody>
          <a:bodyPr>
            <a:normAutofit fontScale="85000" lnSpcReduction="20000"/>
          </a:bodyPr>
          <a:lstStyle/>
          <a:p>
            <a:r>
              <a:rPr lang="en-US" dirty="0" smtClean="0"/>
              <a:t>Francisco was </a:t>
            </a:r>
            <a:r>
              <a:rPr lang="en-US" dirty="0"/>
              <a:t>born into a noble family in Salamanca, Spain, in 1510. He came to the Americas at the age of twenty-five as an assistant to New Spain's </a:t>
            </a:r>
            <a:r>
              <a:rPr lang="en-US" dirty="0" smtClean="0"/>
              <a:t>viceroy. Inspired </a:t>
            </a:r>
            <a:r>
              <a:rPr lang="en-US" dirty="0"/>
              <a:t>by rumors of seven cities of </a:t>
            </a:r>
            <a:r>
              <a:rPr lang="en-US" dirty="0" smtClean="0"/>
              <a:t>gold, </a:t>
            </a:r>
            <a:r>
              <a:rPr lang="en-US" dirty="0"/>
              <a:t>Coronado led a royal expedition </a:t>
            </a:r>
            <a:r>
              <a:rPr lang="en-US" dirty="0" smtClean="0"/>
              <a:t>into </a:t>
            </a:r>
            <a:r>
              <a:rPr lang="en-US" dirty="0"/>
              <a:t>what is now the American West.</a:t>
            </a:r>
          </a:p>
          <a:p>
            <a:r>
              <a:rPr lang="en-US" dirty="0"/>
              <a:t>In July 1540 Coronado and </a:t>
            </a:r>
            <a:r>
              <a:rPr lang="en-US" dirty="0" smtClean="0"/>
              <a:t>his </a:t>
            </a:r>
            <a:r>
              <a:rPr lang="en-US" dirty="0"/>
              <a:t>cavalry encountered a Zuni pueblo, </a:t>
            </a:r>
            <a:r>
              <a:rPr lang="en-US" dirty="0" err="1" smtClean="0"/>
              <a:t>Hawikuh</a:t>
            </a:r>
            <a:r>
              <a:rPr lang="en-US" dirty="0" smtClean="0"/>
              <a:t>. Coronado </a:t>
            </a:r>
            <a:r>
              <a:rPr lang="en-US" dirty="0"/>
              <a:t>arrived at the pueblo during the high point of Zuni summer ceremonies. Understandably, they were not receptive to </a:t>
            </a:r>
            <a:r>
              <a:rPr lang="en-US" dirty="0" smtClean="0"/>
              <a:t>his </a:t>
            </a:r>
            <a:r>
              <a:rPr lang="en-US" dirty="0"/>
              <a:t>order to "acknowledge the Church as the ruler </a:t>
            </a:r>
            <a:r>
              <a:rPr lang="en-US" dirty="0" smtClean="0"/>
              <a:t>of </a:t>
            </a:r>
            <a:r>
              <a:rPr lang="en-US" dirty="0"/>
              <a:t>the whole world, </a:t>
            </a:r>
            <a:r>
              <a:rPr lang="en-US" dirty="0" smtClean="0"/>
              <a:t>the </a:t>
            </a:r>
            <a:r>
              <a:rPr lang="en-US" dirty="0"/>
              <a:t>high priest called Pope, and in his name the King and Queen" of Spain. </a:t>
            </a:r>
            <a:r>
              <a:rPr lang="en-US" dirty="0" smtClean="0"/>
              <a:t>Unimpressed </a:t>
            </a:r>
            <a:r>
              <a:rPr lang="en-US" dirty="0"/>
              <a:t>but perhaps angered, the Zuni began firing arrows at the </a:t>
            </a:r>
            <a:r>
              <a:rPr lang="en-US" dirty="0" smtClean="0"/>
              <a:t>Spaniards. </a:t>
            </a:r>
            <a:r>
              <a:rPr lang="en-US" dirty="0"/>
              <a:t>The better-armed and mounted Spaniards quickly entered the pueblo and forced the Zuni to flee.</a:t>
            </a:r>
          </a:p>
          <a:p>
            <a:r>
              <a:rPr lang="en-US" dirty="0"/>
              <a:t>Coronado and his men found no gold in the Zuni pueblos, which drove them to make even more arduous journeys. Coronado sent out parties that ranged all the way to the Colorado River on the present border between California and Arizona, exploring the Grand Canyon and much of what is now New Mexico</a:t>
            </a:r>
            <a:r>
              <a:rPr lang="en-US" dirty="0" smtClean="0"/>
              <a:t>.</a:t>
            </a:r>
            <a:endParaRPr lang="en-US" dirty="0"/>
          </a:p>
          <a:p>
            <a:r>
              <a:rPr lang="en-US" dirty="0"/>
              <a:t>Disappointed, Coronado returned home to Mexico, where the Viceroy branded his expedition </a:t>
            </a:r>
            <a:r>
              <a:rPr lang="en-US" dirty="0" smtClean="0"/>
              <a:t>a failure</a:t>
            </a:r>
            <a:r>
              <a:rPr lang="en-US" dirty="0"/>
              <a:t>. Coronado managed to resume his governorship, but </a:t>
            </a:r>
            <a:r>
              <a:rPr lang="en-US" dirty="0" smtClean="0"/>
              <a:t>he </a:t>
            </a:r>
            <a:r>
              <a:rPr lang="en-US" dirty="0"/>
              <a:t>was removed from office in 1544 and moved to Mexico </a:t>
            </a:r>
            <a:r>
              <a:rPr lang="en-US" dirty="0" smtClean="0"/>
              <a:t>City. </a:t>
            </a:r>
            <a:r>
              <a:rPr lang="en-US" dirty="0"/>
              <a:t>He died </a:t>
            </a:r>
            <a:r>
              <a:rPr lang="en-US" dirty="0" smtClean="0"/>
              <a:t>in 1554.</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595838" y="1879487"/>
            <a:ext cx="3053237" cy="3117516"/>
          </a:xfrm>
        </p:spPr>
      </p:pic>
    </p:spTree>
    <p:extLst>
      <p:ext uri="{BB962C8B-B14F-4D97-AF65-F5344CB8AC3E}">
        <p14:creationId xmlns:p14="http://schemas.microsoft.com/office/powerpoint/2010/main" val="3415438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Juan Ponce de </a:t>
            </a:r>
            <a:r>
              <a:rPr lang="en-US" dirty="0" err="1" smtClean="0"/>
              <a:t>leon</a:t>
            </a:r>
            <a:endParaRPr lang="en-US" dirty="0"/>
          </a:p>
        </p:txBody>
      </p:sp>
      <p:sp>
        <p:nvSpPr>
          <p:cNvPr id="3" name="Content Placeholder 2"/>
          <p:cNvSpPr>
            <a:spLocks noGrp="1"/>
          </p:cNvSpPr>
          <p:nvPr>
            <p:ph sz="half" idx="1"/>
          </p:nvPr>
        </p:nvSpPr>
        <p:spPr>
          <a:xfrm>
            <a:off x="244698" y="1815921"/>
            <a:ext cx="8397025" cy="4493439"/>
          </a:xfrm>
        </p:spPr>
        <p:txBody>
          <a:bodyPr>
            <a:normAutofit fontScale="85000" lnSpcReduction="20000"/>
          </a:bodyPr>
          <a:lstStyle/>
          <a:p>
            <a:r>
              <a:rPr lang="en-US" dirty="0"/>
              <a:t>Juan Ponce de Leon </a:t>
            </a:r>
            <a:r>
              <a:rPr lang="en-US" dirty="0" smtClean="0"/>
              <a:t>was </a:t>
            </a:r>
            <a:r>
              <a:rPr lang="en-US" dirty="0"/>
              <a:t>a Spanish explorer and soldier who was the first European to set foot in Florida. He </a:t>
            </a:r>
            <a:r>
              <a:rPr lang="en-US" dirty="0" smtClean="0"/>
              <a:t>sailed </a:t>
            </a:r>
            <a:r>
              <a:rPr lang="en-US" dirty="0"/>
              <a:t>on Christopher Columbus' second expedition to the Americas in 1493. </a:t>
            </a:r>
            <a:r>
              <a:rPr lang="en-US" dirty="0" smtClean="0"/>
              <a:t>He conquered the neighboring island of </a:t>
            </a:r>
            <a:r>
              <a:rPr lang="en-US" dirty="0" err="1" smtClean="0"/>
              <a:t>Boriquen</a:t>
            </a:r>
            <a:r>
              <a:rPr lang="en-US" dirty="0" smtClean="0"/>
              <a:t> (now Puerto Rico), </a:t>
            </a:r>
            <a:r>
              <a:rPr lang="en-US" dirty="0"/>
              <a:t>claiming it for Spain</a:t>
            </a:r>
            <a:r>
              <a:rPr lang="en-US" dirty="0" smtClean="0"/>
              <a:t>.</a:t>
            </a:r>
            <a:endParaRPr lang="en-US" dirty="0"/>
          </a:p>
          <a:p>
            <a:r>
              <a:rPr lang="en-US" dirty="0"/>
              <a:t>Ponce de Leon </a:t>
            </a:r>
            <a:r>
              <a:rPr lang="en-US" dirty="0" smtClean="0"/>
              <a:t>began </a:t>
            </a:r>
            <a:r>
              <a:rPr lang="en-US" dirty="0"/>
              <a:t>searching for </a:t>
            </a:r>
            <a:r>
              <a:rPr lang="en-US" dirty="0" smtClean="0"/>
              <a:t>the Fountain </a:t>
            </a:r>
            <a:r>
              <a:rPr lang="en-US" dirty="0"/>
              <a:t>of </a:t>
            </a:r>
            <a:r>
              <a:rPr lang="en-US" dirty="0" smtClean="0"/>
              <a:t>Youth </a:t>
            </a:r>
            <a:r>
              <a:rPr lang="en-US" dirty="0"/>
              <a:t>(a legendary spring that gave people eternal life and health). He sailed from Puerto Rico on March 3, </a:t>
            </a:r>
            <a:r>
              <a:rPr lang="en-US" dirty="0" smtClean="0"/>
              <a:t>1513, and </a:t>
            </a:r>
            <a:r>
              <a:rPr lang="en-US" dirty="0"/>
              <a:t>reached the east coast of Florida </a:t>
            </a:r>
            <a:r>
              <a:rPr lang="en-US" dirty="0" smtClean="0"/>
              <a:t>in </a:t>
            </a:r>
            <a:r>
              <a:rPr lang="en-US" dirty="0"/>
              <a:t>April 1513. Ponce de Leon named the land "Pascua de Florida" (feast of flowers) because they first spotted land on April 2, 1513, Palm Sunday. He then claimed the land for Spain.</a:t>
            </a:r>
          </a:p>
          <a:p>
            <a:r>
              <a:rPr lang="en-US" dirty="0"/>
              <a:t>They left on April 8, heading south in the warm current now known as the Gulf Stream. This oceanic current would become very important for Spanish trips from Europe to </a:t>
            </a:r>
            <a:r>
              <a:rPr lang="en-US" dirty="0" smtClean="0"/>
              <a:t>America. After </a:t>
            </a:r>
            <a:r>
              <a:rPr lang="en-US" dirty="0"/>
              <a:t>returning to Puerto Rico, Ponce de Leon resumed fighting with the Native Americans (putting down their rebellions against Spanish rule). He returned to Spain and was named a Captain General by the King of Spain on September 27, </a:t>
            </a:r>
            <a:r>
              <a:rPr lang="en-US" dirty="0" smtClean="0"/>
              <a:t>1514</a:t>
            </a:r>
            <a:r>
              <a:rPr lang="en-US" dirty="0"/>
              <a:t>.</a:t>
            </a:r>
          </a:p>
          <a:p>
            <a:r>
              <a:rPr lang="en-US" dirty="0"/>
              <a:t>His last expedition was </a:t>
            </a:r>
            <a:r>
              <a:rPr lang="en-US" dirty="0" smtClean="0"/>
              <a:t>in </a:t>
            </a:r>
            <a:r>
              <a:rPr lang="en-US" dirty="0"/>
              <a:t>1521. His </a:t>
            </a:r>
            <a:r>
              <a:rPr lang="en-US" dirty="0" smtClean="0"/>
              <a:t>men </a:t>
            </a:r>
            <a:r>
              <a:rPr lang="en-US" dirty="0"/>
              <a:t>landed on the west coast of Florida, but were met by Native American warriors, who wounded many of the men with arrows, including Ponce de Leon. Ponce de Leon later died in Havana, </a:t>
            </a:r>
            <a:r>
              <a:rPr lang="en-US" dirty="0" smtClean="0"/>
              <a:t>Cuba. </a:t>
            </a:r>
            <a:r>
              <a:rPr lang="en-US" dirty="0"/>
              <a:t>He is buried in San Juan, Puerto Rico.</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945864" y="1815921"/>
            <a:ext cx="2886075" cy="3541690"/>
          </a:xfrm>
        </p:spPr>
      </p:pic>
    </p:spTree>
    <p:extLst>
      <p:ext uri="{BB962C8B-B14F-4D97-AF65-F5344CB8AC3E}">
        <p14:creationId xmlns:p14="http://schemas.microsoft.com/office/powerpoint/2010/main" val="2340107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Hernando de </a:t>
            </a:r>
            <a:r>
              <a:rPr lang="en-US" dirty="0" err="1" smtClean="0"/>
              <a:t>soto</a:t>
            </a:r>
            <a:endParaRPr lang="en-US" dirty="0"/>
          </a:p>
        </p:txBody>
      </p:sp>
      <p:sp>
        <p:nvSpPr>
          <p:cNvPr id="3" name="Content Placeholder 2"/>
          <p:cNvSpPr>
            <a:spLocks noGrp="1"/>
          </p:cNvSpPr>
          <p:nvPr>
            <p:ph sz="half" idx="1"/>
          </p:nvPr>
        </p:nvSpPr>
        <p:spPr>
          <a:xfrm>
            <a:off x="206062" y="1970467"/>
            <a:ext cx="7559899" cy="4559121"/>
          </a:xfrm>
        </p:spPr>
        <p:txBody>
          <a:bodyPr>
            <a:normAutofit lnSpcReduction="10000"/>
          </a:bodyPr>
          <a:lstStyle/>
          <a:p>
            <a:r>
              <a:rPr lang="en-US" dirty="0"/>
              <a:t>Hernando De </a:t>
            </a:r>
            <a:r>
              <a:rPr lang="en-US" dirty="0" smtClean="0"/>
              <a:t>Soto was </a:t>
            </a:r>
            <a:r>
              <a:rPr lang="en-US" dirty="0"/>
              <a:t>a Spanish explorer who sailed the Atlantic Ocean and was the first European to explore </a:t>
            </a:r>
            <a:r>
              <a:rPr lang="en-US" dirty="0" smtClean="0"/>
              <a:t>the </a:t>
            </a:r>
            <a:r>
              <a:rPr lang="en-US" dirty="0"/>
              <a:t>southeastern </a:t>
            </a:r>
            <a:r>
              <a:rPr lang="en-US" dirty="0" smtClean="0"/>
              <a:t>United States. De </a:t>
            </a:r>
            <a:r>
              <a:rPr lang="en-US" dirty="0"/>
              <a:t>Soto was born in the Spanish province of Extremadura (near Portugal). In 1524, he went on an expedition to Nicaragua, South America, with Francisco de Cordoba. </a:t>
            </a:r>
          </a:p>
          <a:p>
            <a:r>
              <a:rPr lang="en-US" dirty="0" smtClean="0"/>
              <a:t>Francisco </a:t>
            </a:r>
            <a:r>
              <a:rPr lang="en-US" dirty="0"/>
              <a:t>Pizarro enlisted de Soto for an expedition to Peru (1531-1532). During this expedition they met and killed Atahualpa, the ruler of the Incas, and conquered the Inca </a:t>
            </a:r>
            <a:r>
              <a:rPr lang="en-US" dirty="0" smtClean="0"/>
              <a:t>empire. De </a:t>
            </a:r>
            <a:r>
              <a:rPr lang="en-US" dirty="0"/>
              <a:t>Soto returned to Spain in 1536, and was granted the rights to conquer Florida and was named governor of Cuba in 1537.</a:t>
            </a:r>
          </a:p>
          <a:p>
            <a:r>
              <a:rPr lang="en-US" dirty="0"/>
              <a:t>De Soto </a:t>
            </a:r>
            <a:r>
              <a:rPr lang="en-US" dirty="0" smtClean="0"/>
              <a:t>spent </a:t>
            </a:r>
            <a:r>
              <a:rPr lang="en-US" dirty="0"/>
              <a:t>four years searching for gold and </a:t>
            </a:r>
            <a:r>
              <a:rPr lang="en-US" dirty="0" smtClean="0"/>
              <a:t>silver</a:t>
            </a:r>
            <a:r>
              <a:rPr lang="en-US" dirty="0"/>
              <a:t> </a:t>
            </a:r>
            <a:r>
              <a:rPr lang="en-US" dirty="0" smtClean="0"/>
              <a:t>and coming into contact with </a:t>
            </a:r>
            <a:r>
              <a:rPr lang="en-US" dirty="0"/>
              <a:t>native societies, including the Cherokees, Seminoles, Creeks, Appalachians, and Choctaws. De Soto died during the explorations and was buried on the banks of the Mississippi River in late June, 1542.</a:t>
            </a:r>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8115300" y="1777285"/>
            <a:ext cx="3387402" cy="3490834"/>
          </a:xfrm>
        </p:spPr>
      </p:pic>
    </p:spTree>
    <p:extLst>
      <p:ext uri="{BB962C8B-B14F-4D97-AF65-F5344CB8AC3E}">
        <p14:creationId xmlns:p14="http://schemas.microsoft.com/office/powerpoint/2010/main" val="636876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this assignment…</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Use the information in the PowerPoint to complete the note charts on Explorers and Conquistadors</a:t>
            </a:r>
          </a:p>
          <a:p>
            <a:pPr>
              <a:buFont typeface="Wingdings" panose="05000000000000000000" pitchFamily="2" charset="2"/>
              <a:buChar char="v"/>
            </a:pPr>
            <a:r>
              <a:rPr lang="en-US" dirty="0" smtClean="0"/>
              <a:t>For the Explorers:</a:t>
            </a:r>
          </a:p>
          <a:p>
            <a:pPr>
              <a:buFont typeface="Wingdings" panose="05000000000000000000" pitchFamily="2" charset="2"/>
              <a:buChar char="v"/>
            </a:pPr>
            <a:r>
              <a:rPr lang="en-US" dirty="0" smtClean="0"/>
              <a:t>After you have filled in the chart, use the maps on the slide to complete “Age of Explorers Route Map”. Use a different map color for each explorer’s route- do not repeat colors.</a:t>
            </a:r>
          </a:p>
          <a:p>
            <a:pPr>
              <a:buFont typeface="Wingdings" panose="05000000000000000000" pitchFamily="2" charset="2"/>
              <a:buChar char="v"/>
            </a:pPr>
            <a:r>
              <a:rPr lang="en-US" dirty="0" smtClean="0"/>
              <a:t>For the Conquistadors:</a:t>
            </a:r>
          </a:p>
          <a:p>
            <a:pPr>
              <a:buFont typeface="Wingdings" panose="05000000000000000000" pitchFamily="2" charset="2"/>
              <a:buChar char="v"/>
            </a:pPr>
            <a:r>
              <a:rPr lang="en-US" dirty="0" smtClean="0"/>
              <a:t>After you fill in the “Accomplishments” on the chart, decided whether the conquistador you are reading about is a hero or a villain.</a:t>
            </a:r>
          </a:p>
        </p:txBody>
      </p:sp>
    </p:spTree>
    <p:extLst>
      <p:ext uri="{BB962C8B-B14F-4D97-AF65-F5344CB8AC3E}">
        <p14:creationId xmlns:p14="http://schemas.microsoft.com/office/powerpoint/2010/main" val="199395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Explorers</a:t>
            </a:r>
            <a:endParaRPr lang="en-US" dirty="0"/>
          </a:p>
        </p:txBody>
      </p:sp>
      <p:sp>
        <p:nvSpPr>
          <p:cNvPr id="3" name="Text Placeholder 2"/>
          <p:cNvSpPr>
            <a:spLocks noGrp="1"/>
          </p:cNvSpPr>
          <p:nvPr>
            <p:ph type="body" idx="1"/>
          </p:nvPr>
        </p:nvSpPr>
        <p:spPr/>
        <p:txBody>
          <a:bodyPr/>
          <a:lstStyle/>
          <a:p>
            <a:endParaRPr lang="en-US"/>
          </a:p>
        </p:txBody>
      </p:sp>
      <p:pic>
        <p:nvPicPr>
          <p:cNvPr id="4" name="Content Placeholder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09092"/>
            <a:ext cx="1944711" cy="2163651"/>
          </a:xfrm>
          <a:prstGeom prst="rect">
            <a:avLst/>
          </a:prstGeom>
        </p:spPr>
      </p:pic>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6929" y="1815922"/>
            <a:ext cx="2161438" cy="2253802"/>
          </a:xfrm>
          <a:prstGeom prst="rect">
            <a:avLst/>
          </a:prstGeom>
        </p:spPr>
      </p:pic>
      <p:pic>
        <p:nvPicPr>
          <p:cNvPr id="6" name="Content Placeholder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4395" y="309092"/>
            <a:ext cx="2650354" cy="1983915"/>
          </a:xfrm>
          <a:prstGeom prst="rect">
            <a:avLst/>
          </a:prstGeom>
        </p:spPr>
      </p:pic>
      <p:pic>
        <p:nvPicPr>
          <p:cNvPr id="7" name="Content Placeholder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39885" y="2472743"/>
            <a:ext cx="2579430" cy="1725770"/>
          </a:xfrm>
          <a:prstGeom prst="rect">
            <a:avLst/>
          </a:prstGeom>
        </p:spPr>
      </p:pic>
    </p:spTree>
    <p:extLst>
      <p:ext uri="{BB962C8B-B14F-4D97-AF65-F5344CB8AC3E}">
        <p14:creationId xmlns:p14="http://schemas.microsoft.com/office/powerpoint/2010/main" val="138977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Vasco De Gama</a:t>
            </a:r>
            <a:endParaRPr lang="en-US" dirty="0"/>
          </a:p>
        </p:txBody>
      </p:sp>
      <p:sp>
        <p:nvSpPr>
          <p:cNvPr id="5" name="Content Placeholder 4"/>
          <p:cNvSpPr>
            <a:spLocks noGrp="1"/>
          </p:cNvSpPr>
          <p:nvPr>
            <p:ph sz="half" idx="1"/>
          </p:nvPr>
        </p:nvSpPr>
        <p:spPr>
          <a:xfrm>
            <a:off x="528034" y="1944709"/>
            <a:ext cx="6349284" cy="4559121"/>
          </a:xfrm>
        </p:spPr>
        <p:txBody>
          <a:bodyPr>
            <a:noAutofit/>
          </a:bodyPr>
          <a:lstStyle/>
          <a:p>
            <a:r>
              <a:rPr lang="en-US" sz="2400" dirty="0"/>
              <a:t>Vasco </a:t>
            </a:r>
            <a:r>
              <a:rPr lang="en-US" sz="2400" dirty="0" smtClean="0"/>
              <a:t>de </a:t>
            </a:r>
            <a:r>
              <a:rPr lang="en-US" sz="2400" dirty="0"/>
              <a:t>Gama was a Portuguese explorer and one of the most successful explorers in the European Age of Discovery. </a:t>
            </a:r>
            <a:r>
              <a:rPr lang="en-US" sz="2400" dirty="0" smtClean="0"/>
              <a:t>De </a:t>
            </a:r>
            <a:r>
              <a:rPr lang="en-US" sz="2400" dirty="0"/>
              <a:t>Gama was the commander of the first ships to sail directly from Europe to India. He went south from Europe, staying close to the African coastline until he sailed around the southern tip of Africa. </a:t>
            </a:r>
            <a:r>
              <a:rPr lang="en-US" sz="2400" dirty="0" smtClean="0"/>
              <a:t>De </a:t>
            </a:r>
            <a:r>
              <a:rPr lang="en-US" sz="2400" dirty="0"/>
              <a:t>Gama and his crew then turned north toward India. </a:t>
            </a:r>
          </a:p>
          <a:p>
            <a:r>
              <a:rPr lang="en-US" sz="2400" dirty="0"/>
              <a:t>This eventually began a lucrative trade route between India and Europe that brought great wealth to Portugal. For a short time in </a:t>
            </a:r>
            <a:r>
              <a:rPr lang="en-US" sz="2400" dirty="0" smtClean="0"/>
              <a:t>1524, De </a:t>
            </a:r>
            <a:r>
              <a:rPr lang="en-US" sz="2400" dirty="0"/>
              <a:t>Gama was made Governor of Portuguese India under the title of Viceroy. </a:t>
            </a:r>
            <a:endParaRPr lang="en-US" sz="2400"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50050" y="347729"/>
            <a:ext cx="3528811" cy="2163651"/>
          </a:xfr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1865" y="2748867"/>
            <a:ext cx="4765183" cy="3840989"/>
          </a:xfrm>
          <a:prstGeom prst="rect">
            <a:avLst/>
          </a:prstGeom>
        </p:spPr>
      </p:pic>
    </p:spTree>
    <p:extLst>
      <p:ext uri="{BB962C8B-B14F-4D97-AF65-F5344CB8AC3E}">
        <p14:creationId xmlns:p14="http://schemas.microsoft.com/office/powerpoint/2010/main" val="54835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Francis Drake</a:t>
            </a:r>
            <a:endParaRPr lang="en-US" dirty="0"/>
          </a:p>
        </p:txBody>
      </p:sp>
      <p:sp>
        <p:nvSpPr>
          <p:cNvPr id="3" name="Content Placeholder 2"/>
          <p:cNvSpPr>
            <a:spLocks noGrp="1"/>
          </p:cNvSpPr>
          <p:nvPr>
            <p:ph sz="half" idx="1"/>
          </p:nvPr>
        </p:nvSpPr>
        <p:spPr>
          <a:xfrm>
            <a:off x="399244" y="1957589"/>
            <a:ext cx="5936153" cy="4351771"/>
          </a:xfrm>
        </p:spPr>
        <p:txBody>
          <a:bodyPr>
            <a:normAutofit lnSpcReduction="10000"/>
          </a:bodyPr>
          <a:lstStyle/>
          <a:p>
            <a:r>
              <a:rPr lang="en-US" dirty="0"/>
              <a:t>Francis Drake was an English sea captain, privateer, and pirate of the Elizabethan era. Elizabeth I of England awarded Drake a knighthood in 1581. He was second-in-command of the English fleet when it famously defeated the Spanish Armada in 1588. This forever made England dominant of Spain on the seas. His exploits were legendary, making him a hero to the English but a pirate to the Spaniards to whom he was known as El </a:t>
            </a:r>
            <a:r>
              <a:rPr lang="en-US" dirty="0" err="1"/>
              <a:t>Draque</a:t>
            </a:r>
            <a:r>
              <a:rPr lang="en-US" dirty="0"/>
              <a:t>, '</a:t>
            </a:r>
            <a:r>
              <a:rPr lang="en-US" dirty="0" err="1"/>
              <a:t>Draque</a:t>
            </a:r>
            <a:r>
              <a:rPr lang="en-US" dirty="0"/>
              <a:t>' being the Spanish pronunciation of 'Drake'. He is most famous for being the first Englishman to successfully sail around the world from 1577 to 1580. </a:t>
            </a:r>
          </a:p>
          <a:p>
            <a:r>
              <a:rPr lang="en-US" dirty="0"/>
              <a:t>He died of dysentery in January 1596 after unsuccessfully attacking San Juan, Puerto Rico.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06810" y="360609"/>
            <a:ext cx="2794715" cy="2253802"/>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78073" y="2839018"/>
            <a:ext cx="5452190" cy="3571875"/>
          </a:xfrm>
          <a:prstGeom prst="rect">
            <a:avLst/>
          </a:prstGeom>
        </p:spPr>
      </p:pic>
    </p:spTree>
    <p:extLst>
      <p:ext uri="{BB962C8B-B14F-4D97-AF65-F5344CB8AC3E}">
        <p14:creationId xmlns:p14="http://schemas.microsoft.com/office/powerpoint/2010/main" val="405674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Jacques Cartier</a:t>
            </a:r>
            <a:endParaRPr lang="en-US" dirty="0"/>
          </a:p>
        </p:txBody>
      </p:sp>
      <p:sp>
        <p:nvSpPr>
          <p:cNvPr id="3" name="Content Placeholder 2"/>
          <p:cNvSpPr>
            <a:spLocks noGrp="1"/>
          </p:cNvSpPr>
          <p:nvPr>
            <p:ph sz="half" idx="1"/>
          </p:nvPr>
        </p:nvSpPr>
        <p:spPr>
          <a:xfrm>
            <a:off x="309093" y="1957589"/>
            <a:ext cx="5962918" cy="4351771"/>
          </a:xfrm>
        </p:spPr>
        <p:txBody>
          <a:bodyPr>
            <a:normAutofit/>
          </a:bodyPr>
          <a:lstStyle/>
          <a:p>
            <a:r>
              <a:rPr lang="en-US" dirty="0"/>
              <a:t>Cartier was a French explorer who claimed present-day Canada for France in 1534. He was the first European to describe and map the Gulf of Saint Lawrence and the shores of the Saint Lawrence River, which he named “The Country of Canadas”, after the Iroquois names for the two big settlements he saw at </a:t>
            </a:r>
            <a:r>
              <a:rPr lang="en-US" dirty="0" err="1"/>
              <a:t>Stadacona</a:t>
            </a:r>
            <a:r>
              <a:rPr lang="en-US" dirty="0"/>
              <a:t> (Quebec City) and at </a:t>
            </a:r>
            <a:r>
              <a:rPr lang="en-US" dirty="0" err="1"/>
              <a:t>Hochelaga</a:t>
            </a:r>
            <a:r>
              <a:rPr lang="en-US" dirty="0"/>
              <a:t> (Montreal Island). </a:t>
            </a:r>
          </a:p>
          <a:p>
            <a:r>
              <a:rPr lang="en-US" dirty="0"/>
              <a:t>Cartier eventually made 3 separate trips that explored the eastern coast of modern-day Canada. Cartier was also one of the first explorers to formally acknowledge that the New World was a separate land mass from Europe/Asia.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07291" y="334851"/>
            <a:ext cx="2650354" cy="198391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3210" y="2412471"/>
            <a:ext cx="5495925" cy="4048125"/>
          </a:xfrm>
          <a:prstGeom prst="rect">
            <a:avLst/>
          </a:prstGeom>
        </p:spPr>
      </p:pic>
    </p:spTree>
    <p:extLst>
      <p:ext uri="{BB962C8B-B14F-4D97-AF65-F5344CB8AC3E}">
        <p14:creationId xmlns:p14="http://schemas.microsoft.com/office/powerpoint/2010/main" val="3329312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Christopher Columbus</a:t>
            </a:r>
            <a:endParaRPr lang="en-US" dirty="0"/>
          </a:p>
        </p:txBody>
      </p:sp>
      <p:sp>
        <p:nvSpPr>
          <p:cNvPr id="3" name="Content Placeholder 2"/>
          <p:cNvSpPr>
            <a:spLocks noGrp="1"/>
          </p:cNvSpPr>
          <p:nvPr>
            <p:ph sz="half" idx="1"/>
          </p:nvPr>
        </p:nvSpPr>
        <p:spPr>
          <a:xfrm>
            <a:off x="218941" y="1931831"/>
            <a:ext cx="6516710" cy="4660743"/>
          </a:xfrm>
        </p:spPr>
        <p:txBody>
          <a:bodyPr>
            <a:normAutofit lnSpcReduction="10000"/>
          </a:bodyPr>
          <a:lstStyle/>
          <a:p>
            <a:r>
              <a:rPr lang="en-US" dirty="0"/>
              <a:t>Columbus was a navigator, colonizer, and explorer from Genoa, Italy whose voyages across the Atlantic Ocean led to general European awareness of the American continents in the Western Hemisphere. He was unable to get funding for his voyages from Italy so he turned to Queen Isabella of Spain. The Spanish gave him money for 4 voyages of exploration and several attempts at establishing a settlement on the island of Hispaniola, . He initiated the process of Spanish colonization which foreshadowed general European colonization of the "New World". </a:t>
            </a:r>
          </a:p>
          <a:p>
            <a:r>
              <a:rPr lang="en-US" dirty="0"/>
              <a:t>The anniversary of Columbus's 1492 landing in the Americas is usually observed as Columbus Day on October 12 in Spain and throughout the Americas, except Canada. In the United States it is observed annually on the second Monday in October.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78214" y="317649"/>
            <a:ext cx="3300211" cy="2034750"/>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28834" y="2506349"/>
            <a:ext cx="5198972" cy="4086225"/>
          </a:xfrm>
          <a:prstGeom prst="rect">
            <a:avLst/>
          </a:prstGeom>
        </p:spPr>
      </p:pic>
    </p:spTree>
    <p:extLst>
      <p:ext uri="{BB962C8B-B14F-4D97-AF65-F5344CB8AC3E}">
        <p14:creationId xmlns:p14="http://schemas.microsoft.com/office/powerpoint/2010/main" val="335185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Ferdinand Magellan</a:t>
            </a:r>
            <a:endParaRPr lang="en-US" dirty="0"/>
          </a:p>
        </p:txBody>
      </p:sp>
      <p:sp>
        <p:nvSpPr>
          <p:cNvPr id="3" name="Content Placeholder 2"/>
          <p:cNvSpPr>
            <a:spLocks noGrp="1"/>
          </p:cNvSpPr>
          <p:nvPr>
            <p:ph sz="half" idx="1"/>
          </p:nvPr>
        </p:nvSpPr>
        <p:spPr>
          <a:xfrm>
            <a:off x="218941" y="1931831"/>
            <a:ext cx="6426558" cy="4610637"/>
          </a:xfrm>
        </p:spPr>
        <p:txBody>
          <a:bodyPr>
            <a:normAutofit/>
          </a:bodyPr>
          <a:lstStyle/>
          <a:p>
            <a:r>
              <a:rPr lang="en-US" sz="2400" dirty="0"/>
              <a:t>Magellan was a Portuguese explorer. His expedition of 1519–1522 became the first expedition to sail from the Atlantic Ocean into the Pacific Ocean and the first to cross the Pacific. It also completed the first circumnavigation (meaning going all the way around) of the Earth. </a:t>
            </a:r>
          </a:p>
          <a:p>
            <a:r>
              <a:rPr lang="en-US" sz="2400" dirty="0"/>
              <a:t>Magellan himself did not complete the entire voyage. When his ship stopped in the Philippines, Magellan was killed during the Battle of </a:t>
            </a:r>
            <a:r>
              <a:rPr lang="en-US" sz="2400" dirty="0" err="1"/>
              <a:t>Mactan</a:t>
            </a:r>
            <a:r>
              <a:rPr lang="en-US" sz="2400" dirty="0"/>
              <a:t>. His crew escaped and finished the voyage, however, and became the first ship to sail around the world. </a:t>
            </a:r>
            <a:endParaRPr lang="en-US" sz="2400"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88309" y="373011"/>
            <a:ext cx="2833352" cy="214312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5498" y="2597788"/>
            <a:ext cx="5318975" cy="3944680"/>
          </a:xfrm>
          <a:prstGeom prst="rect">
            <a:avLst/>
          </a:prstGeom>
        </p:spPr>
      </p:pic>
    </p:spTree>
    <p:extLst>
      <p:ext uri="{BB962C8B-B14F-4D97-AF65-F5344CB8AC3E}">
        <p14:creationId xmlns:p14="http://schemas.microsoft.com/office/powerpoint/2010/main" val="2355440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Zheng He</a:t>
            </a:r>
            <a:endParaRPr lang="en-US" dirty="0"/>
          </a:p>
        </p:txBody>
      </p:sp>
      <p:sp>
        <p:nvSpPr>
          <p:cNvPr id="3" name="Content Placeholder 2"/>
          <p:cNvSpPr>
            <a:spLocks noGrp="1"/>
          </p:cNvSpPr>
          <p:nvPr>
            <p:ph sz="half" idx="1"/>
          </p:nvPr>
        </p:nvSpPr>
        <p:spPr>
          <a:xfrm>
            <a:off x="244699" y="1918951"/>
            <a:ext cx="6168980" cy="4559121"/>
          </a:xfrm>
        </p:spPr>
        <p:txBody>
          <a:bodyPr>
            <a:normAutofit fontScale="92500" lnSpcReduction="20000"/>
          </a:bodyPr>
          <a:lstStyle/>
          <a:p>
            <a:r>
              <a:rPr lang="en-US" dirty="0"/>
              <a:t>Zheng He was a Chinese mariner, explorer, diplomat and fleet admiral, who commanded voyages to Southeast Asia, South Asia, and East Africa from 1405 to 1433. His extraordinary ability and vision found brilliant expression in the great achievements of his life, including maritime exploration, foreign diplomacy, and military affairs. He sailed huge treasure ships to Africa and India and brought back great wealth from these empires for the emperor of China. </a:t>
            </a:r>
          </a:p>
          <a:p>
            <a:r>
              <a:rPr lang="en-US" dirty="0"/>
              <a:t>There is evidence of Zheng He's visits in over thirty Asian and African countries and regions. These seven voyages, unprecedented in size, organization, navigational technology, and range, demonstrated not only the power and wealth of the Ming Dynasty, but also Zheng He's extraordinary command ability. Loaded with Chinese silk, porcelain, and lacquerware, his ships visited ports around the Indian Ocean. Here, Arab and African merchants exchanged the spices, ivory, medicines, rare woods, and pearls so eagerly sought by the Chinese imperial court. </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37115" y="425003"/>
            <a:ext cx="2704619" cy="198901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1104" y="2574229"/>
            <a:ext cx="4984124" cy="3903844"/>
          </a:xfrm>
          <a:prstGeom prst="rect">
            <a:avLst/>
          </a:prstGeom>
        </p:spPr>
      </p:pic>
    </p:spTree>
    <p:extLst>
      <p:ext uri="{BB962C8B-B14F-4D97-AF65-F5344CB8AC3E}">
        <p14:creationId xmlns:p14="http://schemas.microsoft.com/office/powerpoint/2010/main" val="18093716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1356</TotalTime>
  <Words>2104</Words>
  <Application>Microsoft Office PowerPoint</Application>
  <PresentationFormat>Widescreen</PresentationFormat>
  <Paragraphs>55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Tw Cen MT</vt:lpstr>
      <vt:lpstr>Tw Cen MT Condensed</vt:lpstr>
      <vt:lpstr>Wingdings</vt:lpstr>
      <vt:lpstr>Wingdings 3</vt:lpstr>
      <vt:lpstr>Integral</vt:lpstr>
      <vt:lpstr>The age of exploration</vt:lpstr>
      <vt:lpstr>For this assignment…</vt:lpstr>
      <vt:lpstr>Explorers</vt:lpstr>
      <vt:lpstr>Vasco De Gama</vt:lpstr>
      <vt:lpstr>Francis Drake</vt:lpstr>
      <vt:lpstr>Jacques Cartier</vt:lpstr>
      <vt:lpstr>Christopher Columbus</vt:lpstr>
      <vt:lpstr>Ferdinand Magellan</vt:lpstr>
      <vt:lpstr>Zheng He</vt:lpstr>
      <vt:lpstr>Prince Henry the Navigator</vt:lpstr>
      <vt:lpstr>Conquistadors</vt:lpstr>
      <vt:lpstr>Hernan Cortes</vt:lpstr>
      <vt:lpstr>Francisco pizarro</vt:lpstr>
      <vt:lpstr>Francisco Coronado</vt:lpstr>
      <vt:lpstr>Juan Ponce de leon</vt:lpstr>
      <vt:lpstr>Hernando de soto</vt:lpstr>
    </vt:vector>
  </TitlesOfParts>
  <Company>Los Fresnos CISD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age of exploration</dc:title>
  <dc:creator>Aguilar, Ana</dc:creator>
  <cp:lastModifiedBy>Aguilar, Ana</cp:lastModifiedBy>
  <cp:revision>22</cp:revision>
  <dcterms:created xsi:type="dcterms:W3CDTF">2017-02-23T23:08:21Z</dcterms:created>
  <dcterms:modified xsi:type="dcterms:W3CDTF">2017-02-24T21:45:11Z</dcterms:modified>
</cp:coreProperties>
</file>