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Corben" panose="020B0604020202020204" charset="0"/>
      <p:bold r:id="rId22"/>
    </p:embeddedFont>
    <p:embeddedFont>
      <p:font typeface="Tahoma" panose="020B0604030504040204" pitchFamily="34" charset="0"/>
      <p:regular r:id="rId23"/>
      <p:bold r:id="rId24"/>
    </p:embeddedFont>
    <p:embeddedFont>
      <p:font typeface="Merriweather"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2" name="Google Shape;1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Teachers may want to add a slide with a climate map that also illustrates water currents.</a:t>
            </a:r>
            <a:endParaRPr/>
          </a:p>
          <a:p>
            <a:pPr marL="0" lvl="0" indent="0" algn="l" rtl="0">
              <a:spcBef>
                <a:spcPts val="0"/>
              </a:spcBef>
              <a:spcAft>
                <a:spcPts val="0"/>
              </a:spcAft>
              <a:buNone/>
            </a:pPr>
            <a:r>
              <a:rPr lang="en-US"/>
              <a:t>Note:  Online the Equator (Latitude) and the Prime Meridian (Longitude) are shown with solid lines.  The Tropic of Cancer, Tropic of Capricorn, Antarctic Circle, and Arctic Circle are shown with dashed lines. The Tropic of Cancer and Tropic of Capricorn are shown at 23 ½°  N and S of the Equator (respectively) because that is the degree tilt of the Earth.  The Antarctic Circle 66 ½° S and Arctic Circle 66 ½° N –the ½°  is due to the tilt of the Earth.  Latitude is mathematical measures of the distance from the Equator.  So… if something is 30 degrees N of the Equator –you can actually measure the angled distance from the Equator to find it at 30 degrees.  Longitude is measured in time and the distance between lines becomes closer together the closer you are to the poles –whereas latitude lines are parallel to one another.</a:t>
            </a:r>
            <a:endParaRPr/>
          </a:p>
          <a:p>
            <a:pPr marL="0" lvl="0" indent="0" algn="l" rtl="0">
              <a:spcBef>
                <a:spcPts val="0"/>
              </a:spcBef>
              <a:spcAft>
                <a:spcPts val="0"/>
              </a:spcAft>
              <a:buNone/>
            </a:pPr>
            <a:r>
              <a:rPr lang="en-US"/>
              <a:t>Low Latitude refers to the low latitudinal numbers –anything between 23 ½° N and 23 ½° S</a:t>
            </a:r>
            <a:endParaRPr/>
          </a:p>
          <a:p>
            <a:pPr marL="0" lvl="0" indent="0" algn="l" rtl="0">
              <a:spcBef>
                <a:spcPts val="0"/>
              </a:spcBef>
              <a:spcAft>
                <a:spcPts val="0"/>
              </a:spcAft>
              <a:buNone/>
            </a:pPr>
            <a:r>
              <a:rPr lang="en-US"/>
              <a:t>Middle Latitude refers to the middle range of lines of latitude. –anything between 23 ½° N and 66 ½° N  </a:t>
            </a:r>
            <a:r>
              <a:rPr lang="en-US" b="1" u="sng"/>
              <a:t>AND  </a:t>
            </a:r>
            <a:r>
              <a:rPr lang="en-US"/>
              <a:t>23 ½° N and 66 ½° S </a:t>
            </a:r>
            <a:endParaRPr/>
          </a:p>
          <a:p>
            <a:pPr marL="0" lvl="0" indent="0" algn="l" rtl="0">
              <a:spcBef>
                <a:spcPts val="0"/>
              </a:spcBef>
              <a:spcAft>
                <a:spcPts val="0"/>
              </a:spcAft>
              <a:buNone/>
            </a:pPr>
            <a:r>
              <a:rPr lang="en-US"/>
              <a:t>High Latitude refers to the higher range of lines of latitude.  This is anything between 66 ½°N  and 90°N AND 66 ½°S and 90°S</a:t>
            </a:r>
            <a:endParaRPr/>
          </a:p>
        </p:txBody>
      </p:sp>
      <p:sp>
        <p:nvSpPr>
          <p:cNvPr id="183" name="Google Shape;18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4" name="Google Shape;10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2"/>
          <p:cNvSpPr/>
          <p:nvPr/>
        </p:nvSpPr>
        <p:spPr>
          <a:xfrm>
            <a:off x="0" y="0"/>
            <a:ext cx="9144000" cy="4572001"/>
          </a:xfrm>
          <a:prstGeom prst="rect">
            <a:avLst/>
          </a:prstGeom>
          <a:solidFill>
            <a:srgbClr val="148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762" y="0"/>
            <a:ext cx="9139239" cy="4572001"/>
          </a:xfrm>
          <a:custGeom>
            <a:avLst/>
            <a:gdLst/>
            <a:ahLst/>
            <a:cxnLst/>
            <a:rect l="l" t="t" r="r" b="b"/>
            <a:pathLst>
              <a:path w="9139239" h="4572001" extrusionOk="0">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txBox="1">
            <a:spLocks noGrp="1"/>
          </p:cNvSpPr>
          <p:nvPr>
            <p:ph type="ctrTitle"/>
          </p:nvPr>
        </p:nvSpPr>
        <p:spPr>
          <a:xfrm>
            <a:off x="342900" y="4960137"/>
            <a:ext cx="5829300" cy="1463040"/>
          </a:xfrm>
          <a:prstGeom prst="rect">
            <a:avLst/>
          </a:prstGeom>
          <a:noFill/>
          <a:ln>
            <a:noFill/>
          </a:ln>
        </p:spPr>
        <p:txBody>
          <a:bodyPr spcFirstLastPara="1" wrap="square" lIns="91425" tIns="45700" rIns="91425" bIns="45700" anchor="ctr" anchorCtr="0">
            <a:noAutofit/>
          </a:bodyPr>
          <a:lstStyle>
            <a:lvl1pPr lvl="0" algn="r">
              <a:lnSpc>
                <a:spcPct val="80000"/>
              </a:lnSpc>
              <a:spcBef>
                <a:spcPts val="0"/>
              </a:spcBef>
              <a:spcAft>
                <a:spcPts val="0"/>
              </a:spcAft>
              <a:buClr>
                <a:srgbClr val="0C0C0C"/>
              </a:buClr>
              <a:buSzPts val="4400"/>
              <a:buFont typeface="Twentieth Centur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6457950" y="4960137"/>
            <a:ext cx="2400300" cy="14630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600"/>
              <a:buNone/>
              <a:defRPr sz="1600">
                <a:solidFill>
                  <a:srgbClr val="0C0C0C"/>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21" name="Google Shape;21;p2"/>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24" name="Google Shape;24;p2"/>
          <p:cNvCxnSpPr/>
          <p:nvPr/>
        </p:nvCxnSpPr>
        <p:spPr>
          <a:xfrm rot="10800000">
            <a:off x="6290132"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body" idx="1"/>
          </p:nvPr>
        </p:nvSpPr>
        <p:spPr>
          <a:xfrm rot="5400000">
            <a:off x="2401443" y="652652"/>
            <a:ext cx="4023360" cy="7290055"/>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3" name="Google Shape;83;p11"/>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rot="5400000">
            <a:off x="4824413" y="2481263"/>
            <a:ext cx="5410200" cy="1971675"/>
          </a:xfrm>
          <a:prstGeom prst="rect">
            <a:avLst/>
          </a:prstGeom>
          <a:noFill/>
          <a:ln>
            <a:noFill/>
          </a:ln>
        </p:spPr>
        <p:txBody>
          <a:bodyPr spcFirstLastPara="1" wrap="square" lIns="45700" tIns="91425" rIns="45700" bIns="91425"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2"/>
          <p:cNvSpPr txBox="1">
            <a:spLocks noGrp="1"/>
          </p:cNvSpPr>
          <p:nvPr>
            <p:ph type="body" idx="1"/>
          </p:nvPr>
        </p:nvSpPr>
        <p:spPr>
          <a:xfrm rot="5400000">
            <a:off x="881064" y="623888"/>
            <a:ext cx="5410200" cy="5686425"/>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9" name="Google Shape;89;p12"/>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92" name="Google Shape;92;p12"/>
          <p:cNvCxnSpPr/>
          <p:nvPr/>
        </p:nvCxnSpPr>
        <p:spPr>
          <a:xfrm rot="10800000">
            <a:off x="7543800" y="173563"/>
            <a:ext cx="0" cy="6858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768096" y="2286000"/>
            <a:ext cx="3566160" cy="4023360"/>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8" name="Google Shape;28;p3"/>
          <p:cNvSpPr txBox="1">
            <a:spLocks noGrp="1"/>
          </p:cNvSpPr>
          <p:nvPr>
            <p:ph type="body" idx="2"/>
          </p:nvPr>
        </p:nvSpPr>
        <p:spPr>
          <a:xfrm>
            <a:off x="4491990" y="2286000"/>
            <a:ext cx="3566160" cy="4023360"/>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 name="Google Shape;29;p3"/>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2"/>
        <p:cNvGrpSpPr/>
        <p:nvPr/>
      </p:nvGrpSpPr>
      <p:grpSpPr>
        <a:xfrm>
          <a:off x="0" y="0"/>
          <a:ext cx="0" cy="0"/>
          <a:chOff x="0" y="0"/>
          <a:chExt cx="0" cy="0"/>
        </a:xfrm>
      </p:grpSpPr>
      <p:sp>
        <p:nvSpPr>
          <p:cNvPr id="33" name="Google Shape;33;p4"/>
          <p:cNvSpPr/>
          <p:nvPr/>
        </p:nvSpPr>
        <p:spPr>
          <a:xfrm>
            <a:off x="0" y="0"/>
            <a:ext cx="9144000" cy="4572001"/>
          </a:xfrm>
          <a:prstGeom prst="rect">
            <a:avLst/>
          </a:prstGeom>
          <a:solidFill>
            <a:srgbClr val="1D9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4762" y="0"/>
            <a:ext cx="9139239" cy="4572001"/>
          </a:xfrm>
          <a:custGeom>
            <a:avLst/>
            <a:gdLst/>
            <a:ahLst/>
            <a:cxnLst/>
            <a:rect l="l" t="t" r="r" b="b"/>
            <a:pathLst>
              <a:path w="9139239" h="4572001" extrusionOk="0">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txBox="1">
            <a:spLocks noGrp="1"/>
          </p:cNvSpPr>
          <p:nvPr>
            <p:ph type="title"/>
          </p:nvPr>
        </p:nvSpPr>
        <p:spPr>
          <a:xfrm>
            <a:off x="342900" y="4960137"/>
            <a:ext cx="5829300" cy="1463040"/>
          </a:xfrm>
          <a:prstGeom prst="rect">
            <a:avLst/>
          </a:prstGeom>
          <a:noFill/>
          <a:ln>
            <a:noFill/>
          </a:ln>
        </p:spPr>
        <p:txBody>
          <a:bodyPr spcFirstLastPara="1" wrap="square" lIns="91425" tIns="45700" rIns="91425" bIns="45700" anchor="ctr" anchorCtr="0">
            <a:noAutofit/>
          </a:bodyPr>
          <a:lstStyle>
            <a:lvl1pPr lvl="0" algn="r">
              <a:lnSpc>
                <a:spcPct val="80000"/>
              </a:lnSpc>
              <a:spcBef>
                <a:spcPts val="0"/>
              </a:spcBef>
              <a:spcAft>
                <a:spcPts val="0"/>
              </a:spcAft>
              <a:buClr>
                <a:srgbClr val="0C0C0C"/>
              </a:buClr>
              <a:buSzPts val="4400"/>
              <a:buFont typeface="Twentieth Century"/>
              <a:buNone/>
              <a:defRPr sz="4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a:spLocks noGrp="1"/>
          </p:cNvSpPr>
          <p:nvPr>
            <p:ph type="body" idx="1"/>
          </p:nvPr>
        </p:nvSpPr>
        <p:spPr>
          <a:xfrm>
            <a:off x="6457950" y="4960137"/>
            <a:ext cx="2400300" cy="146304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600"/>
              <a:buNone/>
              <a:defRPr sz="1600">
                <a:solidFill>
                  <a:srgbClr val="0C0C0C"/>
                </a:solidFill>
              </a:defRPr>
            </a:lvl1pPr>
            <a:lvl2pPr marL="914400" lvl="1" indent="-228600" algn="l">
              <a:lnSpc>
                <a:spcPct val="90000"/>
              </a:lnSpc>
              <a:spcBef>
                <a:spcPts val="200"/>
              </a:spcBef>
              <a:spcAft>
                <a:spcPts val="0"/>
              </a:spcAft>
              <a:buSzPts val="1600"/>
              <a:buNone/>
              <a:defRPr sz="16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37" name="Google Shape;37;p4"/>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0" name="Google Shape;40;p4"/>
          <p:cNvCxnSpPr/>
          <p:nvPr/>
        </p:nvCxnSpPr>
        <p:spPr>
          <a:xfrm rot="10800000">
            <a:off x="6290132"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768096" y="2286000"/>
            <a:ext cx="7290055" cy="4023360"/>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4" name="Google Shape;44;p5"/>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7"/>
        <p:cNvGrpSpPr/>
        <p:nvPr/>
      </p:nvGrpSpPr>
      <p:grpSpPr>
        <a:xfrm>
          <a:off x="0" y="0"/>
          <a:ext cx="0" cy="0"/>
          <a:chOff x="0" y="0"/>
          <a:chExt cx="0" cy="0"/>
        </a:xfrm>
      </p:grpSpPr>
      <p:sp>
        <p:nvSpPr>
          <p:cNvPr id="48" name="Google Shape;48;p6"/>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768096" y="2179636"/>
            <a:ext cx="3566160" cy="822960"/>
          </a:xfrm>
          <a:prstGeom prst="rect">
            <a:avLst/>
          </a:prstGeom>
          <a:noFill/>
          <a:ln>
            <a:noFill/>
          </a:ln>
        </p:spPr>
        <p:txBody>
          <a:bodyPr spcFirstLastPara="1" wrap="square" lIns="137150" tIns="45700" rIns="137150" bIns="45700" anchor="ctr" anchorCtr="0">
            <a:noAutofit/>
          </a:bodyPr>
          <a:lstStyle>
            <a:lvl1pPr marL="457200" lvl="0" indent="-228600" algn="l">
              <a:lnSpc>
                <a:spcPct val="90000"/>
              </a:lnSpc>
              <a:spcBef>
                <a:spcPts val="0"/>
              </a:spcBef>
              <a:spcAft>
                <a:spcPts val="0"/>
              </a:spcAft>
              <a:buSzPts val="2200"/>
              <a:buNone/>
              <a:defRPr sz="22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4" name="Google Shape;54;p7"/>
          <p:cNvSpPr txBox="1">
            <a:spLocks noGrp="1"/>
          </p:cNvSpPr>
          <p:nvPr>
            <p:ph type="body" idx="2"/>
          </p:nvPr>
        </p:nvSpPr>
        <p:spPr>
          <a:xfrm>
            <a:off x="768096" y="2967788"/>
            <a:ext cx="3566160" cy="3341572"/>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7"/>
          <p:cNvSpPr txBox="1">
            <a:spLocks noGrp="1"/>
          </p:cNvSpPr>
          <p:nvPr>
            <p:ph type="body" idx="3"/>
          </p:nvPr>
        </p:nvSpPr>
        <p:spPr>
          <a:xfrm>
            <a:off x="4491990" y="2179636"/>
            <a:ext cx="3566160" cy="822960"/>
          </a:xfrm>
          <a:prstGeom prst="rect">
            <a:avLst/>
          </a:prstGeom>
          <a:noFill/>
          <a:ln>
            <a:noFill/>
          </a:ln>
        </p:spPr>
        <p:txBody>
          <a:bodyPr spcFirstLastPara="1" wrap="square" lIns="137150" tIns="45700" rIns="137150" bIns="45700" anchor="ctr" anchorCtr="0">
            <a:noAutofit/>
          </a:bodyPr>
          <a:lstStyle>
            <a:lvl1pPr marL="457200" lvl="0" indent="-228600" algn="l">
              <a:lnSpc>
                <a:spcPct val="90000"/>
              </a:lnSpc>
              <a:spcBef>
                <a:spcPts val="0"/>
              </a:spcBef>
              <a:spcAft>
                <a:spcPts val="0"/>
              </a:spcAft>
              <a:buSzPts val="2200"/>
              <a:buNone/>
              <a:defRPr sz="22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6" name="Google Shape;56;p7"/>
          <p:cNvSpPr txBox="1">
            <a:spLocks noGrp="1"/>
          </p:cNvSpPr>
          <p:nvPr>
            <p:ph type="body" idx="4"/>
          </p:nvPr>
        </p:nvSpPr>
        <p:spPr>
          <a:xfrm>
            <a:off x="4491990" y="2967788"/>
            <a:ext cx="3566160" cy="3341572"/>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7" name="Google Shape;57;p7"/>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8"/>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768096" y="471509"/>
            <a:ext cx="329184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
          <p:cNvSpPr txBox="1">
            <a:spLocks noGrp="1"/>
          </p:cNvSpPr>
          <p:nvPr>
            <p:ph type="body" idx="1"/>
          </p:nvPr>
        </p:nvSpPr>
        <p:spPr>
          <a:xfrm>
            <a:off x="4286250" y="822960"/>
            <a:ext cx="4258818" cy="5184648"/>
          </a:xfrm>
          <a:prstGeom prst="rect">
            <a:avLst/>
          </a:prstGeom>
          <a:noFill/>
          <a:ln>
            <a:noFill/>
          </a:ln>
        </p:spPr>
        <p:txBody>
          <a:bodyPr spcFirstLastPara="1" wrap="square" lIns="45700" tIns="45700" rIns="45700" bIns="45700" anchor="t" anchorCtr="0">
            <a:noAutofit/>
          </a:bodyPr>
          <a:lstStyle>
            <a:lvl1pPr marL="457200" lvl="0" indent="-355600" algn="l">
              <a:lnSpc>
                <a:spcPct val="90000"/>
              </a:lnSpc>
              <a:spcBef>
                <a:spcPts val="1200"/>
              </a:spcBef>
              <a:spcAft>
                <a:spcPts val="0"/>
              </a:spcAft>
              <a:buSzPts val="2000"/>
              <a:buChar char=" "/>
              <a:defRPr sz="2000"/>
            </a:lvl1pPr>
            <a:lvl2pPr marL="914400" lvl="1" indent="-330200" algn="l">
              <a:lnSpc>
                <a:spcPct val="90000"/>
              </a:lnSpc>
              <a:spcBef>
                <a:spcPts val="200"/>
              </a:spcBef>
              <a:spcAft>
                <a:spcPts val="0"/>
              </a:spcAft>
              <a:buSzPts val="1600"/>
              <a:buChar char="🢝"/>
              <a:defRPr sz="16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400"/>
              </a:spcAft>
              <a:buSzPts val="1200"/>
              <a:buChar char="🢝"/>
              <a:defRPr sz="1200"/>
            </a:lvl9pPr>
          </a:lstStyle>
          <a:p>
            <a:endParaRPr/>
          </a:p>
        </p:txBody>
      </p:sp>
      <p:sp>
        <p:nvSpPr>
          <p:cNvPr id="68" name="Google Shape;68;p9"/>
          <p:cNvSpPr txBox="1">
            <a:spLocks noGrp="1"/>
          </p:cNvSpPr>
          <p:nvPr>
            <p:ph type="body" idx="2"/>
          </p:nvPr>
        </p:nvSpPr>
        <p:spPr>
          <a:xfrm>
            <a:off x="768096" y="2257506"/>
            <a:ext cx="3291840" cy="3762294"/>
          </a:xfrm>
          <a:prstGeom prst="rect">
            <a:avLst/>
          </a:prstGeom>
          <a:noFill/>
          <a:ln>
            <a:noFill/>
          </a:ln>
        </p:spPr>
        <p:txBody>
          <a:bodyPr spcFirstLastPara="1" wrap="square" lIns="91425" tIns="45700" rIns="91425" bIns="45700" anchor="t" anchorCtr="0">
            <a:no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9" name="Google Shape;69;p9"/>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342900" y="4960138"/>
            <a:ext cx="5829300" cy="1463040"/>
          </a:xfrm>
          <a:prstGeom prst="rect">
            <a:avLst/>
          </a:prstGeom>
          <a:noFill/>
          <a:ln>
            <a:noFill/>
          </a:ln>
        </p:spPr>
        <p:txBody>
          <a:bodyPr spcFirstLastPara="1" wrap="square" lIns="91425" tIns="45700" rIns="91425" bIns="45700" anchor="ctr" anchorCtr="0">
            <a:noAutofit/>
          </a:bodyPr>
          <a:lstStyle>
            <a:lvl1pPr lvl="0" algn="r">
              <a:lnSpc>
                <a:spcPct val="80000"/>
              </a:lnSpc>
              <a:spcBef>
                <a:spcPts val="0"/>
              </a:spcBef>
              <a:spcAft>
                <a:spcPts val="0"/>
              </a:spcAft>
              <a:buClr>
                <a:srgbClr val="0C0C0C"/>
              </a:buClr>
              <a:buSzPts val="4400"/>
              <a:buFont typeface="Twentieth Centur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0"/>
          <p:cNvSpPr>
            <a:spLocks noGrp="1"/>
          </p:cNvSpPr>
          <p:nvPr>
            <p:ph type="pic" idx="2"/>
          </p:nvPr>
        </p:nvSpPr>
        <p:spPr>
          <a:xfrm>
            <a:off x="0" y="-1"/>
            <a:ext cx="9141714" cy="4572000"/>
          </a:xfrm>
          <a:prstGeom prst="rect">
            <a:avLst/>
          </a:prstGeom>
          <a:solidFill>
            <a:srgbClr val="76CEEF"/>
          </a:solidFill>
          <a:ln>
            <a:noFill/>
          </a:ln>
        </p:spPr>
        <p:txBody>
          <a:bodyPr spcFirstLastPara="1" wrap="square" lIns="457200" tIns="365750" rIns="45700" bIns="45700" anchor="t" anchorCtr="0">
            <a:noAutofit/>
          </a:bodyPr>
          <a:lstStyle>
            <a:lvl1pPr marR="0" lvl="0" algn="l" rtl="0">
              <a:lnSpc>
                <a:spcPct val="90000"/>
              </a:lnSpc>
              <a:spcBef>
                <a:spcPts val="1200"/>
              </a:spcBef>
              <a:spcAft>
                <a:spcPts val="0"/>
              </a:spcAft>
              <a:buClr>
                <a:schemeClr val="accent1"/>
              </a:buClr>
              <a:buSzPts val="2400"/>
              <a:buFont typeface="Twentieth Century"/>
              <a:buNone/>
              <a:defRPr sz="2400" b="0" i="0" u="none" strike="noStrike" cap="none">
                <a:solidFill>
                  <a:schemeClr val="dk1"/>
                </a:solidFill>
                <a:latin typeface="Twentieth Century"/>
                <a:ea typeface="Twentieth Century"/>
                <a:cs typeface="Twentieth Century"/>
                <a:sym typeface="Twentieth Century"/>
              </a:defRPr>
            </a:lvl1pPr>
            <a:lvl2pPr marR="0" lvl="1" algn="l" rtl="0">
              <a:lnSpc>
                <a:spcPct val="90000"/>
              </a:lnSpc>
              <a:spcBef>
                <a:spcPts val="200"/>
              </a:spcBef>
              <a:spcAft>
                <a:spcPts val="0"/>
              </a:spcAft>
              <a:buClr>
                <a:schemeClr val="accent1"/>
              </a:buClr>
              <a:buSzPts val="2100"/>
              <a:buFont typeface="Noto Sans Symbols"/>
              <a:buNone/>
              <a:defRPr sz="2100" b="0" i="0" u="none" strike="noStrike" cap="none">
                <a:solidFill>
                  <a:schemeClr val="dk1"/>
                </a:solidFill>
                <a:latin typeface="Twentieth Century"/>
                <a:ea typeface="Twentieth Century"/>
                <a:cs typeface="Twentieth Century"/>
                <a:sym typeface="Twentieth Century"/>
              </a:defRPr>
            </a:lvl2pPr>
            <a:lvl3pPr marR="0" lvl="2" algn="l"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90000"/>
              </a:lnSpc>
              <a:spcBef>
                <a:spcPts val="400"/>
              </a:spcBef>
              <a:spcAft>
                <a:spcPts val="0"/>
              </a:spcAft>
              <a:buClr>
                <a:schemeClr val="accent1"/>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4pPr>
            <a:lvl5pPr marR="0" lvl="4" algn="l" rtl="0">
              <a:lnSpc>
                <a:spcPct val="90000"/>
              </a:lnSpc>
              <a:spcBef>
                <a:spcPts val="400"/>
              </a:spcBef>
              <a:spcAft>
                <a:spcPts val="0"/>
              </a:spcAft>
              <a:buClr>
                <a:schemeClr val="accent1"/>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5pPr>
            <a:lvl6pPr marR="0" lvl="5" algn="l" rtl="0">
              <a:lnSpc>
                <a:spcPct val="90000"/>
              </a:lnSpc>
              <a:spcBef>
                <a:spcPts val="400"/>
              </a:spcBef>
              <a:spcAft>
                <a:spcPts val="0"/>
              </a:spcAft>
              <a:buClr>
                <a:schemeClr val="accent1"/>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6pPr>
            <a:lvl7pPr marR="0" lvl="6" algn="l" rtl="0">
              <a:lnSpc>
                <a:spcPct val="90000"/>
              </a:lnSpc>
              <a:spcBef>
                <a:spcPts val="400"/>
              </a:spcBef>
              <a:spcAft>
                <a:spcPts val="0"/>
              </a:spcAft>
              <a:buClr>
                <a:schemeClr val="accent1"/>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400"/>
              </a:spcBef>
              <a:spcAft>
                <a:spcPts val="0"/>
              </a:spcAft>
              <a:buClr>
                <a:schemeClr val="accent1"/>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400"/>
              </a:spcBef>
              <a:spcAft>
                <a:spcPts val="400"/>
              </a:spcAft>
              <a:buClr>
                <a:schemeClr val="accent1"/>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5" name="Google Shape;75;p10"/>
          <p:cNvSpPr txBox="1">
            <a:spLocks noGrp="1"/>
          </p:cNvSpPr>
          <p:nvPr>
            <p:ph type="body" idx="1"/>
          </p:nvPr>
        </p:nvSpPr>
        <p:spPr>
          <a:xfrm>
            <a:off x="6457950" y="4960138"/>
            <a:ext cx="2400300" cy="146304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600"/>
              <a:buNone/>
              <a:defRPr sz="1600">
                <a:solidFill>
                  <a:srgbClr val="0C0C0C"/>
                </a:solidFill>
              </a:defRPr>
            </a:lvl1pPr>
            <a:lvl2pPr marL="914400" lvl="1" indent="-228600" algn="l">
              <a:lnSpc>
                <a:spcPct val="90000"/>
              </a:lnSpc>
              <a:spcBef>
                <a:spcPts val="200"/>
              </a:spcBef>
              <a:spcAft>
                <a:spcPts val="0"/>
              </a:spcAft>
              <a:buSzPts val="1050"/>
              <a:buNone/>
              <a:defRPr sz="1050"/>
            </a:lvl2pPr>
            <a:lvl3pPr marL="1371600" lvl="2" indent="-228600" algn="l">
              <a:lnSpc>
                <a:spcPct val="90000"/>
              </a:lnSpc>
              <a:spcBef>
                <a:spcPts val="400"/>
              </a:spcBef>
              <a:spcAft>
                <a:spcPts val="0"/>
              </a:spcAft>
              <a:buSzPts val="900"/>
              <a:buNone/>
              <a:defRPr sz="900"/>
            </a:lvl3pPr>
            <a:lvl4pPr marL="1828800" lvl="3" indent="-228600" algn="l">
              <a:lnSpc>
                <a:spcPct val="90000"/>
              </a:lnSpc>
              <a:spcBef>
                <a:spcPts val="400"/>
              </a:spcBef>
              <a:spcAft>
                <a:spcPts val="0"/>
              </a:spcAft>
              <a:buSzPts val="750"/>
              <a:buNone/>
              <a:defRPr sz="750"/>
            </a:lvl4pPr>
            <a:lvl5pPr marL="2286000" lvl="4" indent="-228600" algn="l">
              <a:lnSpc>
                <a:spcPct val="90000"/>
              </a:lnSpc>
              <a:spcBef>
                <a:spcPts val="400"/>
              </a:spcBef>
              <a:spcAft>
                <a:spcPts val="0"/>
              </a:spcAft>
              <a:buSzPts val="750"/>
              <a:buNone/>
              <a:defRPr sz="750"/>
            </a:lvl5pPr>
            <a:lvl6pPr marL="2743200" lvl="5" indent="-228600" algn="l">
              <a:lnSpc>
                <a:spcPct val="90000"/>
              </a:lnSpc>
              <a:spcBef>
                <a:spcPts val="400"/>
              </a:spcBef>
              <a:spcAft>
                <a:spcPts val="0"/>
              </a:spcAft>
              <a:buSzPts val="750"/>
              <a:buNone/>
              <a:defRPr sz="750"/>
            </a:lvl6pPr>
            <a:lvl7pPr marL="3200400" lvl="6" indent="-228600" algn="l">
              <a:lnSpc>
                <a:spcPct val="90000"/>
              </a:lnSpc>
              <a:spcBef>
                <a:spcPts val="400"/>
              </a:spcBef>
              <a:spcAft>
                <a:spcPts val="0"/>
              </a:spcAft>
              <a:buSzPts val="750"/>
              <a:buNone/>
              <a:defRPr sz="750"/>
            </a:lvl7pPr>
            <a:lvl8pPr marL="3657600" lvl="7" indent="-228600" algn="l">
              <a:lnSpc>
                <a:spcPct val="90000"/>
              </a:lnSpc>
              <a:spcBef>
                <a:spcPts val="400"/>
              </a:spcBef>
              <a:spcAft>
                <a:spcPts val="0"/>
              </a:spcAft>
              <a:buSzPts val="750"/>
              <a:buNone/>
              <a:defRPr sz="750"/>
            </a:lvl8pPr>
            <a:lvl9pPr marL="4114800" lvl="8" indent="-228600" algn="l">
              <a:lnSpc>
                <a:spcPct val="90000"/>
              </a:lnSpc>
              <a:spcBef>
                <a:spcPts val="400"/>
              </a:spcBef>
              <a:spcAft>
                <a:spcPts val="400"/>
              </a:spcAft>
              <a:buSzPts val="750"/>
              <a:buNone/>
              <a:defRPr sz="750"/>
            </a:lvl9pPr>
          </a:lstStyle>
          <a:p>
            <a:endParaRPr/>
          </a:p>
        </p:txBody>
      </p:sp>
      <p:sp>
        <p:nvSpPr>
          <p:cNvPr id="76" name="Google Shape;76;p10"/>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9" name="Google Shape;79;p10"/>
          <p:cNvCxnSpPr/>
          <p:nvPr/>
        </p:nvCxnSpPr>
        <p:spPr>
          <a:xfrm rot="10800000">
            <a:off x="6290132"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rgbClr val="0C0C0C"/>
              </a:buClr>
              <a:buSzPts val="4400"/>
              <a:buFont typeface="Twentieth Century"/>
              <a:buNone/>
              <a:defRPr sz="4400" b="0" i="0" u="none" strike="noStrike" cap="non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768096" y="2286000"/>
            <a:ext cx="7290055" cy="4023360"/>
          </a:xfrm>
          <a:prstGeom prst="rect">
            <a:avLst/>
          </a:prstGeom>
          <a:noFill/>
          <a:ln>
            <a:noFill/>
          </a:ln>
        </p:spPr>
        <p:txBody>
          <a:bodyPr spcFirstLastPara="1" wrap="square" lIns="45700" tIns="45700" rIns="45700" bIns="45700" anchor="t" anchorCtr="0">
            <a:noAutofit/>
          </a:bodyPr>
          <a:lstStyle>
            <a:lvl1pPr marL="457200" marR="0" lvl="0" indent="-355600" algn="l" rtl="0">
              <a:lnSpc>
                <a:spcPct val="90000"/>
              </a:lnSpc>
              <a:spcBef>
                <a:spcPts val="1200"/>
              </a:spcBef>
              <a:spcAft>
                <a:spcPts val="0"/>
              </a:spcAft>
              <a:buClr>
                <a:schemeClr val="accent1"/>
              </a:buClr>
              <a:buSzPts val="2000"/>
              <a:buFont typeface="Twentieth Century"/>
              <a:buChar char=" "/>
              <a:defRPr sz="2000" b="0" i="0" u="none" strike="noStrike" cap="none">
                <a:solidFill>
                  <a:schemeClr val="dk1"/>
                </a:solidFill>
                <a:latin typeface="Twentieth Century"/>
                <a:ea typeface="Twentieth Century"/>
                <a:cs typeface="Twentieth Century"/>
                <a:sym typeface="Twentieth Century"/>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Twentieth Century"/>
                <a:ea typeface="Twentieth Century"/>
                <a:cs typeface="Twentieth Century"/>
                <a:sym typeface="Twentieth Century"/>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1"/>
          <p:cNvSpPr txBox="1">
            <a:spLocks noGrp="1"/>
          </p:cNvSpPr>
          <p:nvPr>
            <p:ph type="dt" idx="10"/>
          </p:nvPr>
        </p:nvSpPr>
        <p:spPr>
          <a:xfrm>
            <a:off x="768097" y="6470704"/>
            <a:ext cx="1615607"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1"/>
          <p:cNvSpPr txBox="1">
            <a:spLocks noGrp="1"/>
          </p:cNvSpPr>
          <p:nvPr>
            <p:ph type="ftr" idx="11"/>
          </p:nvPr>
        </p:nvSpPr>
        <p:spPr>
          <a:xfrm>
            <a:off x="3632200" y="6470704"/>
            <a:ext cx="4426094"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1"/>
          <p:cNvSpPr txBox="1">
            <a:spLocks noGrp="1"/>
          </p:cNvSpPr>
          <p:nvPr>
            <p:ph type="sldNum" idx="12"/>
          </p:nvPr>
        </p:nvSpPr>
        <p:spPr>
          <a:xfrm>
            <a:off x="8128000" y="6470704"/>
            <a:ext cx="730250"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cxnSp>
        <p:nvCxnSpPr>
          <p:cNvPr id="15" name="Google Shape;15;p1"/>
          <p:cNvCxnSpPr/>
          <p:nvPr/>
        </p:nvCxnSpPr>
        <p:spPr>
          <a:xfrm rot="10800000">
            <a:off x="5715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3"/>
          <p:cNvSpPr txBox="1">
            <a:spLocks noGrp="1"/>
          </p:cNvSpPr>
          <p:nvPr>
            <p:ph type="ctrTitle"/>
          </p:nvPr>
        </p:nvSpPr>
        <p:spPr>
          <a:xfrm>
            <a:off x="342900" y="4960137"/>
            <a:ext cx="5829300" cy="1463040"/>
          </a:xfrm>
          <a:prstGeom prst="rect">
            <a:avLst/>
          </a:prstGeom>
          <a:noFill/>
          <a:ln>
            <a:noFill/>
          </a:ln>
        </p:spPr>
        <p:txBody>
          <a:bodyPr spcFirstLastPara="1" wrap="square" lIns="91425" tIns="45700" rIns="91425" bIns="45700" anchor="ctr" anchorCtr="0">
            <a:noAutofit/>
          </a:bodyPr>
          <a:lstStyle/>
          <a:p>
            <a:pPr marL="0" lvl="0" indent="0" algn="r" rtl="0">
              <a:lnSpc>
                <a:spcPct val="80000"/>
              </a:lnSpc>
              <a:spcBef>
                <a:spcPts val="0"/>
              </a:spcBef>
              <a:spcAft>
                <a:spcPts val="0"/>
              </a:spcAft>
              <a:buClr>
                <a:srgbClr val="0C0C0C"/>
              </a:buClr>
              <a:buSzPts val="4400"/>
              <a:buFont typeface="Twentieth Century"/>
              <a:buNone/>
            </a:pPr>
            <a:r>
              <a:rPr lang="en-US"/>
              <a:t>HYDROSPHERE &amp; ATMOSPHERE</a:t>
            </a:r>
            <a:endParaRPr/>
          </a:p>
        </p:txBody>
      </p:sp>
      <p:sp>
        <p:nvSpPr>
          <p:cNvPr id="98" name="Google Shape;98;p13"/>
          <p:cNvSpPr txBox="1">
            <a:spLocks noGrp="1"/>
          </p:cNvSpPr>
          <p:nvPr>
            <p:ph type="subTitle" idx="1"/>
          </p:nvPr>
        </p:nvSpPr>
        <p:spPr>
          <a:xfrm>
            <a:off x="6457950" y="4960137"/>
            <a:ext cx="2400300" cy="1463040"/>
          </a:xfrm>
          <a:prstGeom prst="rect">
            <a:avLst/>
          </a:prstGeom>
          <a:noFill/>
          <a:ln>
            <a:noFill/>
          </a:ln>
        </p:spPr>
        <p:txBody>
          <a:bodyPr spcFirstLastPara="1" wrap="square" lIns="91425" tIns="45700" rIns="91425" bIns="45700" anchor="ctr" anchorCtr="0">
            <a:noAutofit/>
          </a:bodyPr>
          <a:lstStyle/>
          <a:p>
            <a:pPr marL="285750" lvl="0" indent="-285750" algn="l" rtl="0">
              <a:lnSpc>
                <a:spcPct val="100000"/>
              </a:lnSpc>
              <a:spcBef>
                <a:spcPts val="0"/>
              </a:spcBef>
              <a:spcAft>
                <a:spcPts val="0"/>
              </a:spcAft>
              <a:buSzPts val="1600"/>
              <a:buFont typeface="Twentieth Century"/>
              <a:buChar char="-"/>
            </a:pPr>
            <a:r>
              <a:rPr lang="en-US"/>
              <a:t>Weather &amp; Climate</a:t>
            </a:r>
            <a:endParaRPr/>
          </a:p>
          <a:p>
            <a:pPr marL="285750" lvl="0" indent="-285750" algn="l" rtl="0">
              <a:lnSpc>
                <a:spcPct val="100000"/>
              </a:lnSpc>
              <a:spcBef>
                <a:spcPts val="200"/>
              </a:spcBef>
              <a:spcAft>
                <a:spcPts val="0"/>
              </a:spcAft>
              <a:buSzPts val="1600"/>
              <a:buFont typeface="Twentieth Century"/>
              <a:buChar char="-"/>
            </a:pPr>
            <a:r>
              <a:rPr lang="en-US"/>
              <a:t>Earth-Sun Relationships</a:t>
            </a:r>
            <a:endParaRPr/>
          </a:p>
          <a:p>
            <a:pPr marL="285750" lvl="0" indent="-285750" algn="l" rtl="0">
              <a:lnSpc>
                <a:spcPct val="100000"/>
              </a:lnSpc>
              <a:spcBef>
                <a:spcPts val="200"/>
              </a:spcBef>
              <a:spcAft>
                <a:spcPts val="0"/>
              </a:spcAft>
              <a:buSzPts val="1600"/>
              <a:buFont typeface="Twentieth Century"/>
              <a:buChar char="-"/>
            </a:pPr>
            <a:r>
              <a:rPr lang="en-US"/>
              <a:t>MELCO Factors</a:t>
            </a:r>
            <a:endParaRPr/>
          </a:p>
          <a:p>
            <a:pPr marL="285750" lvl="0" indent="-184150" algn="l" rtl="0">
              <a:lnSpc>
                <a:spcPct val="100000"/>
              </a:lnSpc>
              <a:spcBef>
                <a:spcPts val="200"/>
              </a:spcBef>
              <a:spcAft>
                <a:spcPts val="0"/>
              </a:spcAft>
              <a:buSzPts val="1600"/>
              <a:buFont typeface="Twentieth Century"/>
              <a:buNone/>
            </a:pPr>
            <a:endParaRPr/>
          </a:p>
        </p:txBody>
      </p:sp>
      <p:pic>
        <p:nvPicPr>
          <p:cNvPr id="99" name="Google Shape;99;p13" descr="pammukale.jpg"/>
          <p:cNvPicPr preferRelativeResize="0"/>
          <p:nvPr/>
        </p:nvPicPr>
        <p:blipFill rotWithShape="1">
          <a:blip r:embed="rId3">
            <a:alphaModFix/>
          </a:blip>
          <a:srcRect/>
          <a:stretch/>
        </p:blipFill>
        <p:spPr>
          <a:xfrm>
            <a:off x="457200" y="304800"/>
            <a:ext cx="3200400" cy="1994615"/>
          </a:xfrm>
          <a:prstGeom prst="rect">
            <a:avLst/>
          </a:prstGeom>
          <a:noFill/>
          <a:ln>
            <a:noFill/>
          </a:ln>
        </p:spPr>
      </p:pic>
      <p:pic>
        <p:nvPicPr>
          <p:cNvPr id="100" name="Google Shape;100;p13" descr="physical geo climate.jpg"/>
          <p:cNvPicPr preferRelativeResize="0"/>
          <p:nvPr/>
        </p:nvPicPr>
        <p:blipFill rotWithShape="1">
          <a:blip r:embed="rId4">
            <a:alphaModFix/>
          </a:blip>
          <a:srcRect/>
          <a:stretch/>
        </p:blipFill>
        <p:spPr>
          <a:xfrm>
            <a:off x="4800600" y="381000"/>
            <a:ext cx="4064000" cy="3048000"/>
          </a:xfrm>
          <a:prstGeom prst="rect">
            <a:avLst/>
          </a:prstGeom>
          <a:noFill/>
          <a:ln>
            <a:noFill/>
          </a:ln>
        </p:spPr>
      </p:pic>
      <p:pic>
        <p:nvPicPr>
          <p:cNvPr id="101" name="Google Shape;101;p13" descr="mountain.jpg"/>
          <p:cNvPicPr preferRelativeResize="0"/>
          <p:nvPr/>
        </p:nvPicPr>
        <p:blipFill rotWithShape="1">
          <a:blip r:embed="rId5">
            <a:alphaModFix/>
          </a:blip>
          <a:srcRect/>
          <a:stretch/>
        </p:blipFill>
        <p:spPr>
          <a:xfrm>
            <a:off x="2018498" y="2514600"/>
            <a:ext cx="2553502" cy="191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4400"/>
              <a:buFont typeface="Twentieth Century"/>
              <a:buNone/>
            </a:pPr>
            <a:r>
              <a:rPr lang="en-US">
                <a:solidFill>
                  <a:schemeClr val="dk1"/>
                </a:solidFill>
              </a:rPr>
              <a:t>ELEVATION</a:t>
            </a:r>
            <a:endParaRPr>
              <a:solidFill>
                <a:schemeClr val="dk1"/>
              </a:solidFill>
            </a:endParaRPr>
          </a:p>
        </p:txBody>
      </p:sp>
      <p:sp>
        <p:nvSpPr>
          <p:cNvPr id="165" name="Google Shape;165;p22"/>
          <p:cNvSpPr txBox="1">
            <a:spLocks noGrp="1"/>
          </p:cNvSpPr>
          <p:nvPr>
            <p:ph type="body" idx="2"/>
          </p:nvPr>
        </p:nvSpPr>
        <p:spPr>
          <a:xfrm>
            <a:off x="152400" y="1752600"/>
            <a:ext cx="4495800" cy="4876800"/>
          </a:xfrm>
          <a:prstGeom prst="rect">
            <a:avLst/>
          </a:prstGeom>
          <a:noFill/>
          <a:ln>
            <a:noFill/>
          </a:ln>
        </p:spPr>
        <p:txBody>
          <a:bodyPr spcFirstLastPara="1" wrap="square" lIns="45700" tIns="45700" rIns="45700" bIns="45700" anchor="t" anchorCtr="0">
            <a:noAutofit/>
          </a:bodyPr>
          <a:lstStyle/>
          <a:p>
            <a:pPr marL="91440" lvl="0" indent="-127000" algn="l" rtl="0">
              <a:lnSpc>
                <a:spcPct val="110000"/>
              </a:lnSpc>
              <a:spcBef>
                <a:spcPts val="0"/>
              </a:spcBef>
              <a:spcAft>
                <a:spcPts val="0"/>
              </a:spcAft>
              <a:buSzPts val="2000"/>
              <a:buFont typeface="Noto Sans Symbols"/>
              <a:buChar char="❖"/>
            </a:pPr>
            <a:r>
              <a:rPr lang="en-US">
                <a:highlight>
                  <a:srgbClr val="FF9900"/>
                </a:highlight>
              </a:rPr>
              <a:t>Air cools as it rises up the windward side of a mountain, but cool air cannot hold as much moisture as warm air</a:t>
            </a:r>
            <a:r>
              <a:rPr lang="en-US"/>
              <a:t>. As the air moves up the mountain and cools, it becomes saturated and </a:t>
            </a:r>
            <a:r>
              <a:rPr lang="en-US">
                <a:highlight>
                  <a:srgbClr val="FF9900"/>
                </a:highlight>
              </a:rPr>
              <a:t>releases its moisture as precipitation</a:t>
            </a:r>
            <a:r>
              <a:rPr lang="en-US"/>
              <a:t>.</a:t>
            </a:r>
            <a:endParaRPr/>
          </a:p>
          <a:p>
            <a:pPr marL="91440" lvl="0" indent="-127000" algn="l" rtl="0">
              <a:lnSpc>
                <a:spcPct val="110000"/>
              </a:lnSpc>
              <a:spcBef>
                <a:spcPts val="1400"/>
              </a:spcBef>
              <a:spcAft>
                <a:spcPts val="0"/>
              </a:spcAft>
              <a:buSzPts val="2000"/>
              <a:buFont typeface="Noto Sans Symbols"/>
              <a:buChar char="❖"/>
            </a:pPr>
            <a:r>
              <a:rPr lang="en-US"/>
              <a:t>Temperatures tend to be </a:t>
            </a:r>
            <a:r>
              <a:rPr lang="en-US">
                <a:highlight>
                  <a:srgbClr val="FF9900"/>
                </a:highlight>
              </a:rPr>
              <a:t>cooler at higher elevations </a:t>
            </a:r>
            <a:endParaRPr>
              <a:highlight>
                <a:srgbClr val="FF9900"/>
              </a:highlight>
            </a:endParaRPr>
          </a:p>
          <a:p>
            <a:pPr marL="265176" lvl="1" indent="-137159" algn="l" rtl="0">
              <a:lnSpc>
                <a:spcPct val="110000"/>
              </a:lnSpc>
              <a:spcBef>
                <a:spcPts val="400"/>
              </a:spcBef>
              <a:spcAft>
                <a:spcPts val="0"/>
              </a:spcAft>
              <a:buSzPts val="1600"/>
              <a:buFont typeface="Noto Sans Symbols"/>
              <a:buChar char="❖"/>
            </a:pPr>
            <a:r>
              <a:rPr lang="en-US">
                <a:highlight>
                  <a:srgbClr val="FF9900"/>
                </a:highlight>
              </a:rPr>
              <a:t>Precipitation freezes</a:t>
            </a:r>
            <a:r>
              <a:rPr lang="en-US"/>
              <a:t>, will turn into snow and ice. </a:t>
            </a:r>
            <a:endParaRPr/>
          </a:p>
          <a:p>
            <a:pPr marL="91440" lvl="0" indent="-127000" algn="l" rtl="0">
              <a:lnSpc>
                <a:spcPct val="110000"/>
              </a:lnSpc>
              <a:spcBef>
                <a:spcPts val="1600"/>
              </a:spcBef>
              <a:spcAft>
                <a:spcPts val="0"/>
              </a:spcAft>
              <a:buSzPts val="2000"/>
              <a:buFont typeface="Noto Sans Symbols"/>
              <a:buChar char="❖"/>
            </a:pPr>
            <a:r>
              <a:rPr lang="en-US"/>
              <a:t>When air descends along the </a:t>
            </a:r>
            <a:r>
              <a:rPr lang="en-US">
                <a:highlight>
                  <a:srgbClr val="FF9900"/>
                </a:highlight>
              </a:rPr>
              <a:t>downward slope of a mountain, however, it warms and holds its moisture, creating dry conditions.</a:t>
            </a:r>
            <a:endParaRPr>
              <a:highlight>
                <a:srgbClr val="FF9900"/>
              </a:highlight>
            </a:endParaRPr>
          </a:p>
        </p:txBody>
      </p:sp>
      <p:pic>
        <p:nvPicPr>
          <p:cNvPr id="166" name="Google Shape;166;p22"/>
          <p:cNvPicPr preferRelativeResize="0">
            <a:picLocks noGrp="1"/>
          </p:cNvPicPr>
          <p:nvPr>
            <p:ph type="body" idx="1"/>
          </p:nvPr>
        </p:nvPicPr>
        <p:blipFill rotWithShape="1">
          <a:blip r:embed="rId3">
            <a:alphaModFix/>
          </a:blip>
          <a:srcRect t="-76059" b="-76060"/>
          <a:stretch/>
        </p:blipFill>
        <p:spPr>
          <a:xfrm>
            <a:off x="4800600" y="1295400"/>
            <a:ext cx="4029456" cy="47853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4400"/>
              <a:buFont typeface="Twentieth Century"/>
              <a:buNone/>
            </a:pPr>
            <a:r>
              <a:rPr lang="en-US">
                <a:solidFill>
                  <a:schemeClr val="dk1"/>
                </a:solidFill>
              </a:rPr>
              <a:t>LATITUDE</a:t>
            </a:r>
            <a:endParaRPr>
              <a:solidFill>
                <a:schemeClr val="dk1"/>
              </a:solidFill>
            </a:endParaRPr>
          </a:p>
        </p:txBody>
      </p:sp>
      <p:pic>
        <p:nvPicPr>
          <p:cNvPr id="172" name="Google Shape;172;p23"/>
          <p:cNvPicPr preferRelativeResize="0">
            <a:picLocks noGrp="1"/>
          </p:cNvPicPr>
          <p:nvPr>
            <p:ph type="body" idx="1"/>
          </p:nvPr>
        </p:nvPicPr>
        <p:blipFill rotWithShape="1">
          <a:blip r:embed="rId3">
            <a:alphaModFix/>
          </a:blip>
          <a:srcRect/>
          <a:stretch/>
        </p:blipFill>
        <p:spPr>
          <a:xfrm>
            <a:off x="218833" y="1941342"/>
            <a:ext cx="4749555" cy="2849733"/>
          </a:xfrm>
          <a:prstGeom prst="rect">
            <a:avLst/>
          </a:prstGeom>
          <a:noFill/>
          <a:ln>
            <a:noFill/>
          </a:ln>
        </p:spPr>
      </p:pic>
      <p:pic>
        <p:nvPicPr>
          <p:cNvPr id="173" name="Google Shape;173;p23"/>
          <p:cNvPicPr preferRelativeResize="0"/>
          <p:nvPr/>
        </p:nvPicPr>
        <p:blipFill rotWithShape="1">
          <a:blip r:embed="rId4">
            <a:alphaModFix/>
          </a:blip>
          <a:srcRect/>
          <a:stretch/>
        </p:blipFill>
        <p:spPr>
          <a:xfrm>
            <a:off x="5277728" y="2954215"/>
            <a:ext cx="3300047" cy="33000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4"/>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4400"/>
              <a:buFont typeface="Twentieth Century"/>
              <a:buNone/>
            </a:pPr>
            <a:r>
              <a:rPr lang="en-US">
                <a:solidFill>
                  <a:schemeClr val="dk1"/>
                </a:solidFill>
              </a:rPr>
              <a:t>LATITUDE ZONES</a:t>
            </a:r>
            <a:endParaRPr>
              <a:solidFill>
                <a:schemeClr val="dk1"/>
              </a:solidFill>
            </a:endParaRPr>
          </a:p>
        </p:txBody>
      </p:sp>
      <p:sp>
        <p:nvSpPr>
          <p:cNvPr id="179" name="Google Shape;179;p24"/>
          <p:cNvSpPr txBox="1">
            <a:spLocks noGrp="1"/>
          </p:cNvSpPr>
          <p:nvPr>
            <p:ph type="body" idx="1"/>
          </p:nvPr>
        </p:nvSpPr>
        <p:spPr>
          <a:xfrm>
            <a:off x="304800" y="1981200"/>
            <a:ext cx="8642700" cy="4572000"/>
          </a:xfrm>
          <a:prstGeom prst="rect">
            <a:avLst/>
          </a:prstGeom>
          <a:noFill/>
          <a:ln>
            <a:noFill/>
          </a:ln>
        </p:spPr>
        <p:txBody>
          <a:bodyPr spcFirstLastPara="1" wrap="square" lIns="45700" tIns="45700" rIns="45700" bIns="45700" anchor="t" anchorCtr="0">
            <a:noAutofit/>
          </a:bodyPr>
          <a:lstStyle/>
          <a:p>
            <a:pPr marL="91440" lvl="0" indent="-127000" algn="l" rtl="0">
              <a:lnSpc>
                <a:spcPct val="80000"/>
              </a:lnSpc>
              <a:spcBef>
                <a:spcPts val="0"/>
              </a:spcBef>
              <a:spcAft>
                <a:spcPts val="0"/>
              </a:spcAft>
              <a:buSzPts val="2000"/>
              <a:buFont typeface="Noto Sans Symbols"/>
              <a:buChar char="❖"/>
            </a:pPr>
            <a:r>
              <a:rPr lang="en-US">
                <a:highlight>
                  <a:srgbClr val="FF9900"/>
                </a:highlight>
                <a:latin typeface="Tahoma"/>
                <a:ea typeface="Tahoma"/>
                <a:cs typeface="Tahoma"/>
                <a:sym typeface="Tahoma"/>
              </a:rPr>
              <a:t>Earth’s climates shift with each change in latitude, depending on nearness to the Equator (which is warmer).</a:t>
            </a:r>
            <a:r>
              <a:rPr lang="en-US">
                <a:latin typeface="Tahoma"/>
                <a:ea typeface="Tahoma"/>
                <a:cs typeface="Tahoma"/>
                <a:sym typeface="Tahoma"/>
              </a:rPr>
              <a:t> Although there is no specific ‘type’ of climate, there are </a:t>
            </a:r>
            <a:r>
              <a:rPr lang="en-US">
                <a:highlight>
                  <a:srgbClr val="FF9900"/>
                </a:highlight>
                <a:latin typeface="Tahoma"/>
                <a:ea typeface="Tahoma"/>
                <a:cs typeface="Tahoma"/>
                <a:sym typeface="Tahoma"/>
              </a:rPr>
              <a:t>three general climate zones: arctic, temperate, and tropic.</a:t>
            </a:r>
            <a:r>
              <a:rPr lang="en-US">
                <a:latin typeface="Tahoma"/>
                <a:ea typeface="Tahoma"/>
                <a:cs typeface="Tahoma"/>
                <a:sym typeface="Tahoma"/>
              </a:rPr>
              <a:t> The climates categorized as any of the three are dispersed between three latitude zones:</a:t>
            </a:r>
            <a:endParaRPr/>
          </a:p>
          <a:p>
            <a:pPr marL="91440" lvl="0" indent="-127000" algn="l" rtl="0">
              <a:lnSpc>
                <a:spcPct val="80000"/>
              </a:lnSpc>
              <a:spcBef>
                <a:spcPts val="1400"/>
              </a:spcBef>
              <a:spcAft>
                <a:spcPts val="0"/>
              </a:spcAft>
              <a:buSzPts val="2000"/>
              <a:buFont typeface="Noto Sans Symbols"/>
              <a:buChar char="❖"/>
            </a:pPr>
            <a:r>
              <a:rPr lang="en-US" sz="1800">
                <a:highlight>
                  <a:srgbClr val="FF9900"/>
                </a:highlight>
                <a:latin typeface="Tahoma"/>
                <a:ea typeface="Tahoma"/>
                <a:cs typeface="Tahoma"/>
                <a:sym typeface="Tahoma"/>
              </a:rPr>
              <a:t>Low Latitude</a:t>
            </a:r>
            <a:r>
              <a:rPr lang="en-US" sz="1800">
                <a:latin typeface="Tahoma"/>
                <a:ea typeface="Tahoma"/>
                <a:cs typeface="Tahoma"/>
                <a:sym typeface="Tahoma"/>
              </a:rPr>
              <a:t>- between 23 ½° N and 23 ½ ° S (Tropics of Cancer and Capricorn)</a:t>
            </a:r>
            <a:endParaRPr sz="1800"/>
          </a:p>
          <a:p>
            <a:pPr marL="265176" lvl="1" indent="-124459" algn="l" rtl="0">
              <a:lnSpc>
                <a:spcPct val="80000"/>
              </a:lnSpc>
              <a:spcBef>
                <a:spcPts val="400"/>
              </a:spcBef>
              <a:spcAft>
                <a:spcPts val="0"/>
              </a:spcAft>
              <a:buSzPts val="1400"/>
              <a:buFont typeface="Noto Sans Symbols"/>
              <a:buChar char="❖"/>
            </a:pPr>
            <a:r>
              <a:rPr lang="en-US" sz="1400">
                <a:highlight>
                  <a:srgbClr val="FF9900"/>
                </a:highlight>
                <a:latin typeface="Tahoma"/>
                <a:ea typeface="Tahoma"/>
                <a:cs typeface="Tahoma"/>
                <a:sym typeface="Tahoma"/>
              </a:rPr>
              <a:t>Tropical Grassland, Tropical Rainforest, Desert</a:t>
            </a:r>
            <a:endParaRPr sz="1400">
              <a:highlight>
                <a:srgbClr val="FF9900"/>
              </a:highlight>
            </a:endParaRPr>
          </a:p>
          <a:p>
            <a:pPr marL="265176" lvl="1" indent="-124459" algn="l" rtl="0">
              <a:lnSpc>
                <a:spcPct val="80000"/>
              </a:lnSpc>
              <a:spcBef>
                <a:spcPts val="600"/>
              </a:spcBef>
              <a:spcAft>
                <a:spcPts val="0"/>
              </a:spcAft>
              <a:buSzPts val="1400"/>
              <a:buFont typeface="Noto Sans Symbols"/>
              <a:buChar char="❖"/>
            </a:pPr>
            <a:r>
              <a:rPr lang="en-US" sz="1400">
                <a:highlight>
                  <a:srgbClr val="FF9900"/>
                </a:highlight>
                <a:latin typeface="Tahoma"/>
                <a:ea typeface="Tahoma"/>
                <a:cs typeface="Tahoma"/>
                <a:sym typeface="Tahoma"/>
              </a:rPr>
              <a:t>Mostly warm &amp; hot, two extremes: dryness and rain</a:t>
            </a:r>
            <a:endParaRPr sz="1400">
              <a:highlight>
                <a:srgbClr val="FF9900"/>
              </a:highlight>
            </a:endParaRPr>
          </a:p>
          <a:p>
            <a:pPr marL="91440" lvl="0" indent="-114300" algn="l" rtl="0">
              <a:lnSpc>
                <a:spcPct val="80000"/>
              </a:lnSpc>
              <a:spcBef>
                <a:spcPts val="1600"/>
              </a:spcBef>
              <a:spcAft>
                <a:spcPts val="0"/>
              </a:spcAft>
              <a:buSzPts val="1800"/>
              <a:buFont typeface="Noto Sans Symbols"/>
              <a:buChar char="❖"/>
            </a:pPr>
            <a:r>
              <a:rPr lang="en-US" sz="1800">
                <a:highlight>
                  <a:srgbClr val="FF9900"/>
                </a:highlight>
                <a:latin typeface="Tahoma"/>
                <a:ea typeface="Tahoma"/>
                <a:cs typeface="Tahoma"/>
                <a:sym typeface="Tahoma"/>
              </a:rPr>
              <a:t>Mid Latitude</a:t>
            </a:r>
            <a:r>
              <a:rPr lang="en-US" sz="1800">
                <a:latin typeface="Tahoma"/>
                <a:ea typeface="Tahoma"/>
                <a:cs typeface="Tahoma"/>
                <a:sym typeface="Tahoma"/>
              </a:rPr>
              <a:t>- between 23 ½ °N and 66 ° N and 23 ½ ° S and 66 ° S (between Tropics and Arctics)</a:t>
            </a:r>
            <a:endParaRPr sz="1800"/>
          </a:p>
          <a:p>
            <a:pPr marL="265176" lvl="1" indent="-124459" algn="l" rtl="0">
              <a:lnSpc>
                <a:spcPct val="80000"/>
              </a:lnSpc>
              <a:spcBef>
                <a:spcPts val="400"/>
              </a:spcBef>
              <a:spcAft>
                <a:spcPts val="0"/>
              </a:spcAft>
              <a:buSzPts val="1400"/>
              <a:buFont typeface="Noto Sans Symbols"/>
              <a:buChar char="❖"/>
            </a:pPr>
            <a:r>
              <a:rPr lang="en-US" sz="1400">
                <a:highlight>
                  <a:srgbClr val="FF9900"/>
                </a:highlight>
                <a:latin typeface="Tahoma"/>
                <a:ea typeface="Tahoma"/>
                <a:cs typeface="Tahoma"/>
                <a:sym typeface="Tahoma"/>
              </a:rPr>
              <a:t>Grassland, Mediterranean, Humid Continental, Marine West Coast</a:t>
            </a:r>
            <a:endParaRPr sz="1400">
              <a:highlight>
                <a:srgbClr val="FF9900"/>
              </a:highlight>
            </a:endParaRPr>
          </a:p>
          <a:p>
            <a:pPr marL="265176" lvl="1" indent="-124459" algn="l" rtl="0">
              <a:lnSpc>
                <a:spcPct val="80000"/>
              </a:lnSpc>
              <a:spcBef>
                <a:spcPts val="600"/>
              </a:spcBef>
              <a:spcAft>
                <a:spcPts val="0"/>
              </a:spcAft>
              <a:buSzPts val="1400"/>
              <a:buFont typeface="Noto Sans Symbols"/>
              <a:buChar char="❖"/>
            </a:pPr>
            <a:r>
              <a:rPr lang="en-US" sz="1400">
                <a:highlight>
                  <a:srgbClr val="FF9900"/>
                </a:highlight>
                <a:latin typeface="Tahoma"/>
                <a:ea typeface="Tahoma"/>
                <a:cs typeface="Tahoma"/>
                <a:sym typeface="Tahoma"/>
              </a:rPr>
              <a:t>Seasonal changes, low to moderate precipitation </a:t>
            </a:r>
            <a:endParaRPr sz="1400">
              <a:highlight>
                <a:srgbClr val="FF9900"/>
              </a:highlight>
              <a:latin typeface="Tahoma"/>
              <a:ea typeface="Tahoma"/>
              <a:cs typeface="Tahoma"/>
              <a:sym typeface="Tahoma"/>
            </a:endParaRPr>
          </a:p>
          <a:p>
            <a:pPr marL="91440" lvl="0" indent="-114300" algn="l" rtl="0">
              <a:lnSpc>
                <a:spcPct val="80000"/>
              </a:lnSpc>
              <a:spcBef>
                <a:spcPts val="1600"/>
              </a:spcBef>
              <a:spcAft>
                <a:spcPts val="0"/>
              </a:spcAft>
              <a:buSzPts val="1800"/>
              <a:buFont typeface="Noto Sans Symbols"/>
              <a:buChar char="❖"/>
            </a:pPr>
            <a:r>
              <a:rPr lang="en-US" sz="1800">
                <a:highlight>
                  <a:srgbClr val="FF9900"/>
                </a:highlight>
                <a:latin typeface="Tahoma"/>
                <a:ea typeface="Tahoma"/>
                <a:cs typeface="Tahoma"/>
                <a:sym typeface="Tahoma"/>
              </a:rPr>
              <a:t>High Latitude</a:t>
            </a:r>
            <a:r>
              <a:rPr lang="en-US" sz="1800">
                <a:latin typeface="Tahoma"/>
                <a:ea typeface="Tahoma"/>
                <a:cs typeface="Tahoma"/>
                <a:sym typeface="Tahoma"/>
              </a:rPr>
              <a:t>- Poles; above 66 ° N  and below 66 ° S (Arctic and Antarctic Circle)</a:t>
            </a:r>
            <a:endParaRPr sz="1800"/>
          </a:p>
          <a:p>
            <a:pPr marL="265176" lvl="1" indent="-124459" algn="l" rtl="0">
              <a:lnSpc>
                <a:spcPct val="80000"/>
              </a:lnSpc>
              <a:spcBef>
                <a:spcPts val="400"/>
              </a:spcBef>
              <a:spcAft>
                <a:spcPts val="0"/>
              </a:spcAft>
              <a:buSzPts val="1400"/>
              <a:buFont typeface="Noto Sans Symbols"/>
              <a:buChar char="❖"/>
            </a:pPr>
            <a:r>
              <a:rPr lang="en-US" sz="1400">
                <a:highlight>
                  <a:srgbClr val="FF9900"/>
                </a:highlight>
                <a:latin typeface="Tahoma"/>
                <a:ea typeface="Tahoma"/>
                <a:cs typeface="Tahoma"/>
                <a:sym typeface="Tahoma"/>
              </a:rPr>
              <a:t>Subarctic, Arctic, Highland</a:t>
            </a:r>
            <a:endParaRPr sz="1400">
              <a:highlight>
                <a:srgbClr val="FF9900"/>
              </a:highlight>
            </a:endParaRPr>
          </a:p>
          <a:p>
            <a:pPr marL="265176" lvl="1" indent="-124459" algn="l" rtl="0">
              <a:lnSpc>
                <a:spcPct val="80000"/>
              </a:lnSpc>
              <a:spcBef>
                <a:spcPts val="600"/>
              </a:spcBef>
              <a:spcAft>
                <a:spcPts val="0"/>
              </a:spcAft>
              <a:buSzPts val="1400"/>
              <a:buFont typeface="Noto Sans Symbols"/>
              <a:buChar char="❖"/>
            </a:pPr>
            <a:r>
              <a:rPr lang="en-US" sz="1400">
                <a:highlight>
                  <a:srgbClr val="FF9900"/>
                </a:highlight>
                <a:latin typeface="Tahoma"/>
                <a:ea typeface="Tahoma"/>
                <a:cs typeface="Tahoma"/>
                <a:sym typeface="Tahoma"/>
              </a:rPr>
              <a:t>Affected most by elevation, mostly cold and little rainfall</a:t>
            </a:r>
            <a:endParaRPr sz="1400">
              <a:highlight>
                <a:srgbClr val="FF9900"/>
              </a:highlight>
              <a:latin typeface="Tahoma"/>
              <a:ea typeface="Tahoma"/>
              <a:cs typeface="Tahoma"/>
              <a:sym typeface="Tahoma"/>
            </a:endParaRPr>
          </a:p>
          <a:p>
            <a:pPr marL="91440" lvl="0" indent="0" algn="l" rtl="0">
              <a:lnSpc>
                <a:spcPct val="80000"/>
              </a:lnSpc>
              <a:spcBef>
                <a:spcPts val="1600"/>
              </a:spcBef>
              <a:spcAft>
                <a:spcPts val="0"/>
              </a:spcAft>
              <a:buSzPts val="2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p:nvPr/>
        </p:nvSpPr>
        <p:spPr>
          <a:xfrm>
            <a:off x="2514600" y="1676400"/>
            <a:ext cx="5029200" cy="4572000"/>
          </a:xfrm>
          <a:prstGeom prst="ellipse">
            <a:avLst/>
          </a:prstGeom>
          <a:solidFill>
            <a:srgbClr val="0000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cxnSp>
        <p:nvCxnSpPr>
          <p:cNvPr id="186" name="Google Shape;186;p25"/>
          <p:cNvCxnSpPr/>
          <p:nvPr/>
        </p:nvCxnSpPr>
        <p:spPr>
          <a:xfrm>
            <a:off x="2514600" y="3962400"/>
            <a:ext cx="5029200" cy="0"/>
          </a:xfrm>
          <a:prstGeom prst="straightConnector1">
            <a:avLst/>
          </a:prstGeom>
          <a:noFill/>
          <a:ln w="50800" cap="flat" cmpd="sng">
            <a:solidFill>
              <a:schemeClr val="dk1"/>
            </a:solidFill>
            <a:prstDash val="solid"/>
            <a:round/>
            <a:headEnd type="none" w="med" len="med"/>
            <a:tailEnd type="none" w="med" len="med"/>
          </a:ln>
        </p:spPr>
      </p:cxnSp>
      <p:cxnSp>
        <p:nvCxnSpPr>
          <p:cNvPr id="187" name="Google Shape;187;p25"/>
          <p:cNvCxnSpPr/>
          <p:nvPr/>
        </p:nvCxnSpPr>
        <p:spPr>
          <a:xfrm>
            <a:off x="2590800" y="3352800"/>
            <a:ext cx="4876800" cy="0"/>
          </a:xfrm>
          <a:prstGeom prst="straightConnector1">
            <a:avLst/>
          </a:prstGeom>
          <a:noFill/>
          <a:ln w="9525" cap="flat" cmpd="sng">
            <a:solidFill>
              <a:schemeClr val="dk1"/>
            </a:solidFill>
            <a:prstDash val="dash"/>
            <a:round/>
            <a:headEnd type="none" w="med" len="med"/>
            <a:tailEnd type="none" w="med" len="med"/>
          </a:ln>
        </p:spPr>
      </p:cxnSp>
      <p:cxnSp>
        <p:nvCxnSpPr>
          <p:cNvPr id="188" name="Google Shape;188;p25"/>
          <p:cNvCxnSpPr/>
          <p:nvPr/>
        </p:nvCxnSpPr>
        <p:spPr>
          <a:xfrm>
            <a:off x="2590800" y="4648200"/>
            <a:ext cx="4876800" cy="0"/>
          </a:xfrm>
          <a:prstGeom prst="straightConnector1">
            <a:avLst/>
          </a:prstGeom>
          <a:noFill/>
          <a:ln w="9525" cap="flat" cmpd="sng">
            <a:solidFill>
              <a:schemeClr val="dk1"/>
            </a:solidFill>
            <a:prstDash val="dash"/>
            <a:round/>
            <a:headEnd type="none" w="med" len="med"/>
            <a:tailEnd type="none" w="med" len="med"/>
          </a:ln>
        </p:spPr>
      </p:cxnSp>
      <p:cxnSp>
        <p:nvCxnSpPr>
          <p:cNvPr id="189" name="Google Shape;189;p25"/>
          <p:cNvCxnSpPr/>
          <p:nvPr/>
        </p:nvCxnSpPr>
        <p:spPr>
          <a:xfrm>
            <a:off x="3429000" y="2209800"/>
            <a:ext cx="3200400" cy="0"/>
          </a:xfrm>
          <a:prstGeom prst="straightConnector1">
            <a:avLst/>
          </a:prstGeom>
          <a:noFill/>
          <a:ln w="9525" cap="flat" cmpd="sng">
            <a:solidFill>
              <a:schemeClr val="dk1"/>
            </a:solidFill>
            <a:prstDash val="dash"/>
            <a:round/>
            <a:headEnd type="none" w="med" len="med"/>
            <a:tailEnd type="none" w="med" len="med"/>
          </a:ln>
        </p:spPr>
      </p:cxnSp>
      <p:cxnSp>
        <p:nvCxnSpPr>
          <p:cNvPr id="190" name="Google Shape;190;p25"/>
          <p:cNvCxnSpPr/>
          <p:nvPr/>
        </p:nvCxnSpPr>
        <p:spPr>
          <a:xfrm>
            <a:off x="3581400" y="5791200"/>
            <a:ext cx="2971800" cy="0"/>
          </a:xfrm>
          <a:prstGeom prst="straightConnector1">
            <a:avLst/>
          </a:prstGeom>
          <a:noFill/>
          <a:ln w="9525" cap="flat" cmpd="sng">
            <a:solidFill>
              <a:schemeClr val="dk1"/>
            </a:solidFill>
            <a:prstDash val="dash"/>
            <a:round/>
            <a:headEnd type="none" w="med" len="med"/>
            <a:tailEnd type="none" w="med" len="med"/>
          </a:ln>
        </p:spPr>
      </p:cxnSp>
      <p:cxnSp>
        <p:nvCxnSpPr>
          <p:cNvPr id="191" name="Google Shape;191;p25"/>
          <p:cNvCxnSpPr/>
          <p:nvPr/>
        </p:nvCxnSpPr>
        <p:spPr>
          <a:xfrm>
            <a:off x="2438400" y="4648200"/>
            <a:ext cx="228600" cy="0"/>
          </a:xfrm>
          <a:prstGeom prst="straightConnector1">
            <a:avLst/>
          </a:prstGeom>
          <a:noFill/>
          <a:ln w="9525" cap="flat" cmpd="sng">
            <a:solidFill>
              <a:schemeClr val="dk1"/>
            </a:solidFill>
            <a:prstDash val="solid"/>
            <a:round/>
            <a:headEnd type="none" w="med" len="med"/>
            <a:tailEnd type="triangle" w="med" len="med"/>
          </a:ln>
        </p:spPr>
      </p:cxnSp>
      <p:sp>
        <p:nvSpPr>
          <p:cNvPr id="192" name="Google Shape;192;p25"/>
          <p:cNvSpPr txBox="1"/>
          <p:nvPr/>
        </p:nvSpPr>
        <p:spPr>
          <a:xfrm>
            <a:off x="6215063" y="3606800"/>
            <a:ext cx="6096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u="none">
                <a:solidFill>
                  <a:schemeClr val="dk1"/>
                </a:solidFill>
                <a:latin typeface="Tahoma"/>
                <a:ea typeface="Tahoma"/>
                <a:cs typeface="Tahoma"/>
                <a:sym typeface="Tahoma"/>
              </a:rPr>
              <a:t>0 °</a:t>
            </a:r>
            <a:endParaRPr/>
          </a:p>
        </p:txBody>
      </p:sp>
      <p:sp>
        <p:nvSpPr>
          <p:cNvPr id="193" name="Google Shape;193;p25"/>
          <p:cNvSpPr txBox="1"/>
          <p:nvPr/>
        </p:nvSpPr>
        <p:spPr>
          <a:xfrm>
            <a:off x="5981700" y="4294188"/>
            <a:ext cx="1295400"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u="none">
                <a:solidFill>
                  <a:schemeClr val="dk1"/>
                </a:solidFill>
                <a:latin typeface="Tahoma"/>
                <a:ea typeface="Tahoma"/>
                <a:cs typeface="Tahoma"/>
                <a:sym typeface="Tahoma"/>
              </a:rPr>
              <a:t>23 ½ ° S</a:t>
            </a:r>
            <a:endParaRPr/>
          </a:p>
        </p:txBody>
      </p:sp>
      <p:sp>
        <p:nvSpPr>
          <p:cNvPr id="194" name="Google Shape;194;p25"/>
          <p:cNvSpPr txBox="1"/>
          <p:nvPr/>
        </p:nvSpPr>
        <p:spPr>
          <a:xfrm>
            <a:off x="5486400" y="5476875"/>
            <a:ext cx="1143000" cy="3698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u="none">
                <a:solidFill>
                  <a:schemeClr val="dk1"/>
                </a:solidFill>
                <a:latin typeface="Tahoma"/>
                <a:ea typeface="Tahoma"/>
                <a:cs typeface="Tahoma"/>
                <a:sym typeface="Tahoma"/>
              </a:rPr>
              <a:t>66 ½° S</a:t>
            </a:r>
            <a:endParaRPr/>
          </a:p>
        </p:txBody>
      </p:sp>
      <p:sp>
        <p:nvSpPr>
          <p:cNvPr id="195" name="Google Shape;195;p25"/>
          <p:cNvSpPr txBox="1">
            <a:spLocks noGrp="1"/>
          </p:cNvSpPr>
          <p:nvPr>
            <p:ph type="title" idx="4294967295"/>
          </p:nvPr>
        </p:nvSpPr>
        <p:spPr>
          <a:xfrm>
            <a:off x="0" y="228600"/>
            <a:ext cx="8540750" cy="11430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959"/>
              <a:buFont typeface="Tahoma"/>
              <a:buNone/>
            </a:pPr>
            <a:r>
              <a:rPr lang="en-US" sz="3959">
                <a:latin typeface="Tahoma"/>
                <a:ea typeface="Tahoma"/>
                <a:cs typeface="Tahoma"/>
                <a:sym typeface="Tahoma"/>
              </a:rPr>
              <a:t>CLIMATE ZONES BASED ON LATITUDE</a:t>
            </a:r>
            <a:endParaRPr/>
          </a:p>
        </p:txBody>
      </p:sp>
      <p:grpSp>
        <p:nvGrpSpPr>
          <p:cNvPr id="196" name="Google Shape;196;p25"/>
          <p:cNvGrpSpPr/>
          <p:nvPr/>
        </p:nvGrpSpPr>
        <p:grpSpPr>
          <a:xfrm>
            <a:off x="381000" y="3292475"/>
            <a:ext cx="8696325" cy="1368425"/>
            <a:chOff x="381847" y="3292078"/>
            <a:chExt cx="8695097" cy="1368552"/>
          </a:xfrm>
        </p:grpSpPr>
        <p:sp>
          <p:nvSpPr>
            <p:cNvPr id="197" name="Google Shape;197;p25"/>
            <p:cNvSpPr/>
            <p:nvPr/>
          </p:nvSpPr>
          <p:spPr>
            <a:xfrm>
              <a:off x="7552944" y="3292078"/>
              <a:ext cx="1524000" cy="1340643"/>
            </a:xfrm>
            <a:prstGeom prst="rightBrace">
              <a:avLst>
                <a:gd name="adj1" fmla="val 8333"/>
                <a:gd name="adj2" fmla="val 49319"/>
              </a:avLst>
            </a:prstGeom>
            <a:solidFill>
              <a:srgbClr val="FF33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98" name="Google Shape;198;p25"/>
            <p:cNvSpPr/>
            <p:nvPr/>
          </p:nvSpPr>
          <p:spPr>
            <a:xfrm>
              <a:off x="972312" y="3319986"/>
              <a:ext cx="1524000" cy="1340644"/>
            </a:xfrm>
            <a:prstGeom prst="leftBrace">
              <a:avLst>
                <a:gd name="adj1" fmla="val 8333"/>
                <a:gd name="adj2" fmla="val 50000"/>
              </a:avLst>
            </a:prstGeom>
            <a:solidFill>
              <a:srgbClr val="FF33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199" name="Google Shape;199;p25"/>
            <p:cNvSpPr txBox="1"/>
            <p:nvPr/>
          </p:nvSpPr>
          <p:spPr>
            <a:xfrm>
              <a:off x="381847" y="3666763"/>
              <a:ext cx="1295217" cy="6461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orben"/>
                  <a:ea typeface="Corben"/>
                  <a:cs typeface="Corben"/>
                  <a:sym typeface="Corben"/>
                </a:rPr>
                <a:t>Low Latitudes</a:t>
              </a:r>
              <a:endParaRPr/>
            </a:p>
          </p:txBody>
        </p:sp>
        <p:sp>
          <p:nvSpPr>
            <p:cNvPr id="200" name="Google Shape;200;p25"/>
            <p:cNvSpPr txBox="1"/>
            <p:nvPr/>
          </p:nvSpPr>
          <p:spPr>
            <a:xfrm>
              <a:off x="7491256" y="3592144"/>
              <a:ext cx="1296804" cy="6461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orben"/>
                  <a:ea typeface="Corben"/>
                  <a:cs typeface="Corben"/>
                  <a:sym typeface="Corben"/>
                </a:rPr>
                <a:t>Low Latitudes</a:t>
              </a:r>
              <a:endParaRPr/>
            </a:p>
          </p:txBody>
        </p:sp>
      </p:grpSp>
      <p:sp>
        <p:nvSpPr>
          <p:cNvPr id="201" name="Google Shape;201;p25"/>
          <p:cNvSpPr txBox="1"/>
          <p:nvPr/>
        </p:nvSpPr>
        <p:spPr>
          <a:xfrm>
            <a:off x="5905500" y="2986088"/>
            <a:ext cx="1295400"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u="none">
                <a:solidFill>
                  <a:schemeClr val="dk1"/>
                </a:solidFill>
                <a:latin typeface="Tahoma"/>
                <a:ea typeface="Tahoma"/>
                <a:cs typeface="Tahoma"/>
                <a:sym typeface="Tahoma"/>
              </a:rPr>
              <a:t>23 ½ ° N </a:t>
            </a:r>
            <a:endParaRPr/>
          </a:p>
        </p:txBody>
      </p:sp>
      <p:grpSp>
        <p:nvGrpSpPr>
          <p:cNvPr id="202" name="Google Shape;202;p25"/>
          <p:cNvGrpSpPr/>
          <p:nvPr/>
        </p:nvGrpSpPr>
        <p:grpSpPr>
          <a:xfrm>
            <a:off x="1371599" y="2209800"/>
            <a:ext cx="7467602" cy="3565525"/>
            <a:chOff x="1371627" y="2209800"/>
            <a:chExt cx="7467421" cy="3565921"/>
          </a:xfrm>
        </p:grpSpPr>
        <p:sp>
          <p:nvSpPr>
            <p:cNvPr id="203" name="Google Shape;203;p25"/>
            <p:cNvSpPr/>
            <p:nvPr/>
          </p:nvSpPr>
          <p:spPr>
            <a:xfrm>
              <a:off x="6553200" y="2242375"/>
              <a:ext cx="1033272" cy="1143000"/>
            </a:xfrm>
            <a:prstGeom prst="rightBrace">
              <a:avLst>
                <a:gd name="adj1" fmla="val 8332"/>
                <a:gd name="adj2" fmla="val 50000"/>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04" name="Google Shape;204;p25"/>
            <p:cNvSpPr/>
            <p:nvPr/>
          </p:nvSpPr>
          <p:spPr>
            <a:xfrm>
              <a:off x="2517648" y="4660630"/>
              <a:ext cx="1066800" cy="1082278"/>
            </a:xfrm>
            <a:prstGeom prst="leftBrace">
              <a:avLst>
                <a:gd name="adj1" fmla="val 8332"/>
                <a:gd name="adj2" fmla="val 50000"/>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05" name="Google Shape;205;p25"/>
            <p:cNvSpPr/>
            <p:nvPr/>
          </p:nvSpPr>
          <p:spPr>
            <a:xfrm>
              <a:off x="6553200" y="4632721"/>
              <a:ext cx="1033272" cy="1143000"/>
            </a:xfrm>
            <a:prstGeom prst="rightBrace">
              <a:avLst>
                <a:gd name="adj1" fmla="val 8332"/>
                <a:gd name="adj2" fmla="val 50000"/>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06" name="Google Shape;206;p25"/>
            <p:cNvSpPr/>
            <p:nvPr/>
          </p:nvSpPr>
          <p:spPr>
            <a:xfrm>
              <a:off x="2438400" y="2209800"/>
              <a:ext cx="1146048" cy="1143000"/>
            </a:xfrm>
            <a:prstGeom prst="leftBrace">
              <a:avLst>
                <a:gd name="adj1" fmla="val 8333"/>
                <a:gd name="adj2" fmla="val 50000"/>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07" name="Google Shape;207;p25"/>
            <p:cNvSpPr txBox="1"/>
            <p:nvPr/>
          </p:nvSpPr>
          <p:spPr>
            <a:xfrm>
              <a:off x="1371627" y="2401908"/>
              <a:ext cx="1295370" cy="6461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orben"/>
                  <a:ea typeface="Corben"/>
                  <a:cs typeface="Corben"/>
                  <a:sym typeface="Corben"/>
                </a:rPr>
                <a:t>Middle Latitudes</a:t>
              </a:r>
              <a:endParaRPr/>
            </a:p>
          </p:txBody>
        </p:sp>
        <p:sp>
          <p:nvSpPr>
            <p:cNvPr id="208" name="Google Shape;208;p25"/>
            <p:cNvSpPr txBox="1"/>
            <p:nvPr/>
          </p:nvSpPr>
          <p:spPr>
            <a:xfrm>
              <a:off x="7543678" y="2438425"/>
              <a:ext cx="1295370" cy="6461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orben"/>
                  <a:ea typeface="Corben"/>
                  <a:cs typeface="Corben"/>
                  <a:sym typeface="Corben"/>
                </a:rPr>
                <a:t>Middle Latitudes</a:t>
              </a:r>
              <a:endParaRPr/>
            </a:p>
          </p:txBody>
        </p:sp>
        <p:sp>
          <p:nvSpPr>
            <p:cNvPr id="209" name="Google Shape;209;p25"/>
            <p:cNvSpPr txBox="1"/>
            <p:nvPr/>
          </p:nvSpPr>
          <p:spPr>
            <a:xfrm>
              <a:off x="1447826" y="4831054"/>
              <a:ext cx="1295370" cy="6461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orben"/>
                  <a:ea typeface="Corben"/>
                  <a:cs typeface="Corben"/>
                  <a:sym typeface="Corben"/>
                </a:rPr>
                <a:t>Middle Latitudes</a:t>
              </a:r>
              <a:endParaRPr/>
            </a:p>
          </p:txBody>
        </p:sp>
        <p:sp>
          <p:nvSpPr>
            <p:cNvPr id="210" name="Google Shape;210;p25"/>
            <p:cNvSpPr txBox="1"/>
            <p:nvPr/>
          </p:nvSpPr>
          <p:spPr>
            <a:xfrm>
              <a:off x="7315083" y="4831054"/>
              <a:ext cx="1295370" cy="6461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orben"/>
                  <a:ea typeface="Corben"/>
                  <a:cs typeface="Corben"/>
                  <a:sym typeface="Corben"/>
                </a:rPr>
                <a:t>Middle Latitudes</a:t>
              </a:r>
              <a:endParaRPr/>
            </a:p>
          </p:txBody>
        </p:sp>
      </p:grpSp>
      <p:grpSp>
        <p:nvGrpSpPr>
          <p:cNvPr id="211" name="Google Shape;211;p25"/>
          <p:cNvGrpSpPr/>
          <p:nvPr/>
        </p:nvGrpSpPr>
        <p:grpSpPr>
          <a:xfrm>
            <a:off x="3475038" y="1219200"/>
            <a:ext cx="3306762" cy="5181600"/>
            <a:chOff x="3474720" y="1219200"/>
            <a:chExt cx="3307471" cy="5181600"/>
          </a:xfrm>
        </p:grpSpPr>
        <p:sp>
          <p:nvSpPr>
            <p:cNvPr id="212" name="Google Shape;212;p25"/>
            <p:cNvSpPr/>
            <p:nvPr/>
          </p:nvSpPr>
          <p:spPr>
            <a:xfrm>
              <a:off x="5639191" y="1609344"/>
              <a:ext cx="1143000" cy="609600"/>
            </a:xfrm>
            <a:prstGeom prst="rightBrace">
              <a:avLst>
                <a:gd name="adj1" fmla="val 8333"/>
                <a:gd name="adj2" fmla="val 50000"/>
              </a:avLst>
            </a:prstGeom>
            <a:gradFill>
              <a:gsLst>
                <a:gs pos="0">
                  <a:srgbClr val="7005D4"/>
                </a:gs>
                <a:gs pos="21001">
                  <a:srgbClr val="7005D4"/>
                </a:gs>
                <a:gs pos="39999">
                  <a:srgbClr val="0A128C"/>
                </a:gs>
                <a:gs pos="92000">
                  <a:srgbClr val="181CC7"/>
                </a:gs>
                <a:gs pos="100000">
                  <a:srgbClr val="000000"/>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13" name="Google Shape;213;p25"/>
            <p:cNvSpPr/>
            <p:nvPr/>
          </p:nvSpPr>
          <p:spPr>
            <a:xfrm>
              <a:off x="3474720" y="1600200"/>
              <a:ext cx="990600" cy="609600"/>
            </a:xfrm>
            <a:prstGeom prst="leftBrace">
              <a:avLst>
                <a:gd name="adj1" fmla="val 8333"/>
                <a:gd name="adj2" fmla="val 50000"/>
              </a:avLst>
            </a:prstGeom>
            <a:gradFill>
              <a:gsLst>
                <a:gs pos="0">
                  <a:srgbClr val="7005D4"/>
                </a:gs>
                <a:gs pos="21001">
                  <a:srgbClr val="7005D4"/>
                </a:gs>
                <a:gs pos="39999">
                  <a:srgbClr val="0A128C"/>
                </a:gs>
                <a:gs pos="92000">
                  <a:srgbClr val="181CC7"/>
                </a:gs>
                <a:gs pos="100000">
                  <a:srgbClr val="000000"/>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14" name="Google Shape;214;p25"/>
            <p:cNvSpPr/>
            <p:nvPr/>
          </p:nvSpPr>
          <p:spPr>
            <a:xfrm>
              <a:off x="3727704" y="5791200"/>
              <a:ext cx="920496" cy="609600"/>
            </a:xfrm>
            <a:prstGeom prst="leftBrace">
              <a:avLst>
                <a:gd name="adj1" fmla="val 8333"/>
                <a:gd name="adj2" fmla="val 50000"/>
              </a:avLst>
            </a:prstGeom>
            <a:gradFill>
              <a:gsLst>
                <a:gs pos="0">
                  <a:srgbClr val="000000"/>
                </a:gs>
                <a:gs pos="8000">
                  <a:srgbClr val="181CC7"/>
                </a:gs>
                <a:gs pos="57001">
                  <a:srgbClr val="0A128C"/>
                </a:gs>
                <a:gs pos="100000">
                  <a:srgbClr val="7005D4"/>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15" name="Google Shape;215;p25"/>
            <p:cNvSpPr/>
            <p:nvPr/>
          </p:nvSpPr>
          <p:spPr>
            <a:xfrm>
              <a:off x="5490972" y="5775721"/>
              <a:ext cx="1018794" cy="609600"/>
            </a:xfrm>
            <a:prstGeom prst="rightBrace">
              <a:avLst>
                <a:gd name="adj1" fmla="val 8333"/>
                <a:gd name="adj2" fmla="val 50000"/>
              </a:avLst>
            </a:prstGeom>
            <a:gradFill>
              <a:gsLst>
                <a:gs pos="0">
                  <a:srgbClr val="000000"/>
                </a:gs>
                <a:gs pos="8000">
                  <a:srgbClr val="181CC7"/>
                </a:gs>
                <a:gs pos="57001">
                  <a:srgbClr val="0A128C"/>
                </a:gs>
                <a:gs pos="100000">
                  <a:srgbClr val="7005D4"/>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sp>
          <p:nvSpPr>
            <p:cNvPr id="216" name="Google Shape;216;p25"/>
            <p:cNvSpPr txBox="1"/>
            <p:nvPr/>
          </p:nvSpPr>
          <p:spPr>
            <a:xfrm>
              <a:off x="4157491" y="5954713"/>
              <a:ext cx="1900644" cy="369887"/>
            </a:xfrm>
            <a:prstGeom prst="rect">
              <a:avLst/>
            </a:prstGeom>
            <a:solidFill>
              <a:srgbClr val="FFFFFF">
                <a:alpha val="4196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orben"/>
                  <a:ea typeface="Corben"/>
                  <a:cs typeface="Corben"/>
                  <a:sym typeface="Corben"/>
                </a:rPr>
                <a:t>High Latitudes</a:t>
              </a:r>
              <a:endParaRPr/>
            </a:p>
          </p:txBody>
        </p:sp>
        <p:sp>
          <p:nvSpPr>
            <p:cNvPr id="217" name="Google Shape;217;p25"/>
            <p:cNvSpPr txBox="1"/>
            <p:nvPr/>
          </p:nvSpPr>
          <p:spPr>
            <a:xfrm>
              <a:off x="4114619" y="1219200"/>
              <a:ext cx="1943517" cy="369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orben"/>
                  <a:ea typeface="Corben"/>
                  <a:cs typeface="Corben"/>
                  <a:sym typeface="Corben"/>
                </a:rPr>
                <a:t>High Latitudes</a:t>
              </a:r>
              <a:endParaRPr/>
            </a:p>
          </p:txBody>
        </p:sp>
      </p:grpSp>
      <p:sp>
        <p:nvSpPr>
          <p:cNvPr id="218" name="Google Shape;218;p25"/>
          <p:cNvSpPr txBox="1"/>
          <p:nvPr/>
        </p:nvSpPr>
        <p:spPr>
          <a:xfrm>
            <a:off x="3200400" y="1905000"/>
            <a:ext cx="2590800" cy="40624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u="none">
                <a:solidFill>
                  <a:schemeClr val="dk1"/>
                </a:solidFill>
                <a:latin typeface="Tahoma"/>
                <a:ea typeface="Tahoma"/>
                <a:cs typeface="Tahoma"/>
                <a:sym typeface="Tahoma"/>
              </a:rPr>
              <a:t>    Arctic Circle</a:t>
            </a:r>
            <a:endParaRPr/>
          </a:p>
          <a:p>
            <a:pPr marL="0" marR="0" lvl="0" indent="0" algn="r" rtl="0">
              <a:spcBef>
                <a:spcPts val="900"/>
              </a:spcBef>
              <a:spcAft>
                <a:spcPts val="0"/>
              </a:spcAft>
              <a:buNone/>
            </a:pPr>
            <a:endParaRPr sz="1800" b="1" u="none">
              <a:solidFill>
                <a:schemeClr val="dk1"/>
              </a:solidFill>
              <a:latin typeface="Tahoma"/>
              <a:ea typeface="Tahoma"/>
              <a:cs typeface="Tahoma"/>
              <a:sym typeface="Tahoma"/>
            </a:endParaRPr>
          </a:p>
          <a:p>
            <a:pPr marL="0" marR="0" lvl="0" indent="0" algn="r" rtl="0">
              <a:spcBef>
                <a:spcPts val="600"/>
              </a:spcBef>
              <a:spcAft>
                <a:spcPts val="0"/>
              </a:spcAft>
              <a:buNone/>
            </a:pPr>
            <a:endParaRPr sz="1200" b="1" u="none">
              <a:solidFill>
                <a:schemeClr val="dk1"/>
              </a:solidFill>
              <a:latin typeface="Tahoma"/>
              <a:ea typeface="Tahoma"/>
              <a:cs typeface="Tahoma"/>
              <a:sym typeface="Tahoma"/>
            </a:endParaRPr>
          </a:p>
          <a:p>
            <a:pPr marL="0" marR="0" lvl="0" indent="0" algn="r" rtl="0">
              <a:spcBef>
                <a:spcPts val="900"/>
              </a:spcBef>
              <a:spcAft>
                <a:spcPts val="0"/>
              </a:spcAft>
              <a:buNone/>
            </a:pPr>
            <a:r>
              <a:rPr lang="en-US" sz="1800" b="1" u="none">
                <a:solidFill>
                  <a:schemeClr val="dk1"/>
                </a:solidFill>
                <a:latin typeface="Tahoma"/>
                <a:ea typeface="Tahoma"/>
                <a:cs typeface="Tahoma"/>
                <a:sym typeface="Tahoma"/>
              </a:rPr>
              <a:t>Tropic of Cancer</a:t>
            </a:r>
            <a:endParaRPr/>
          </a:p>
          <a:p>
            <a:pPr marL="0" marR="0" lvl="0" indent="0" algn="r" rtl="0">
              <a:spcBef>
                <a:spcPts val="500"/>
              </a:spcBef>
              <a:spcAft>
                <a:spcPts val="0"/>
              </a:spcAft>
              <a:buNone/>
            </a:pPr>
            <a:endParaRPr sz="1000" b="1" u="none">
              <a:solidFill>
                <a:schemeClr val="dk1"/>
              </a:solidFill>
              <a:latin typeface="Tahoma"/>
              <a:ea typeface="Tahoma"/>
              <a:cs typeface="Tahoma"/>
              <a:sym typeface="Tahoma"/>
            </a:endParaRPr>
          </a:p>
          <a:p>
            <a:pPr marL="0" marR="0" lvl="0" indent="0" algn="r" rtl="0">
              <a:spcBef>
                <a:spcPts val="900"/>
              </a:spcBef>
              <a:spcAft>
                <a:spcPts val="0"/>
              </a:spcAft>
              <a:buNone/>
            </a:pPr>
            <a:r>
              <a:rPr lang="en-US" sz="1800" b="1" u="none">
                <a:solidFill>
                  <a:schemeClr val="dk1"/>
                </a:solidFill>
                <a:latin typeface="Tahoma"/>
                <a:ea typeface="Tahoma"/>
                <a:cs typeface="Tahoma"/>
                <a:sym typeface="Tahoma"/>
              </a:rPr>
              <a:t>Equator</a:t>
            </a:r>
            <a:endParaRPr/>
          </a:p>
          <a:p>
            <a:pPr marL="0" marR="0" lvl="0" indent="0" algn="r" rtl="0">
              <a:spcBef>
                <a:spcPts val="600"/>
              </a:spcBef>
              <a:spcAft>
                <a:spcPts val="0"/>
              </a:spcAft>
              <a:buNone/>
            </a:pPr>
            <a:endParaRPr sz="1200" b="1" u="none">
              <a:solidFill>
                <a:schemeClr val="dk1"/>
              </a:solidFill>
              <a:latin typeface="Tahoma"/>
              <a:ea typeface="Tahoma"/>
              <a:cs typeface="Tahoma"/>
              <a:sym typeface="Tahoma"/>
            </a:endParaRPr>
          </a:p>
          <a:p>
            <a:pPr marL="0" marR="0" lvl="0" indent="0" algn="r" rtl="0">
              <a:spcBef>
                <a:spcPts val="900"/>
              </a:spcBef>
              <a:spcAft>
                <a:spcPts val="0"/>
              </a:spcAft>
              <a:buNone/>
            </a:pPr>
            <a:r>
              <a:rPr lang="en-US" sz="1800" b="1" u="none">
                <a:solidFill>
                  <a:schemeClr val="dk1"/>
                </a:solidFill>
                <a:latin typeface="Tahoma"/>
                <a:ea typeface="Tahoma"/>
                <a:cs typeface="Tahoma"/>
                <a:sym typeface="Tahoma"/>
              </a:rPr>
              <a:t>Tropic of Capricorn</a:t>
            </a:r>
            <a:endParaRPr/>
          </a:p>
          <a:p>
            <a:pPr marL="0" marR="0" lvl="0" indent="0" algn="r" rtl="0">
              <a:spcBef>
                <a:spcPts val="900"/>
              </a:spcBef>
              <a:spcAft>
                <a:spcPts val="0"/>
              </a:spcAft>
              <a:buNone/>
            </a:pPr>
            <a:endParaRPr sz="1800" b="1" u="none">
              <a:solidFill>
                <a:schemeClr val="dk1"/>
              </a:solidFill>
              <a:latin typeface="Tahoma"/>
              <a:ea typeface="Tahoma"/>
              <a:cs typeface="Tahoma"/>
              <a:sym typeface="Tahoma"/>
            </a:endParaRPr>
          </a:p>
          <a:p>
            <a:pPr marL="0" marR="0" lvl="0" indent="0" algn="r" rtl="0">
              <a:spcBef>
                <a:spcPts val="750"/>
              </a:spcBef>
              <a:spcAft>
                <a:spcPts val="0"/>
              </a:spcAft>
              <a:buNone/>
            </a:pPr>
            <a:endParaRPr sz="1500" b="1" u="none">
              <a:solidFill>
                <a:schemeClr val="dk1"/>
              </a:solidFill>
              <a:latin typeface="Tahoma"/>
              <a:ea typeface="Tahoma"/>
              <a:cs typeface="Tahoma"/>
              <a:sym typeface="Tahoma"/>
            </a:endParaRPr>
          </a:p>
          <a:p>
            <a:pPr marL="0" marR="0" lvl="0" indent="0" algn="ctr" rtl="0">
              <a:spcBef>
                <a:spcPts val="900"/>
              </a:spcBef>
              <a:spcAft>
                <a:spcPts val="0"/>
              </a:spcAft>
              <a:buNone/>
            </a:pPr>
            <a:r>
              <a:rPr lang="en-US" sz="1800" b="1" u="none">
                <a:solidFill>
                  <a:schemeClr val="dk1"/>
                </a:solidFill>
                <a:latin typeface="Tahoma"/>
                <a:ea typeface="Tahoma"/>
                <a:cs typeface="Tahoma"/>
                <a:sym typeface="Tahoma"/>
              </a:rPr>
              <a:t>Antarctic Circle</a:t>
            </a:r>
            <a:endParaRPr/>
          </a:p>
        </p:txBody>
      </p:sp>
      <p:sp>
        <p:nvSpPr>
          <p:cNvPr id="219" name="Google Shape;219;p25"/>
          <p:cNvSpPr txBox="1">
            <a:spLocks noGrp="1"/>
          </p:cNvSpPr>
          <p:nvPr>
            <p:ph type="ftr" idx="11"/>
          </p:nvPr>
        </p:nvSpPr>
        <p:spPr>
          <a:xfrm>
            <a:off x="768097" y="6470704"/>
            <a:ext cx="1615607" cy="2743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b="0" u="none">
                <a:solidFill>
                  <a:schemeClr val="dk1"/>
                </a:solidFill>
                <a:latin typeface="Arial"/>
                <a:ea typeface="Arial"/>
                <a:cs typeface="Arial"/>
                <a:sym typeface="Arial"/>
              </a:rPr>
              <a:t>©2012, TESCCC</a:t>
            </a:r>
            <a:endParaRPr/>
          </a:p>
        </p:txBody>
      </p:sp>
      <p:sp>
        <p:nvSpPr>
          <p:cNvPr id="220" name="Google Shape;220;p25"/>
          <p:cNvSpPr txBox="1"/>
          <p:nvPr/>
        </p:nvSpPr>
        <p:spPr>
          <a:xfrm>
            <a:off x="5372100" y="1917700"/>
            <a:ext cx="1219200" cy="36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u="none">
                <a:solidFill>
                  <a:schemeClr val="dk1"/>
                </a:solidFill>
                <a:latin typeface="Tahoma"/>
                <a:ea typeface="Tahoma"/>
                <a:cs typeface="Tahoma"/>
                <a:sym typeface="Tahoma"/>
              </a:rPr>
              <a:t>66 ½° 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4400"/>
              <a:buFont typeface="Twentieth Century"/>
              <a:buNone/>
            </a:pPr>
            <a:r>
              <a:rPr lang="en-US">
                <a:solidFill>
                  <a:schemeClr val="dk1"/>
                </a:solidFill>
              </a:rPr>
              <a:t>CURRENTS</a:t>
            </a:r>
            <a:endParaRPr>
              <a:solidFill>
                <a:schemeClr val="dk1"/>
              </a:solidFill>
            </a:endParaRPr>
          </a:p>
        </p:txBody>
      </p:sp>
      <p:pic>
        <p:nvPicPr>
          <p:cNvPr id="226" name="Google Shape;226;p26" descr="coriolis.jpg"/>
          <p:cNvPicPr preferRelativeResize="0">
            <a:picLocks noGrp="1"/>
          </p:cNvPicPr>
          <p:nvPr>
            <p:ph type="body" idx="1"/>
          </p:nvPr>
        </p:nvPicPr>
        <p:blipFill rotWithShape="1">
          <a:blip r:embed="rId3">
            <a:alphaModFix/>
          </a:blip>
          <a:srcRect t="-6160" b="-6159"/>
          <a:stretch/>
        </p:blipFill>
        <p:spPr>
          <a:xfrm>
            <a:off x="175015" y="2256500"/>
            <a:ext cx="3566100" cy="4023300"/>
          </a:xfrm>
          <a:prstGeom prst="rect">
            <a:avLst/>
          </a:prstGeom>
          <a:noFill/>
          <a:ln>
            <a:noFill/>
          </a:ln>
        </p:spPr>
      </p:pic>
      <p:sp>
        <p:nvSpPr>
          <p:cNvPr id="227" name="Google Shape;227;p26"/>
          <p:cNvSpPr txBox="1">
            <a:spLocks noGrp="1"/>
          </p:cNvSpPr>
          <p:nvPr>
            <p:ph type="body" idx="2"/>
          </p:nvPr>
        </p:nvSpPr>
        <p:spPr>
          <a:xfrm>
            <a:off x="3859150" y="339425"/>
            <a:ext cx="5031600" cy="5817600"/>
          </a:xfrm>
          <a:prstGeom prst="rect">
            <a:avLst/>
          </a:prstGeom>
          <a:noFill/>
          <a:ln>
            <a:noFill/>
          </a:ln>
        </p:spPr>
        <p:txBody>
          <a:bodyPr spcFirstLastPara="1" wrap="square" lIns="45700" tIns="45700" rIns="45700" bIns="45700" anchor="t" anchorCtr="0">
            <a:noAutofit/>
          </a:bodyPr>
          <a:lstStyle/>
          <a:p>
            <a:pPr marL="91440" lvl="0" indent="-146050" algn="l" rtl="0">
              <a:lnSpc>
                <a:spcPct val="90000"/>
              </a:lnSpc>
              <a:spcBef>
                <a:spcPts val="0"/>
              </a:spcBef>
              <a:spcAft>
                <a:spcPts val="0"/>
              </a:spcAft>
              <a:buSzPts val="2300"/>
              <a:buFont typeface="Noto Sans Symbols"/>
              <a:buChar char="❖"/>
            </a:pPr>
            <a:r>
              <a:rPr lang="en-US" sz="2300">
                <a:highlight>
                  <a:srgbClr val="FF9900"/>
                </a:highlight>
              </a:rPr>
              <a:t>Wind currents, air moving from high to low pressure areas, influence both local weather and global climate.</a:t>
            </a:r>
            <a:endParaRPr sz="2300">
              <a:highlight>
                <a:srgbClr val="FF9900"/>
              </a:highlight>
            </a:endParaRPr>
          </a:p>
          <a:p>
            <a:pPr marL="265176" lvl="1" indent="-168909" algn="l" rtl="0">
              <a:lnSpc>
                <a:spcPct val="90000"/>
              </a:lnSpc>
              <a:spcBef>
                <a:spcPts val="0"/>
              </a:spcBef>
              <a:spcAft>
                <a:spcPts val="0"/>
              </a:spcAft>
              <a:buSzPts val="2300"/>
              <a:buFont typeface="Noto Sans Symbols"/>
              <a:buChar char="❖"/>
            </a:pPr>
            <a:r>
              <a:rPr lang="en-US" sz="1900"/>
              <a:t> </a:t>
            </a:r>
            <a:r>
              <a:rPr lang="en-US" sz="2300"/>
              <a:t>Surface winds will also determine the ocean current and the direction they move</a:t>
            </a:r>
            <a:endParaRPr sz="1900"/>
          </a:p>
          <a:p>
            <a:pPr marL="91440" lvl="0" indent="-146050" algn="l" rtl="0">
              <a:lnSpc>
                <a:spcPct val="90000"/>
              </a:lnSpc>
              <a:spcBef>
                <a:spcPts val="0"/>
              </a:spcBef>
              <a:spcAft>
                <a:spcPts val="0"/>
              </a:spcAft>
              <a:buSzPts val="2300"/>
              <a:buFont typeface="Noto Sans Symbols"/>
              <a:buChar char="❖"/>
            </a:pPr>
            <a:r>
              <a:rPr lang="en-US" sz="2300"/>
              <a:t>Coriolis Effect- Winds blow across the Earth from high-pressure systems to low-pressure systems.</a:t>
            </a:r>
            <a:r>
              <a:rPr lang="en-US" sz="2300">
                <a:highlight>
                  <a:srgbClr val="FFFF00"/>
                </a:highlight>
              </a:rPr>
              <a:t> </a:t>
            </a:r>
            <a:endParaRPr sz="2300">
              <a:highlight>
                <a:srgbClr val="FFFF00"/>
              </a:highlight>
            </a:endParaRPr>
          </a:p>
          <a:p>
            <a:pPr marL="91440" lvl="0" indent="-146050" algn="l" rtl="0">
              <a:lnSpc>
                <a:spcPct val="90000"/>
              </a:lnSpc>
              <a:spcBef>
                <a:spcPts val="0"/>
              </a:spcBef>
              <a:spcAft>
                <a:spcPts val="0"/>
              </a:spcAft>
              <a:buSzPts val="2300"/>
              <a:buFont typeface="Noto Sans Symbols"/>
              <a:buChar char="❖"/>
            </a:pPr>
            <a:r>
              <a:rPr lang="en-US" sz="2300"/>
              <a:t>If the Earth did not rotate, the atmosphere would circulate between the poles (high pressure areas) and the equator (a low pressure area) in a simple back-and-forth pattern.</a:t>
            </a:r>
            <a:endParaRPr sz="2300"/>
          </a:p>
          <a:p>
            <a:pPr marL="91440" lvl="0" indent="-146050" algn="l" rtl="0">
              <a:lnSpc>
                <a:spcPct val="90000"/>
              </a:lnSpc>
              <a:spcBef>
                <a:spcPts val="1400"/>
              </a:spcBef>
              <a:spcAft>
                <a:spcPts val="0"/>
              </a:spcAft>
              <a:buSzPts val="2300"/>
              <a:buFont typeface="Noto Sans Symbols"/>
              <a:buChar char="❖"/>
            </a:pPr>
            <a:r>
              <a:rPr lang="en-US" sz="2300"/>
              <a:t>But because the Earth rotates, </a:t>
            </a:r>
            <a:r>
              <a:rPr lang="en-US" sz="2300">
                <a:highlight>
                  <a:srgbClr val="FF9900"/>
                </a:highlight>
              </a:rPr>
              <a:t>circulating air is deflected:</a:t>
            </a:r>
            <a:endParaRPr sz="2300">
              <a:highlight>
                <a:srgbClr val="FF9900"/>
              </a:highlight>
            </a:endParaRPr>
          </a:p>
          <a:p>
            <a:pPr marL="265176" lvl="1" indent="-156209" algn="l" rtl="0">
              <a:lnSpc>
                <a:spcPct val="90000"/>
              </a:lnSpc>
              <a:spcBef>
                <a:spcPts val="400"/>
              </a:spcBef>
              <a:spcAft>
                <a:spcPts val="0"/>
              </a:spcAft>
              <a:buSzPts val="1900"/>
              <a:buFont typeface="Noto Sans Symbols"/>
              <a:buChar char="❖"/>
            </a:pPr>
            <a:r>
              <a:rPr lang="en-US" sz="1900">
                <a:highlight>
                  <a:srgbClr val="FF9900"/>
                </a:highlight>
              </a:rPr>
              <a:t>Northern- Circulates to the Right</a:t>
            </a:r>
            <a:endParaRPr sz="1900">
              <a:highlight>
                <a:srgbClr val="FF9900"/>
              </a:highlight>
            </a:endParaRPr>
          </a:p>
          <a:p>
            <a:pPr marL="265176" lvl="1" indent="-156209" algn="l" rtl="0">
              <a:lnSpc>
                <a:spcPct val="90000"/>
              </a:lnSpc>
              <a:spcBef>
                <a:spcPts val="600"/>
              </a:spcBef>
              <a:spcAft>
                <a:spcPts val="0"/>
              </a:spcAft>
              <a:buSzPts val="1900"/>
              <a:buFont typeface="Noto Sans Symbols"/>
              <a:buChar char="❖"/>
            </a:pPr>
            <a:r>
              <a:rPr lang="en-US" sz="1900">
                <a:highlight>
                  <a:srgbClr val="FF9900"/>
                </a:highlight>
              </a:rPr>
              <a:t>Southern- Circulates to the Left</a:t>
            </a:r>
            <a:endParaRPr sz="23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4400"/>
              <a:buFont typeface="Twentieth Century"/>
              <a:buNone/>
            </a:pPr>
            <a:r>
              <a:rPr lang="en-US">
                <a:solidFill>
                  <a:schemeClr val="dk1"/>
                </a:solidFill>
              </a:rPr>
              <a:t>OCEANS</a:t>
            </a:r>
            <a:endParaRPr>
              <a:solidFill>
                <a:schemeClr val="dk1"/>
              </a:solidFill>
            </a:endParaRPr>
          </a:p>
        </p:txBody>
      </p:sp>
      <p:sp>
        <p:nvSpPr>
          <p:cNvPr id="233" name="Google Shape;233;p27"/>
          <p:cNvSpPr txBox="1">
            <a:spLocks noGrp="1"/>
          </p:cNvSpPr>
          <p:nvPr>
            <p:ph type="body" idx="1"/>
          </p:nvPr>
        </p:nvSpPr>
        <p:spPr>
          <a:xfrm>
            <a:off x="304800" y="1905000"/>
            <a:ext cx="4029456" cy="4724400"/>
          </a:xfrm>
          <a:prstGeom prst="rect">
            <a:avLst/>
          </a:prstGeom>
          <a:noFill/>
          <a:ln>
            <a:noFill/>
          </a:ln>
        </p:spPr>
        <p:txBody>
          <a:bodyPr spcFirstLastPara="1" wrap="square" lIns="45700" tIns="45700" rIns="45700" bIns="45700" anchor="t" anchorCtr="0">
            <a:noAutofit/>
          </a:bodyPr>
          <a:lstStyle/>
          <a:p>
            <a:pPr marL="91440" lvl="0" indent="-127000" algn="l" rtl="0">
              <a:lnSpc>
                <a:spcPct val="90000"/>
              </a:lnSpc>
              <a:spcBef>
                <a:spcPts val="0"/>
              </a:spcBef>
              <a:spcAft>
                <a:spcPts val="0"/>
              </a:spcAft>
              <a:buSzPts val="2000"/>
              <a:buFont typeface="Noto Sans Symbols"/>
              <a:buChar char="❖"/>
            </a:pPr>
            <a:r>
              <a:rPr lang="en-US"/>
              <a:t>Large bodies of water can also affect climate as </a:t>
            </a:r>
            <a:r>
              <a:rPr lang="en-US">
                <a:highlight>
                  <a:srgbClr val="FF9900"/>
                </a:highlight>
              </a:rPr>
              <a:t>air can pick up humidity from the water, and the water also influences the temperature of air currents.</a:t>
            </a:r>
            <a:endParaRPr>
              <a:highlight>
                <a:srgbClr val="FF9900"/>
              </a:highlight>
            </a:endParaRPr>
          </a:p>
          <a:p>
            <a:pPr marL="91440" lvl="0" indent="-127000" algn="l" rtl="0">
              <a:lnSpc>
                <a:spcPct val="90000"/>
              </a:lnSpc>
              <a:spcBef>
                <a:spcPts val="1400"/>
              </a:spcBef>
              <a:spcAft>
                <a:spcPts val="0"/>
              </a:spcAft>
              <a:buSzPts val="2000"/>
              <a:buFont typeface="Noto Sans Symbols"/>
              <a:buChar char="❖"/>
            </a:pPr>
            <a:r>
              <a:rPr lang="en-US">
                <a:highlight>
                  <a:srgbClr val="FF9900"/>
                </a:highlight>
              </a:rPr>
              <a:t>Water heats and cools slower than does land</a:t>
            </a:r>
            <a:endParaRPr>
              <a:highlight>
                <a:srgbClr val="FF9900"/>
              </a:highlight>
            </a:endParaRPr>
          </a:p>
          <a:p>
            <a:pPr marL="91440" lvl="0" indent="-127000" algn="l" rtl="0">
              <a:lnSpc>
                <a:spcPct val="90000"/>
              </a:lnSpc>
              <a:spcBef>
                <a:spcPts val="1400"/>
              </a:spcBef>
              <a:spcAft>
                <a:spcPts val="0"/>
              </a:spcAft>
              <a:buSzPts val="2000"/>
              <a:buFont typeface="Noto Sans Symbols"/>
              <a:buChar char="❖"/>
            </a:pPr>
            <a:r>
              <a:rPr lang="en-US"/>
              <a:t>Milder climates near large bodies of water</a:t>
            </a:r>
            <a:endParaRPr/>
          </a:p>
          <a:p>
            <a:pPr marL="91440" lvl="0" indent="-127000" algn="l" rtl="0">
              <a:lnSpc>
                <a:spcPct val="90000"/>
              </a:lnSpc>
              <a:spcBef>
                <a:spcPts val="1400"/>
              </a:spcBef>
              <a:spcAft>
                <a:spcPts val="0"/>
              </a:spcAft>
              <a:buSzPts val="2000"/>
              <a:buFont typeface="Noto Sans Symbols"/>
              <a:buChar char="❖"/>
            </a:pPr>
            <a:r>
              <a:rPr lang="en-US">
                <a:highlight>
                  <a:srgbClr val="FF9900"/>
                </a:highlight>
              </a:rPr>
              <a:t>More extreme climates away from large bodies of water (continental climate)</a:t>
            </a:r>
            <a:endParaRPr>
              <a:highlight>
                <a:srgbClr val="FF9900"/>
              </a:highlight>
            </a:endParaRPr>
          </a:p>
          <a:p>
            <a:pPr marL="91440" lvl="0" indent="0" algn="l" rtl="0">
              <a:lnSpc>
                <a:spcPct val="90000"/>
              </a:lnSpc>
              <a:spcBef>
                <a:spcPts val="1400"/>
              </a:spcBef>
              <a:spcAft>
                <a:spcPts val="0"/>
              </a:spcAft>
              <a:buSzPts val="2000"/>
              <a:buNone/>
            </a:pPr>
            <a:endParaRPr/>
          </a:p>
        </p:txBody>
      </p:sp>
      <p:pic>
        <p:nvPicPr>
          <p:cNvPr id="234" name="Google Shape;234;p27" descr="continentality.jpg"/>
          <p:cNvPicPr preferRelativeResize="0">
            <a:picLocks noGrp="1"/>
          </p:cNvPicPr>
          <p:nvPr>
            <p:ph type="body" idx="2"/>
          </p:nvPr>
        </p:nvPicPr>
        <p:blipFill rotWithShape="1">
          <a:blip r:embed="rId3">
            <a:alphaModFix/>
          </a:blip>
          <a:srcRect t="-21727" b="-21727"/>
          <a:stretch/>
        </p:blipFill>
        <p:spPr>
          <a:xfrm>
            <a:off x="4491990" y="3215640"/>
            <a:ext cx="3566160" cy="3489960"/>
          </a:xfrm>
          <a:prstGeom prst="rect">
            <a:avLst/>
          </a:prstGeom>
          <a:noFill/>
          <a:ln>
            <a:noFill/>
          </a:ln>
        </p:spPr>
      </p:pic>
      <p:pic>
        <p:nvPicPr>
          <p:cNvPr id="235" name="Google Shape;235;p27" descr="texas temp.jpg"/>
          <p:cNvPicPr preferRelativeResize="0"/>
          <p:nvPr/>
        </p:nvPicPr>
        <p:blipFill rotWithShape="1">
          <a:blip r:embed="rId4">
            <a:alphaModFix/>
          </a:blip>
          <a:srcRect/>
          <a:stretch/>
        </p:blipFill>
        <p:spPr>
          <a:xfrm>
            <a:off x="5715000" y="533400"/>
            <a:ext cx="2832100" cy="287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571500" y="838200"/>
            <a:ext cx="8001000" cy="11430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dk1"/>
              </a:buClr>
              <a:buSzPts val="4800"/>
              <a:buFont typeface="Lustria"/>
              <a:buNone/>
            </a:pPr>
            <a:r>
              <a:rPr lang="en-US" sz="4800" b="1"/>
              <a:t>COLOR-CODED NOTES</a:t>
            </a:r>
            <a:endParaRPr sz="4800" b="1"/>
          </a:p>
        </p:txBody>
      </p:sp>
      <p:sp>
        <p:nvSpPr>
          <p:cNvPr id="107" name="Google Shape;107;p14"/>
          <p:cNvSpPr txBox="1">
            <a:spLocks noGrp="1"/>
          </p:cNvSpPr>
          <p:nvPr>
            <p:ph type="body" idx="2"/>
          </p:nvPr>
        </p:nvSpPr>
        <p:spPr>
          <a:xfrm>
            <a:off x="571500" y="1936750"/>
            <a:ext cx="8001000" cy="46272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0"/>
              </a:spcBef>
              <a:spcAft>
                <a:spcPts val="0"/>
              </a:spcAft>
              <a:buSzPts val="2000"/>
              <a:buFont typeface="Merriweather"/>
              <a:buChar char="❖"/>
            </a:pPr>
            <a:r>
              <a:rPr lang="en-US">
                <a:latin typeface="Merriweather"/>
                <a:ea typeface="Merriweather"/>
                <a:cs typeface="Merriweather"/>
                <a:sym typeface="Merriweather"/>
              </a:rPr>
              <a:t>Follow the legend below to see which notes you NEED to write down and which notes are optional:</a:t>
            </a:r>
            <a:endParaRPr>
              <a:latin typeface="Merriweather"/>
              <a:ea typeface="Merriweather"/>
              <a:cs typeface="Merriweather"/>
              <a:sym typeface="Merriweather"/>
            </a:endParaRPr>
          </a:p>
          <a:p>
            <a:pPr marL="457200" lvl="0" indent="0" algn="l" rtl="0">
              <a:lnSpc>
                <a:spcPct val="90000"/>
              </a:lnSpc>
              <a:spcBef>
                <a:spcPts val="0"/>
              </a:spcBef>
              <a:spcAft>
                <a:spcPts val="0"/>
              </a:spcAft>
              <a:buSzPts val="2000"/>
              <a:buNone/>
            </a:pPr>
            <a:endParaRPr>
              <a:highlight>
                <a:srgbClr val="FF00FF"/>
              </a:highlight>
              <a:latin typeface="Merriweather"/>
              <a:ea typeface="Merriweather"/>
              <a:cs typeface="Merriweather"/>
              <a:sym typeface="Merriweather"/>
            </a:endParaRPr>
          </a:p>
          <a:p>
            <a:pPr marL="914400" lvl="1" indent="-342900" algn="l" rtl="0">
              <a:lnSpc>
                <a:spcPct val="90000"/>
              </a:lnSpc>
              <a:spcBef>
                <a:spcPts val="0"/>
              </a:spcBef>
              <a:spcAft>
                <a:spcPts val="0"/>
              </a:spcAft>
              <a:buClr>
                <a:srgbClr val="000000"/>
              </a:buClr>
              <a:buSzPts val="1800"/>
              <a:buFont typeface="Merriweather"/>
              <a:buChar char="➢"/>
            </a:pPr>
            <a:r>
              <a:rPr lang="en-US" sz="1800" b="1">
                <a:solidFill>
                  <a:srgbClr val="000000"/>
                </a:solidFill>
                <a:highlight>
                  <a:srgbClr val="F72596"/>
                </a:highlight>
                <a:latin typeface="Merriweather"/>
                <a:ea typeface="Merriweather"/>
                <a:cs typeface="Merriweather"/>
                <a:sym typeface="Merriweather"/>
              </a:rPr>
              <a:t>PINK- important PEOPLE and PLACES</a:t>
            </a:r>
            <a:endParaRPr sz="1800" b="1">
              <a:solidFill>
                <a:srgbClr val="000000"/>
              </a:solidFill>
              <a:highlight>
                <a:srgbClr val="F72596"/>
              </a:highlight>
              <a:latin typeface="Merriweather"/>
              <a:ea typeface="Merriweather"/>
              <a:cs typeface="Merriweather"/>
              <a:sym typeface="Merriweather"/>
            </a:endParaRPr>
          </a:p>
          <a:p>
            <a:pPr marL="914400" lvl="1" indent="-342900" algn="l" rtl="0">
              <a:lnSpc>
                <a:spcPct val="90000"/>
              </a:lnSpc>
              <a:spcBef>
                <a:spcPts val="0"/>
              </a:spcBef>
              <a:spcAft>
                <a:spcPts val="0"/>
              </a:spcAft>
              <a:buClr>
                <a:srgbClr val="000000"/>
              </a:buClr>
              <a:buSzPts val="1800"/>
              <a:buFont typeface="Merriweather"/>
              <a:buChar char="➢"/>
            </a:pPr>
            <a:r>
              <a:rPr lang="en-US" sz="1800" b="1">
                <a:solidFill>
                  <a:srgbClr val="000000"/>
                </a:solidFill>
                <a:highlight>
                  <a:srgbClr val="00FF00"/>
                </a:highlight>
                <a:latin typeface="Merriweather"/>
                <a:ea typeface="Merriweather"/>
                <a:cs typeface="Merriweather"/>
                <a:sym typeface="Merriweather"/>
              </a:rPr>
              <a:t>GREEN- key IDEAS</a:t>
            </a:r>
            <a:endParaRPr sz="1800" b="1">
              <a:solidFill>
                <a:srgbClr val="000000"/>
              </a:solidFill>
              <a:highlight>
                <a:srgbClr val="00FF00"/>
              </a:highlight>
              <a:latin typeface="Merriweather"/>
              <a:ea typeface="Merriweather"/>
              <a:cs typeface="Merriweather"/>
              <a:sym typeface="Merriweather"/>
            </a:endParaRPr>
          </a:p>
          <a:p>
            <a:pPr marL="914400" lvl="1" indent="-342900" algn="l" rtl="0">
              <a:lnSpc>
                <a:spcPct val="90000"/>
              </a:lnSpc>
              <a:spcBef>
                <a:spcPts val="0"/>
              </a:spcBef>
              <a:spcAft>
                <a:spcPts val="0"/>
              </a:spcAft>
              <a:buClr>
                <a:srgbClr val="000000"/>
              </a:buClr>
              <a:buSzPts val="1800"/>
              <a:buFont typeface="Merriweather"/>
              <a:buChar char="➢"/>
            </a:pPr>
            <a:r>
              <a:rPr lang="en-US" sz="1800" b="1">
                <a:solidFill>
                  <a:srgbClr val="000000"/>
                </a:solidFill>
                <a:highlight>
                  <a:srgbClr val="4A86E8"/>
                </a:highlight>
                <a:latin typeface="Merriweather"/>
                <a:ea typeface="Merriweather"/>
                <a:cs typeface="Merriweather"/>
                <a:sym typeface="Merriweather"/>
              </a:rPr>
              <a:t>BLUE- key EVENTS</a:t>
            </a:r>
            <a:endParaRPr sz="1800" b="1">
              <a:solidFill>
                <a:srgbClr val="000000"/>
              </a:solidFill>
              <a:highlight>
                <a:srgbClr val="4A86E8"/>
              </a:highlight>
              <a:latin typeface="Merriweather"/>
              <a:ea typeface="Merriweather"/>
              <a:cs typeface="Merriweather"/>
              <a:sym typeface="Merriweather"/>
            </a:endParaRPr>
          </a:p>
          <a:p>
            <a:pPr marL="914400" lvl="1" indent="-342900" algn="l" rtl="0">
              <a:lnSpc>
                <a:spcPct val="90000"/>
              </a:lnSpc>
              <a:spcBef>
                <a:spcPts val="0"/>
              </a:spcBef>
              <a:spcAft>
                <a:spcPts val="0"/>
              </a:spcAft>
              <a:buClr>
                <a:srgbClr val="000000"/>
              </a:buClr>
              <a:buSzPts val="1800"/>
              <a:buFont typeface="Merriweather"/>
              <a:buChar char="➢"/>
            </a:pPr>
            <a:r>
              <a:rPr lang="en-US" sz="1800" b="1">
                <a:solidFill>
                  <a:srgbClr val="000000"/>
                </a:solidFill>
                <a:highlight>
                  <a:srgbClr val="FF9900"/>
                </a:highlight>
                <a:latin typeface="Merriweather"/>
                <a:ea typeface="Merriweather"/>
                <a:cs typeface="Merriweather"/>
                <a:sym typeface="Merriweather"/>
              </a:rPr>
              <a:t>ORANGE- CAUSE and EFFECT</a:t>
            </a:r>
            <a:endParaRPr sz="1800" b="1">
              <a:solidFill>
                <a:srgbClr val="000000"/>
              </a:solidFill>
              <a:highlight>
                <a:srgbClr val="FF9900"/>
              </a:highlight>
              <a:latin typeface="Merriweather"/>
              <a:ea typeface="Merriweather"/>
              <a:cs typeface="Merriweather"/>
              <a:sym typeface="Merriweather"/>
            </a:endParaRPr>
          </a:p>
          <a:p>
            <a:pPr marL="914400" lvl="1" indent="-342900" algn="l" rtl="0">
              <a:lnSpc>
                <a:spcPct val="90000"/>
              </a:lnSpc>
              <a:spcBef>
                <a:spcPts val="0"/>
              </a:spcBef>
              <a:spcAft>
                <a:spcPts val="0"/>
              </a:spcAft>
              <a:buClr>
                <a:schemeClr val="lt2"/>
              </a:buClr>
              <a:buSzPts val="1800"/>
              <a:buFont typeface="Merriweather"/>
              <a:buChar char="➢"/>
            </a:pPr>
            <a:r>
              <a:rPr lang="en-US" sz="1800">
                <a:highlight>
                  <a:srgbClr val="FFFF00"/>
                </a:highlight>
                <a:latin typeface="Merriweather"/>
                <a:ea typeface="Merriweather"/>
                <a:cs typeface="Merriweather"/>
                <a:sym typeface="Merriweather"/>
              </a:rPr>
              <a:t>YELLOW- VOCABULARY </a:t>
            </a:r>
            <a:endParaRPr sz="1800">
              <a:highlight>
                <a:srgbClr val="FFFF00"/>
              </a:highlight>
              <a:latin typeface="Merriweather"/>
              <a:ea typeface="Merriweather"/>
              <a:cs typeface="Merriweather"/>
              <a:sym typeface="Merriweather"/>
            </a:endParaRPr>
          </a:p>
          <a:p>
            <a:pPr marL="914400" lvl="0" indent="0" algn="l" rtl="0">
              <a:lnSpc>
                <a:spcPct val="90000"/>
              </a:lnSpc>
              <a:spcBef>
                <a:spcPts val="0"/>
              </a:spcBef>
              <a:spcAft>
                <a:spcPts val="0"/>
              </a:spcAft>
              <a:buSzPts val="2000"/>
              <a:buNone/>
            </a:pPr>
            <a:endParaRPr>
              <a:latin typeface="Merriweather"/>
              <a:ea typeface="Merriweather"/>
              <a:cs typeface="Merriweather"/>
              <a:sym typeface="Merriweather"/>
            </a:endParaRPr>
          </a:p>
          <a:p>
            <a:pPr marL="457200" lvl="0" indent="-355600" algn="l" rtl="0">
              <a:lnSpc>
                <a:spcPct val="90000"/>
              </a:lnSpc>
              <a:spcBef>
                <a:spcPts val="0"/>
              </a:spcBef>
              <a:spcAft>
                <a:spcPts val="0"/>
              </a:spcAft>
              <a:buSzPts val="2000"/>
              <a:buFont typeface="Merriweather"/>
              <a:buChar char="❖"/>
            </a:pPr>
            <a:r>
              <a:rPr lang="en-US">
                <a:latin typeface="Merriweather"/>
                <a:ea typeface="Merriweather"/>
                <a:cs typeface="Merriweather"/>
                <a:sym typeface="Merriweather"/>
              </a:rPr>
              <a:t>Any items in BLACK text are optional. </a:t>
            </a:r>
            <a:endParaRPr>
              <a:latin typeface="Merriweather"/>
              <a:ea typeface="Merriweather"/>
              <a:cs typeface="Merriweather"/>
              <a:sym typeface="Merriweather"/>
            </a:endParaRPr>
          </a:p>
          <a:p>
            <a:pPr marL="457200" lvl="0" indent="0" algn="l" rtl="0">
              <a:lnSpc>
                <a:spcPct val="90000"/>
              </a:lnSpc>
              <a:spcBef>
                <a:spcPts val="0"/>
              </a:spcBef>
              <a:spcAft>
                <a:spcPts val="0"/>
              </a:spcAft>
              <a:buSzPts val="2000"/>
              <a:buNone/>
            </a:pPr>
            <a:endParaRPr>
              <a:latin typeface="Merriweather"/>
              <a:ea typeface="Merriweather"/>
              <a:cs typeface="Merriweather"/>
              <a:sym typeface="Merriweather"/>
            </a:endParaRPr>
          </a:p>
          <a:p>
            <a:pPr marL="457200" lvl="0" indent="-355600" algn="l" rtl="0">
              <a:lnSpc>
                <a:spcPct val="90000"/>
              </a:lnSpc>
              <a:spcBef>
                <a:spcPts val="0"/>
              </a:spcBef>
              <a:spcAft>
                <a:spcPts val="0"/>
              </a:spcAft>
              <a:buSzPts val="2000"/>
              <a:buFont typeface="Merriweather"/>
              <a:buChar char="❖"/>
            </a:pPr>
            <a:r>
              <a:rPr lang="en-US">
                <a:latin typeface="Merriweather"/>
                <a:ea typeface="Merriweather"/>
                <a:cs typeface="Merriweather"/>
                <a:sym typeface="Merriweather"/>
              </a:rPr>
              <a:t>You DO NOT have to color code your own notes. </a:t>
            </a:r>
            <a:endParaRPr>
              <a:latin typeface="Merriweather"/>
              <a:ea typeface="Merriweather"/>
              <a:cs typeface="Merriweather"/>
              <a:sym typeface="Merriweather"/>
            </a:endParaRPr>
          </a:p>
          <a:p>
            <a:pPr marL="457200" lvl="0" indent="0" algn="l" rtl="0">
              <a:lnSpc>
                <a:spcPct val="90000"/>
              </a:lnSpc>
              <a:spcBef>
                <a:spcPts val="0"/>
              </a:spcBef>
              <a:spcAft>
                <a:spcPts val="0"/>
              </a:spcAft>
              <a:buSzPts val="2000"/>
              <a:buNone/>
            </a:pPr>
            <a:endParaRPr>
              <a:latin typeface="Merriweather"/>
              <a:ea typeface="Merriweather"/>
              <a:cs typeface="Merriweather"/>
              <a:sym typeface="Merriweather"/>
            </a:endParaRPr>
          </a:p>
          <a:p>
            <a:pPr marL="457200" lvl="0" indent="-355600" algn="l" rtl="0">
              <a:lnSpc>
                <a:spcPct val="90000"/>
              </a:lnSpc>
              <a:spcBef>
                <a:spcPts val="0"/>
              </a:spcBef>
              <a:spcAft>
                <a:spcPts val="0"/>
              </a:spcAft>
              <a:buSzPts val="2000"/>
              <a:buFont typeface="Merriweather"/>
              <a:buChar char="❖"/>
            </a:pPr>
            <a:r>
              <a:rPr lang="en-US">
                <a:latin typeface="Merriweather"/>
                <a:ea typeface="Merriweather"/>
                <a:cs typeface="Merriweather"/>
                <a:sym typeface="Merriweather"/>
              </a:rPr>
              <a:t>Remember: the more </a:t>
            </a:r>
            <a:r>
              <a:rPr lang="en-US" u="sng">
                <a:latin typeface="Merriweather"/>
                <a:ea typeface="Merriweather"/>
                <a:cs typeface="Merriweather"/>
                <a:sym typeface="Merriweather"/>
              </a:rPr>
              <a:t>thorough</a:t>
            </a:r>
            <a:r>
              <a:rPr lang="en-US">
                <a:latin typeface="Merriweather"/>
                <a:ea typeface="Merriweather"/>
                <a:cs typeface="Merriweather"/>
                <a:sym typeface="Merriweather"/>
              </a:rPr>
              <a:t> your notes, the more </a:t>
            </a:r>
            <a:r>
              <a:rPr lang="en-US" u="sng">
                <a:latin typeface="Merriweather"/>
                <a:ea typeface="Merriweather"/>
                <a:cs typeface="Merriweather"/>
                <a:sym typeface="Merriweather"/>
              </a:rPr>
              <a:t>prepared</a:t>
            </a:r>
            <a:r>
              <a:rPr lang="en-US">
                <a:latin typeface="Merriweather"/>
                <a:ea typeface="Merriweather"/>
                <a:cs typeface="Merriweather"/>
                <a:sym typeface="Merriweather"/>
              </a:rPr>
              <a:t> you will be for exams.</a:t>
            </a:r>
            <a:endParaRPr>
              <a:latin typeface="Merriweather"/>
              <a:ea typeface="Merriweather"/>
              <a:cs typeface="Merriweather"/>
              <a:sym typeface="Merriweather"/>
            </a:endParaRPr>
          </a:p>
          <a:p>
            <a:pPr marL="0" lvl="0" indent="0" algn="l" rtl="0">
              <a:lnSpc>
                <a:spcPct val="90000"/>
              </a:lnSpc>
              <a:spcBef>
                <a:spcPts val="1000"/>
              </a:spcBef>
              <a:spcAft>
                <a:spcPts val="0"/>
              </a:spcAft>
              <a:buSzPts val="2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342900" y="4960137"/>
            <a:ext cx="5829300" cy="1463040"/>
          </a:xfrm>
          <a:prstGeom prst="rect">
            <a:avLst/>
          </a:prstGeom>
          <a:noFill/>
          <a:ln>
            <a:noFill/>
          </a:ln>
        </p:spPr>
        <p:txBody>
          <a:bodyPr spcFirstLastPara="1" wrap="square" lIns="91425" tIns="45700" rIns="91425" bIns="45700" anchor="ctr" anchorCtr="0">
            <a:noAutofit/>
          </a:bodyPr>
          <a:lstStyle/>
          <a:p>
            <a:pPr marL="0" lvl="0" indent="0" algn="r" rtl="0">
              <a:lnSpc>
                <a:spcPct val="80000"/>
              </a:lnSpc>
              <a:spcBef>
                <a:spcPts val="0"/>
              </a:spcBef>
              <a:spcAft>
                <a:spcPts val="0"/>
              </a:spcAft>
              <a:buClr>
                <a:srgbClr val="0C0C0C"/>
              </a:buClr>
              <a:buSzPts val="4400"/>
              <a:buFont typeface="Twentieth Century"/>
              <a:buNone/>
            </a:pPr>
            <a:r>
              <a:rPr lang="en-US"/>
              <a:t>EARTH-SUN RELATIONSHIPS</a:t>
            </a:r>
            <a:endParaRPr/>
          </a:p>
        </p:txBody>
      </p:sp>
      <p:sp>
        <p:nvSpPr>
          <p:cNvPr id="113" name="Google Shape;113;p15"/>
          <p:cNvSpPr txBox="1">
            <a:spLocks noGrp="1"/>
          </p:cNvSpPr>
          <p:nvPr>
            <p:ph type="body" idx="1"/>
          </p:nvPr>
        </p:nvSpPr>
        <p:spPr>
          <a:xfrm>
            <a:off x="6457950" y="4960137"/>
            <a:ext cx="2400300" cy="14630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endParaRPr/>
          </a:p>
        </p:txBody>
      </p:sp>
      <p:pic>
        <p:nvPicPr>
          <p:cNvPr id="114" name="Google Shape;114;p15" descr="earth sun relationships.jpg"/>
          <p:cNvPicPr preferRelativeResize="0"/>
          <p:nvPr/>
        </p:nvPicPr>
        <p:blipFill rotWithShape="1">
          <a:blip r:embed="rId3">
            <a:alphaModFix/>
          </a:blip>
          <a:srcRect/>
          <a:stretch/>
        </p:blipFill>
        <p:spPr>
          <a:xfrm>
            <a:off x="1676400" y="381001"/>
            <a:ext cx="6019800" cy="36531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768096" y="585216"/>
            <a:ext cx="7290054" cy="1014984"/>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4400"/>
              <a:buFont typeface="Twentieth Century"/>
              <a:buNone/>
            </a:pPr>
            <a:r>
              <a:rPr lang="en-US">
                <a:latin typeface="Twentieth Century"/>
                <a:ea typeface="Twentieth Century"/>
                <a:cs typeface="Twentieth Century"/>
                <a:sym typeface="Twentieth Century"/>
              </a:rPr>
              <a:t>REVOLUTIONS &amp; ROTATIONS</a:t>
            </a:r>
            <a:endParaRPr>
              <a:latin typeface="Twentieth Century"/>
              <a:ea typeface="Twentieth Century"/>
              <a:cs typeface="Twentieth Century"/>
              <a:sym typeface="Twentieth Century"/>
            </a:endParaRPr>
          </a:p>
        </p:txBody>
      </p:sp>
      <p:sp>
        <p:nvSpPr>
          <p:cNvPr id="120" name="Google Shape;120;p16"/>
          <p:cNvSpPr txBox="1">
            <a:spLocks noGrp="1"/>
          </p:cNvSpPr>
          <p:nvPr>
            <p:ph type="body" idx="1"/>
          </p:nvPr>
        </p:nvSpPr>
        <p:spPr>
          <a:xfrm>
            <a:off x="304800" y="2057400"/>
            <a:ext cx="4572000" cy="4419600"/>
          </a:xfrm>
          <a:prstGeom prst="rect">
            <a:avLst/>
          </a:prstGeom>
          <a:noFill/>
          <a:ln>
            <a:noFill/>
          </a:ln>
        </p:spPr>
        <p:txBody>
          <a:bodyPr spcFirstLastPara="1" wrap="square" lIns="45700" tIns="45700" rIns="45700" bIns="45700" anchor="t" anchorCtr="0">
            <a:noAutofit/>
          </a:bodyPr>
          <a:lstStyle/>
          <a:p>
            <a:pPr marL="91440" lvl="0" indent="-152400" algn="l" rtl="0">
              <a:lnSpc>
                <a:spcPct val="90000"/>
              </a:lnSpc>
              <a:spcBef>
                <a:spcPts val="0"/>
              </a:spcBef>
              <a:spcAft>
                <a:spcPts val="0"/>
              </a:spcAft>
              <a:buSzPts val="2400"/>
              <a:buFont typeface="Noto Sans Symbols"/>
              <a:buChar char="❖"/>
            </a:pPr>
            <a:r>
              <a:rPr lang="en-US" sz="2400">
                <a:highlight>
                  <a:srgbClr val="FFFF00"/>
                </a:highlight>
              </a:rPr>
              <a:t>Revolution- Movement of the Earth around the Sun</a:t>
            </a:r>
            <a:r>
              <a:rPr lang="en-US" sz="2400"/>
              <a:t>; one revolution equals 365 days (one year)</a:t>
            </a:r>
            <a:endParaRPr/>
          </a:p>
          <a:p>
            <a:pPr marL="91440" lvl="0" indent="-152400" algn="l" rtl="0">
              <a:lnSpc>
                <a:spcPct val="90000"/>
              </a:lnSpc>
              <a:spcBef>
                <a:spcPts val="1400"/>
              </a:spcBef>
              <a:spcAft>
                <a:spcPts val="0"/>
              </a:spcAft>
              <a:buSzPts val="2400"/>
              <a:buFont typeface="Noto Sans Symbols"/>
              <a:buChar char="❖"/>
            </a:pPr>
            <a:r>
              <a:rPr lang="en-US" sz="2400">
                <a:highlight>
                  <a:srgbClr val="FFFF00"/>
                </a:highlight>
              </a:rPr>
              <a:t>Rotation- Spin of Earth on its axis</a:t>
            </a:r>
            <a:r>
              <a:rPr lang="en-US" sz="2400"/>
              <a:t>; one rotation equals </a:t>
            </a:r>
            <a:r>
              <a:rPr lang="en-US" sz="2400">
                <a:highlight>
                  <a:srgbClr val="FFFF00"/>
                </a:highlight>
              </a:rPr>
              <a:t>24 hours</a:t>
            </a:r>
            <a:r>
              <a:rPr lang="en-US" sz="2400"/>
              <a:t> (1 Day)</a:t>
            </a:r>
            <a:endParaRPr/>
          </a:p>
          <a:p>
            <a:pPr marL="91440" lvl="0" indent="-152400" algn="l" rtl="0">
              <a:lnSpc>
                <a:spcPct val="90000"/>
              </a:lnSpc>
              <a:spcBef>
                <a:spcPts val="1400"/>
              </a:spcBef>
              <a:spcAft>
                <a:spcPts val="0"/>
              </a:spcAft>
              <a:buSzPts val="2400"/>
              <a:buFont typeface="Noto Sans Symbols"/>
              <a:buChar char="❖"/>
            </a:pPr>
            <a:r>
              <a:rPr lang="en-US" sz="2400">
                <a:highlight>
                  <a:srgbClr val="FF9900"/>
                </a:highlight>
              </a:rPr>
              <a:t>Tilt- Earth’s axis is slanted at 23 ½°</a:t>
            </a:r>
            <a:r>
              <a:rPr lang="en-US" sz="2400"/>
              <a:t>, which </a:t>
            </a:r>
            <a:r>
              <a:rPr lang="en-US" sz="2400">
                <a:highlight>
                  <a:srgbClr val="FF9900"/>
                </a:highlight>
              </a:rPr>
              <a:t>distributes the Sun’s heat evenl</a:t>
            </a:r>
            <a:r>
              <a:rPr lang="en-US" sz="2400"/>
              <a:t>y, allowing sustained life and better vegetation growth.</a:t>
            </a:r>
            <a:endParaRPr/>
          </a:p>
          <a:p>
            <a:pPr marL="265176" lvl="1" indent="-137159" algn="l" rtl="0">
              <a:lnSpc>
                <a:spcPct val="90000"/>
              </a:lnSpc>
              <a:spcBef>
                <a:spcPts val="400"/>
              </a:spcBef>
              <a:spcAft>
                <a:spcPts val="0"/>
              </a:spcAft>
              <a:buSzPts val="1900"/>
              <a:buFont typeface="Noto Sans Symbols"/>
              <a:buChar char="❖"/>
            </a:pPr>
            <a:r>
              <a:rPr lang="en-US" sz="1900"/>
              <a:t>Also </a:t>
            </a:r>
            <a:r>
              <a:rPr lang="en-US" sz="1900">
                <a:highlight>
                  <a:srgbClr val="FF9900"/>
                </a:highlight>
              </a:rPr>
              <a:t>determines which season each hemisphere will have (always opposites)</a:t>
            </a:r>
            <a:endParaRPr sz="1900">
              <a:highlight>
                <a:srgbClr val="FF9900"/>
              </a:highlight>
            </a:endParaRPr>
          </a:p>
          <a:p>
            <a:pPr marL="91440" lvl="1" indent="0" algn="l" rtl="0">
              <a:lnSpc>
                <a:spcPct val="90000"/>
              </a:lnSpc>
              <a:spcBef>
                <a:spcPts val="1600"/>
              </a:spcBef>
              <a:spcAft>
                <a:spcPts val="0"/>
              </a:spcAft>
              <a:buSzPts val="1600"/>
              <a:buFont typeface="Noto Sans Symbols"/>
              <a:buNone/>
            </a:pPr>
            <a:endParaRPr/>
          </a:p>
          <a:p>
            <a:pPr marL="91440" lvl="1" indent="0" algn="l" rtl="0">
              <a:lnSpc>
                <a:spcPct val="90000"/>
              </a:lnSpc>
              <a:spcBef>
                <a:spcPts val="1400"/>
              </a:spcBef>
              <a:spcAft>
                <a:spcPts val="0"/>
              </a:spcAft>
              <a:buSzPts val="1600"/>
              <a:buFont typeface="Noto Sans Symbols"/>
              <a:buNone/>
            </a:pPr>
            <a:endParaRPr/>
          </a:p>
          <a:p>
            <a:pPr marL="91440" lvl="0" indent="0" algn="l" rtl="0">
              <a:lnSpc>
                <a:spcPct val="90000"/>
              </a:lnSpc>
              <a:spcBef>
                <a:spcPts val="1400"/>
              </a:spcBef>
              <a:spcAft>
                <a:spcPts val="0"/>
              </a:spcAft>
              <a:buSzPts val="2000"/>
              <a:buNone/>
            </a:pPr>
            <a:endParaRPr/>
          </a:p>
        </p:txBody>
      </p:sp>
      <p:pic>
        <p:nvPicPr>
          <p:cNvPr id="121" name="Google Shape;121;p16" descr="revolution.jpg"/>
          <p:cNvPicPr preferRelativeResize="0">
            <a:picLocks noGrp="1"/>
          </p:cNvPicPr>
          <p:nvPr>
            <p:ph type="body" idx="2"/>
          </p:nvPr>
        </p:nvPicPr>
        <p:blipFill rotWithShape="1">
          <a:blip r:embed="rId3">
            <a:alphaModFix/>
          </a:blip>
          <a:srcRect t="-62821" b="-62821"/>
          <a:stretch/>
        </p:blipFill>
        <p:spPr>
          <a:xfrm>
            <a:off x="5334000" y="381000"/>
            <a:ext cx="3566160" cy="4023360"/>
          </a:xfrm>
          <a:prstGeom prst="rect">
            <a:avLst/>
          </a:prstGeom>
          <a:noFill/>
          <a:ln>
            <a:noFill/>
          </a:ln>
        </p:spPr>
      </p:pic>
      <p:pic>
        <p:nvPicPr>
          <p:cNvPr id="122" name="Google Shape;122;p16" descr="earth-rotation.jpg"/>
          <p:cNvPicPr preferRelativeResize="0"/>
          <p:nvPr/>
        </p:nvPicPr>
        <p:blipFill rotWithShape="1">
          <a:blip r:embed="rId4">
            <a:alphaModFix/>
          </a:blip>
          <a:srcRect/>
          <a:stretch/>
        </p:blipFill>
        <p:spPr>
          <a:xfrm>
            <a:off x="4870938" y="3429000"/>
            <a:ext cx="1758462" cy="1698171"/>
          </a:xfrm>
          <a:prstGeom prst="rect">
            <a:avLst/>
          </a:prstGeom>
          <a:noFill/>
          <a:ln>
            <a:noFill/>
          </a:ln>
        </p:spPr>
      </p:pic>
      <p:pic>
        <p:nvPicPr>
          <p:cNvPr id="123" name="Google Shape;123;p16" descr="tilt.jpg"/>
          <p:cNvPicPr preferRelativeResize="0"/>
          <p:nvPr/>
        </p:nvPicPr>
        <p:blipFill rotWithShape="1">
          <a:blip r:embed="rId5">
            <a:alphaModFix/>
          </a:blip>
          <a:srcRect/>
          <a:stretch/>
        </p:blipFill>
        <p:spPr>
          <a:xfrm>
            <a:off x="6684010" y="4876800"/>
            <a:ext cx="2231390" cy="177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txBox="1">
            <a:spLocks noGrp="1"/>
          </p:cNvSpPr>
          <p:nvPr>
            <p:ph type="title"/>
          </p:nvPr>
        </p:nvSpPr>
        <p:spPr>
          <a:xfrm>
            <a:off x="768096" y="585216"/>
            <a:ext cx="7290054" cy="1014984"/>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4400"/>
              <a:buFont typeface="Twentieth Century"/>
              <a:buNone/>
            </a:pPr>
            <a:r>
              <a:rPr lang="en-US"/>
              <a:t>EARTH’S SEASONS</a:t>
            </a:r>
            <a:endParaRPr/>
          </a:p>
        </p:txBody>
      </p:sp>
      <p:sp>
        <p:nvSpPr>
          <p:cNvPr id="129" name="Google Shape;129;p17"/>
          <p:cNvSpPr txBox="1">
            <a:spLocks noGrp="1"/>
          </p:cNvSpPr>
          <p:nvPr>
            <p:ph type="body" idx="1"/>
          </p:nvPr>
        </p:nvSpPr>
        <p:spPr>
          <a:xfrm>
            <a:off x="768096" y="2286000"/>
            <a:ext cx="3566160" cy="4023360"/>
          </a:xfrm>
          <a:prstGeom prst="rect">
            <a:avLst/>
          </a:prstGeom>
          <a:noFill/>
          <a:ln>
            <a:noFill/>
          </a:ln>
        </p:spPr>
        <p:txBody>
          <a:bodyPr spcFirstLastPara="1" wrap="square" lIns="45700" tIns="45700" rIns="45700" bIns="45700" anchor="t" anchorCtr="0">
            <a:noAutofit/>
          </a:bodyPr>
          <a:lstStyle/>
          <a:p>
            <a:pPr marL="91440" lvl="0" indent="0" algn="l" rtl="0">
              <a:lnSpc>
                <a:spcPct val="80000"/>
              </a:lnSpc>
              <a:spcBef>
                <a:spcPts val="0"/>
              </a:spcBef>
              <a:spcAft>
                <a:spcPts val="0"/>
              </a:spcAft>
              <a:buSzPts val="2000"/>
              <a:buNone/>
            </a:pPr>
            <a:endParaRPr/>
          </a:p>
        </p:txBody>
      </p:sp>
      <p:sp>
        <p:nvSpPr>
          <p:cNvPr id="130" name="Google Shape;130;p17"/>
          <p:cNvSpPr txBox="1">
            <a:spLocks noGrp="1"/>
          </p:cNvSpPr>
          <p:nvPr>
            <p:ph type="body" idx="2"/>
          </p:nvPr>
        </p:nvSpPr>
        <p:spPr>
          <a:xfrm>
            <a:off x="4267200" y="1600200"/>
            <a:ext cx="4648200" cy="5029200"/>
          </a:xfrm>
          <a:prstGeom prst="rect">
            <a:avLst/>
          </a:prstGeom>
          <a:noFill/>
          <a:ln>
            <a:noFill/>
          </a:ln>
        </p:spPr>
        <p:txBody>
          <a:bodyPr spcFirstLastPara="1" wrap="square" lIns="45700" tIns="45700" rIns="45700" bIns="45700" anchor="t" anchorCtr="0">
            <a:noAutofit/>
          </a:bodyPr>
          <a:lstStyle/>
          <a:p>
            <a:pPr marL="91440" lvl="0" indent="-152400" algn="l" rtl="0">
              <a:lnSpc>
                <a:spcPct val="80000"/>
              </a:lnSpc>
              <a:spcBef>
                <a:spcPts val="0"/>
              </a:spcBef>
              <a:spcAft>
                <a:spcPts val="0"/>
              </a:spcAft>
              <a:buSzPts val="2400"/>
              <a:buFont typeface="Noto Sans Symbols"/>
              <a:buChar char="❖"/>
            </a:pPr>
            <a:r>
              <a:rPr lang="en-US" sz="2400">
                <a:highlight>
                  <a:srgbClr val="FF9900"/>
                </a:highlight>
              </a:rPr>
              <a:t>Direct Rays- when a hemisphere is tilted </a:t>
            </a:r>
            <a:r>
              <a:rPr lang="en-US" sz="2400" u="sng">
                <a:highlight>
                  <a:srgbClr val="FF9900"/>
                </a:highlight>
              </a:rPr>
              <a:t>toward</a:t>
            </a:r>
            <a:r>
              <a:rPr lang="en-US" sz="2400">
                <a:highlight>
                  <a:srgbClr val="FF9900"/>
                </a:highlight>
              </a:rPr>
              <a:t> the sun,</a:t>
            </a:r>
            <a:r>
              <a:rPr lang="en-US" sz="2400"/>
              <a:t> the sun’s light (or angle of incidence) is higher and </a:t>
            </a:r>
            <a:r>
              <a:rPr lang="en-US" sz="2400">
                <a:highlight>
                  <a:srgbClr val="FF9900"/>
                </a:highlight>
              </a:rPr>
              <a:t>it is </a:t>
            </a:r>
            <a:r>
              <a:rPr lang="en-US" sz="2400" u="sng">
                <a:highlight>
                  <a:srgbClr val="FF9900"/>
                </a:highlight>
              </a:rPr>
              <a:t>summer</a:t>
            </a:r>
            <a:r>
              <a:rPr lang="en-US" sz="2400">
                <a:highlight>
                  <a:srgbClr val="FF9900"/>
                </a:highlight>
              </a:rPr>
              <a:t> in that hemisphere.</a:t>
            </a:r>
            <a:endParaRPr>
              <a:highlight>
                <a:srgbClr val="FF9900"/>
              </a:highlight>
            </a:endParaRPr>
          </a:p>
          <a:p>
            <a:pPr marL="91440" lvl="0" indent="-152400" algn="l" rtl="0">
              <a:lnSpc>
                <a:spcPct val="80000"/>
              </a:lnSpc>
              <a:spcBef>
                <a:spcPts val="1400"/>
              </a:spcBef>
              <a:spcAft>
                <a:spcPts val="0"/>
              </a:spcAft>
              <a:buSzPts val="2400"/>
              <a:buFont typeface="Noto Sans Symbols"/>
              <a:buChar char="❖"/>
            </a:pPr>
            <a:r>
              <a:rPr lang="en-US" sz="2400">
                <a:highlight>
                  <a:srgbClr val="FF9900"/>
                </a:highlight>
              </a:rPr>
              <a:t>Indirect Rays- When a hemisphere is tilted </a:t>
            </a:r>
            <a:r>
              <a:rPr lang="en-US" sz="2400" u="sng">
                <a:highlight>
                  <a:srgbClr val="FF9900"/>
                </a:highlight>
              </a:rPr>
              <a:t>away</a:t>
            </a:r>
            <a:r>
              <a:rPr lang="en-US" sz="2400">
                <a:highlight>
                  <a:srgbClr val="FF9900"/>
                </a:highlight>
              </a:rPr>
              <a:t> from the sun</a:t>
            </a:r>
            <a:r>
              <a:rPr lang="en-US" sz="2400"/>
              <a:t>, the sun’s light (or angle of incidence) is lower and </a:t>
            </a:r>
            <a:r>
              <a:rPr lang="en-US" sz="2400">
                <a:highlight>
                  <a:srgbClr val="FF9900"/>
                </a:highlight>
              </a:rPr>
              <a:t>it is </a:t>
            </a:r>
            <a:r>
              <a:rPr lang="en-US" sz="2400" u="sng">
                <a:highlight>
                  <a:srgbClr val="FF9900"/>
                </a:highlight>
              </a:rPr>
              <a:t>winter</a:t>
            </a:r>
            <a:r>
              <a:rPr lang="en-US" sz="2400">
                <a:highlight>
                  <a:srgbClr val="FF9900"/>
                </a:highlight>
              </a:rPr>
              <a:t> in that hemisphere</a:t>
            </a:r>
            <a:r>
              <a:rPr lang="en-US" sz="2400"/>
              <a:t>.</a:t>
            </a:r>
            <a:endParaRPr/>
          </a:p>
          <a:p>
            <a:pPr marL="91440" lvl="0" indent="-152400" algn="l" rtl="0">
              <a:lnSpc>
                <a:spcPct val="80000"/>
              </a:lnSpc>
              <a:spcBef>
                <a:spcPts val="1400"/>
              </a:spcBef>
              <a:spcAft>
                <a:spcPts val="0"/>
              </a:spcAft>
              <a:buSzPts val="2400"/>
              <a:buFont typeface="Noto Sans Symbols"/>
              <a:buChar char="❖"/>
            </a:pPr>
            <a:r>
              <a:rPr lang="en-US" sz="2400"/>
              <a:t>Equinox</a:t>
            </a:r>
            <a:endParaRPr/>
          </a:p>
          <a:p>
            <a:pPr marL="265176" lvl="1" indent="-137159" algn="l" rtl="0">
              <a:lnSpc>
                <a:spcPct val="80000"/>
              </a:lnSpc>
              <a:spcBef>
                <a:spcPts val="400"/>
              </a:spcBef>
              <a:spcAft>
                <a:spcPts val="0"/>
              </a:spcAft>
              <a:buSzPts val="1600"/>
              <a:buFont typeface="Noto Sans Symbols"/>
              <a:buChar char="❖"/>
            </a:pPr>
            <a:r>
              <a:rPr lang="en-US"/>
              <a:t>Spring (March 20</a:t>
            </a:r>
            <a:r>
              <a:rPr lang="en-US" baseline="30000"/>
              <a:t>th</a:t>
            </a:r>
            <a:r>
              <a:rPr lang="en-US"/>
              <a:t>)</a:t>
            </a:r>
            <a:endParaRPr/>
          </a:p>
          <a:p>
            <a:pPr marL="265176" lvl="1" indent="-137159" algn="l" rtl="0">
              <a:lnSpc>
                <a:spcPct val="80000"/>
              </a:lnSpc>
              <a:spcBef>
                <a:spcPts val="600"/>
              </a:spcBef>
              <a:spcAft>
                <a:spcPts val="0"/>
              </a:spcAft>
              <a:buSzPts val="1600"/>
              <a:buFont typeface="Noto Sans Symbols"/>
              <a:buChar char="❖"/>
            </a:pPr>
            <a:r>
              <a:rPr lang="en-US"/>
              <a:t>Fall (September 22</a:t>
            </a:r>
            <a:r>
              <a:rPr lang="en-US" baseline="30000"/>
              <a:t>nd</a:t>
            </a:r>
            <a:r>
              <a:rPr lang="en-US"/>
              <a:t>)</a:t>
            </a:r>
            <a:endParaRPr/>
          </a:p>
          <a:p>
            <a:pPr marL="91440" lvl="0" indent="-152400" algn="l" rtl="0">
              <a:lnSpc>
                <a:spcPct val="80000"/>
              </a:lnSpc>
              <a:spcBef>
                <a:spcPts val="1600"/>
              </a:spcBef>
              <a:spcAft>
                <a:spcPts val="0"/>
              </a:spcAft>
              <a:buSzPts val="2400"/>
              <a:buFont typeface="Noto Sans Symbols"/>
              <a:buChar char="❖"/>
            </a:pPr>
            <a:r>
              <a:rPr lang="en-US" sz="2400"/>
              <a:t>Solstice</a:t>
            </a:r>
            <a:endParaRPr/>
          </a:p>
          <a:p>
            <a:pPr marL="265176" lvl="1" indent="-137159" algn="l" rtl="0">
              <a:lnSpc>
                <a:spcPct val="80000"/>
              </a:lnSpc>
              <a:spcBef>
                <a:spcPts val="400"/>
              </a:spcBef>
              <a:spcAft>
                <a:spcPts val="0"/>
              </a:spcAft>
              <a:buSzPts val="1600"/>
              <a:buFont typeface="Noto Sans Symbols"/>
              <a:buChar char="❖"/>
            </a:pPr>
            <a:r>
              <a:rPr lang="en-US"/>
              <a:t>Summer (June 21</a:t>
            </a:r>
            <a:r>
              <a:rPr lang="en-US" baseline="30000"/>
              <a:t>st</a:t>
            </a:r>
            <a:r>
              <a:rPr lang="en-US"/>
              <a:t>) </a:t>
            </a:r>
            <a:endParaRPr/>
          </a:p>
          <a:p>
            <a:pPr marL="265176" lvl="1" indent="-137159" algn="l" rtl="0">
              <a:lnSpc>
                <a:spcPct val="80000"/>
              </a:lnSpc>
              <a:spcBef>
                <a:spcPts val="600"/>
              </a:spcBef>
              <a:spcAft>
                <a:spcPts val="0"/>
              </a:spcAft>
              <a:buSzPts val="1600"/>
              <a:buFont typeface="Noto Sans Symbols"/>
              <a:buChar char="❖"/>
            </a:pPr>
            <a:r>
              <a:rPr lang="en-US"/>
              <a:t>Winter (December 21</a:t>
            </a:r>
            <a:r>
              <a:rPr lang="en-US" baseline="30000"/>
              <a:t>st</a:t>
            </a:r>
            <a:r>
              <a:rPr lang="en-US"/>
              <a:t>)</a:t>
            </a:r>
            <a:endParaRPr/>
          </a:p>
          <a:p>
            <a:pPr marL="91440" lvl="0" indent="0" algn="l" rtl="0">
              <a:lnSpc>
                <a:spcPct val="80000"/>
              </a:lnSpc>
              <a:spcBef>
                <a:spcPts val="1600"/>
              </a:spcBef>
              <a:spcAft>
                <a:spcPts val="0"/>
              </a:spcAft>
              <a:buSzPts val="2000"/>
              <a:buNone/>
            </a:pPr>
            <a:endParaRPr/>
          </a:p>
        </p:txBody>
      </p:sp>
      <p:pic>
        <p:nvPicPr>
          <p:cNvPr id="131" name="Google Shape;131;p17"/>
          <p:cNvPicPr preferRelativeResize="0"/>
          <p:nvPr/>
        </p:nvPicPr>
        <p:blipFill rotWithShape="1">
          <a:blip r:embed="rId3">
            <a:alphaModFix/>
          </a:blip>
          <a:srcRect/>
          <a:stretch/>
        </p:blipFill>
        <p:spPr>
          <a:xfrm>
            <a:off x="152400" y="2209800"/>
            <a:ext cx="4038600" cy="3581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768096" y="585216"/>
            <a:ext cx="7290054" cy="1014984"/>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4400"/>
              <a:buFont typeface="Twentieth Century"/>
              <a:buNone/>
            </a:pPr>
            <a:r>
              <a:rPr lang="en-US">
                <a:solidFill>
                  <a:schemeClr val="dk1"/>
                </a:solidFill>
                <a:highlight>
                  <a:srgbClr val="FF9900"/>
                </a:highlight>
              </a:rPr>
              <a:t>GREENHOUSE EFFECT</a:t>
            </a:r>
            <a:endParaRPr>
              <a:solidFill>
                <a:schemeClr val="dk1"/>
              </a:solidFill>
              <a:highlight>
                <a:srgbClr val="FF9900"/>
              </a:highlight>
            </a:endParaRPr>
          </a:p>
        </p:txBody>
      </p:sp>
      <p:sp>
        <p:nvSpPr>
          <p:cNvPr id="137" name="Google Shape;137;p18"/>
          <p:cNvSpPr txBox="1">
            <a:spLocks noGrp="1"/>
          </p:cNvSpPr>
          <p:nvPr>
            <p:ph type="body" idx="1"/>
          </p:nvPr>
        </p:nvSpPr>
        <p:spPr>
          <a:xfrm>
            <a:off x="304800" y="1905000"/>
            <a:ext cx="4724400" cy="4404360"/>
          </a:xfrm>
          <a:prstGeom prst="rect">
            <a:avLst/>
          </a:prstGeom>
          <a:noFill/>
          <a:ln>
            <a:noFill/>
          </a:ln>
        </p:spPr>
        <p:txBody>
          <a:bodyPr spcFirstLastPara="1" wrap="square" lIns="45700" tIns="45700" rIns="45700" bIns="45700" anchor="t" anchorCtr="0">
            <a:noAutofit/>
          </a:bodyPr>
          <a:lstStyle/>
          <a:p>
            <a:pPr marL="91440" lvl="0" indent="-152400" algn="l" rtl="0">
              <a:lnSpc>
                <a:spcPct val="90000"/>
              </a:lnSpc>
              <a:spcBef>
                <a:spcPts val="0"/>
              </a:spcBef>
              <a:spcAft>
                <a:spcPts val="0"/>
              </a:spcAft>
              <a:buSzPts val="2400"/>
              <a:buFont typeface="Noto Sans Symbols"/>
              <a:buChar char="❖"/>
            </a:pPr>
            <a:r>
              <a:rPr lang="en-US" sz="2400">
                <a:highlight>
                  <a:srgbClr val="FF9900"/>
                </a:highlight>
              </a:rPr>
              <a:t>Layer of gases </a:t>
            </a:r>
            <a:r>
              <a:rPr lang="en-US" sz="2400"/>
              <a:t>(ozone, methane, carbon dioxide, and water vapor) that </a:t>
            </a:r>
            <a:r>
              <a:rPr lang="en-US" sz="2400">
                <a:highlight>
                  <a:srgbClr val="FF9900"/>
                </a:highlight>
              </a:rPr>
              <a:t>absorbs heat from the Sun’s rays and distributes it around the Earth</a:t>
            </a:r>
            <a:r>
              <a:rPr lang="en-US" sz="2400"/>
              <a:t>.</a:t>
            </a:r>
            <a:endParaRPr/>
          </a:p>
          <a:p>
            <a:pPr marL="91440" lvl="0" indent="-152400" algn="l" rtl="0">
              <a:lnSpc>
                <a:spcPct val="90000"/>
              </a:lnSpc>
              <a:spcBef>
                <a:spcPts val="1400"/>
              </a:spcBef>
              <a:spcAft>
                <a:spcPts val="0"/>
              </a:spcAft>
              <a:buSzPts val="2400"/>
              <a:buFont typeface="Noto Sans Symbols"/>
              <a:buChar char="❖"/>
            </a:pPr>
            <a:r>
              <a:rPr lang="en-US" sz="2400"/>
              <a:t>Natural way for Earth to retain its warmth and for plants and animals to survive.</a:t>
            </a:r>
            <a:endParaRPr/>
          </a:p>
          <a:p>
            <a:pPr marL="91440" lvl="0" indent="-152400" algn="l" rtl="0">
              <a:lnSpc>
                <a:spcPct val="90000"/>
              </a:lnSpc>
              <a:spcBef>
                <a:spcPts val="1400"/>
              </a:spcBef>
              <a:spcAft>
                <a:spcPts val="0"/>
              </a:spcAft>
              <a:buSzPts val="2400"/>
              <a:buFont typeface="Noto Sans Symbols"/>
              <a:buChar char="❖"/>
            </a:pPr>
            <a:r>
              <a:rPr lang="en-US" sz="2400">
                <a:highlight>
                  <a:srgbClr val="00FFFF"/>
                </a:highlight>
              </a:rPr>
              <a:t>Global Climate Change –refers to the change in climate due to actions by man.</a:t>
            </a:r>
            <a:endParaRPr>
              <a:highlight>
                <a:srgbClr val="00FFFF"/>
              </a:highlight>
            </a:endParaRPr>
          </a:p>
          <a:p>
            <a:pPr marL="91440" lvl="0" indent="0" algn="l" rtl="0">
              <a:lnSpc>
                <a:spcPct val="90000"/>
              </a:lnSpc>
              <a:spcBef>
                <a:spcPts val="1400"/>
              </a:spcBef>
              <a:spcAft>
                <a:spcPts val="0"/>
              </a:spcAft>
              <a:buSzPts val="2000"/>
              <a:buNone/>
            </a:pPr>
            <a:endParaRPr/>
          </a:p>
        </p:txBody>
      </p:sp>
      <p:pic>
        <p:nvPicPr>
          <p:cNvPr id="138" name="Google Shape;138;p18" descr="greenhouse effect.jpg"/>
          <p:cNvPicPr preferRelativeResize="0">
            <a:picLocks noGrp="1"/>
          </p:cNvPicPr>
          <p:nvPr>
            <p:ph type="body" idx="2"/>
          </p:nvPr>
        </p:nvPicPr>
        <p:blipFill rotWithShape="1">
          <a:blip r:embed="rId3">
            <a:alphaModFix/>
          </a:blip>
          <a:srcRect t="-35547" b="-35546"/>
          <a:stretch/>
        </p:blipFill>
        <p:spPr>
          <a:xfrm>
            <a:off x="5105400" y="701675"/>
            <a:ext cx="3794125" cy="5775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342900" y="4960137"/>
            <a:ext cx="5829300" cy="1463040"/>
          </a:xfrm>
          <a:prstGeom prst="rect">
            <a:avLst/>
          </a:prstGeom>
          <a:noFill/>
          <a:ln>
            <a:noFill/>
          </a:ln>
        </p:spPr>
        <p:txBody>
          <a:bodyPr spcFirstLastPara="1" wrap="square" lIns="91425" tIns="45700" rIns="91425" bIns="45700" anchor="ctr" anchorCtr="0">
            <a:noAutofit/>
          </a:bodyPr>
          <a:lstStyle/>
          <a:p>
            <a:pPr marL="0" lvl="0" indent="0" algn="r" rtl="0">
              <a:lnSpc>
                <a:spcPct val="80000"/>
              </a:lnSpc>
              <a:spcBef>
                <a:spcPts val="0"/>
              </a:spcBef>
              <a:spcAft>
                <a:spcPts val="0"/>
              </a:spcAft>
              <a:buClr>
                <a:srgbClr val="0C0C0C"/>
              </a:buClr>
              <a:buSzPts val="4400"/>
              <a:buFont typeface="Twentieth Century"/>
              <a:buNone/>
            </a:pPr>
            <a:r>
              <a:rPr lang="en-US"/>
              <a:t>MELCO FACTORS</a:t>
            </a:r>
            <a:endParaRPr/>
          </a:p>
        </p:txBody>
      </p:sp>
      <p:sp>
        <p:nvSpPr>
          <p:cNvPr id="144" name="Google Shape;144;p19"/>
          <p:cNvSpPr txBox="1">
            <a:spLocks noGrp="1"/>
          </p:cNvSpPr>
          <p:nvPr>
            <p:ph type="body" idx="1"/>
          </p:nvPr>
        </p:nvSpPr>
        <p:spPr>
          <a:xfrm>
            <a:off x="6457950" y="4960137"/>
            <a:ext cx="2400300" cy="14630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endParaRPr/>
          </a:p>
        </p:txBody>
      </p:sp>
      <p:pic>
        <p:nvPicPr>
          <p:cNvPr id="145" name="Google Shape;145;p19" descr="mountain.jpg"/>
          <p:cNvPicPr preferRelativeResize="0"/>
          <p:nvPr/>
        </p:nvPicPr>
        <p:blipFill rotWithShape="1">
          <a:blip r:embed="rId3">
            <a:alphaModFix/>
          </a:blip>
          <a:srcRect t="-25413" b="-25413"/>
          <a:stretch/>
        </p:blipFill>
        <p:spPr>
          <a:xfrm>
            <a:off x="342900" y="0"/>
            <a:ext cx="3241898" cy="3657600"/>
          </a:xfrm>
          <a:prstGeom prst="rect">
            <a:avLst/>
          </a:prstGeom>
          <a:noFill/>
          <a:ln>
            <a:noFill/>
          </a:ln>
        </p:spPr>
      </p:pic>
      <p:pic>
        <p:nvPicPr>
          <p:cNvPr id="146" name="Google Shape;146;p19" descr="coriolis.jpg"/>
          <p:cNvPicPr preferRelativeResize="0"/>
          <p:nvPr/>
        </p:nvPicPr>
        <p:blipFill rotWithShape="1">
          <a:blip r:embed="rId4">
            <a:alphaModFix/>
          </a:blip>
          <a:srcRect t="-6160" b="-6159"/>
          <a:stretch/>
        </p:blipFill>
        <p:spPr>
          <a:xfrm>
            <a:off x="5181600" y="152400"/>
            <a:ext cx="3566160" cy="40233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4400"/>
              <a:buFont typeface="Twentieth Century"/>
              <a:buNone/>
            </a:pPr>
            <a:r>
              <a:rPr lang="en-US">
                <a:solidFill>
                  <a:schemeClr val="dk1"/>
                </a:solidFill>
                <a:highlight>
                  <a:srgbClr val="00FF00"/>
                </a:highlight>
              </a:rPr>
              <a:t>HOW DO PHYSICAL FEATURES DETERMINE WHERE PEOPLE LIVE?</a:t>
            </a:r>
            <a:endParaRPr>
              <a:solidFill>
                <a:schemeClr val="dk1"/>
              </a:solidFill>
              <a:highlight>
                <a:srgbClr val="00FF00"/>
              </a:highlight>
            </a:endParaRPr>
          </a:p>
        </p:txBody>
      </p:sp>
      <p:sp>
        <p:nvSpPr>
          <p:cNvPr id="152" name="Google Shape;152;p20"/>
          <p:cNvSpPr txBox="1">
            <a:spLocks noGrp="1"/>
          </p:cNvSpPr>
          <p:nvPr>
            <p:ph type="body" idx="1"/>
          </p:nvPr>
        </p:nvSpPr>
        <p:spPr>
          <a:xfrm>
            <a:off x="381000" y="2286000"/>
            <a:ext cx="8305800" cy="4023360"/>
          </a:xfrm>
          <a:prstGeom prst="rect">
            <a:avLst/>
          </a:prstGeom>
          <a:noFill/>
          <a:ln>
            <a:noFill/>
          </a:ln>
        </p:spPr>
        <p:txBody>
          <a:bodyPr spcFirstLastPara="1" wrap="square" lIns="45700" tIns="45700" rIns="45700" bIns="45700" anchor="t" anchorCtr="0">
            <a:noAutofit/>
          </a:bodyPr>
          <a:lstStyle/>
          <a:p>
            <a:pPr marL="91440" lvl="0" indent="-203200" algn="l" rtl="0">
              <a:lnSpc>
                <a:spcPct val="90000"/>
              </a:lnSpc>
              <a:spcBef>
                <a:spcPts val="0"/>
              </a:spcBef>
              <a:spcAft>
                <a:spcPts val="0"/>
              </a:spcAft>
              <a:buSzPts val="3200"/>
              <a:buFont typeface="Noto Sans Symbols"/>
              <a:buChar char="❖"/>
            </a:pPr>
            <a:r>
              <a:rPr lang="en-US" sz="3200">
                <a:highlight>
                  <a:srgbClr val="00FF00"/>
                </a:highlight>
              </a:rPr>
              <a:t>MELCO Factors</a:t>
            </a:r>
            <a:endParaRPr>
              <a:highlight>
                <a:srgbClr val="00FF00"/>
              </a:highlight>
            </a:endParaRPr>
          </a:p>
          <a:p>
            <a:pPr marL="91440" lvl="0" indent="-152400" algn="l" rtl="0">
              <a:lnSpc>
                <a:spcPct val="90000"/>
              </a:lnSpc>
              <a:spcBef>
                <a:spcPts val="1400"/>
              </a:spcBef>
              <a:spcAft>
                <a:spcPts val="0"/>
              </a:spcAft>
              <a:buSzPts val="2400"/>
              <a:buFont typeface="Noto Sans Symbols"/>
              <a:buChar char="❖"/>
            </a:pPr>
            <a:r>
              <a:rPr lang="en-US" sz="2400"/>
              <a:t>Mountains- location, size, etc.</a:t>
            </a:r>
            <a:endParaRPr/>
          </a:p>
          <a:p>
            <a:pPr marL="91440" lvl="0" indent="-152400" algn="l" rtl="0">
              <a:lnSpc>
                <a:spcPct val="90000"/>
              </a:lnSpc>
              <a:spcBef>
                <a:spcPts val="1400"/>
              </a:spcBef>
              <a:spcAft>
                <a:spcPts val="0"/>
              </a:spcAft>
              <a:buSzPts val="2400"/>
              <a:buFont typeface="Noto Sans Symbols"/>
              <a:buChar char="❖"/>
            </a:pPr>
            <a:r>
              <a:rPr lang="en-US" sz="2400"/>
              <a:t>Elevation- temperature</a:t>
            </a:r>
            <a:endParaRPr/>
          </a:p>
          <a:p>
            <a:pPr marL="91440" lvl="0" indent="-152400" algn="l" rtl="0">
              <a:lnSpc>
                <a:spcPct val="90000"/>
              </a:lnSpc>
              <a:spcBef>
                <a:spcPts val="1400"/>
              </a:spcBef>
              <a:spcAft>
                <a:spcPts val="0"/>
              </a:spcAft>
              <a:buSzPts val="2400"/>
              <a:buFont typeface="Noto Sans Symbols"/>
              <a:buChar char="❖"/>
            </a:pPr>
            <a:r>
              <a:rPr lang="en-US" sz="2400"/>
              <a:t>Latitude- the most influential factor that determines climate</a:t>
            </a:r>
            <a:endParaRPr/>
          </a:p>
          <a:p>
            <a:pPr marL="91440" lvl="0" indent="-152400" algn="l" rtl="0">
              <a:lnSpc>
                <a:spcPct val="90000"/>
              </a:lnSpc>
              <a:spcBef>
                <a:spcPts val="1400"/>
              </a:spcBef>
              <a:spcAft>
                <a:spcPts val="0"/>
              </a:spcAft>
              <a:buSzPts val="2400"/>
              <a:buFont typeface="Noto Sans Symbols"/>
              <a:buChar char="❖"/>
            </a:pPr>
            <a:r>
              <a:rPr lang="en-US" sz="2400"/>
              <a:t>Currents- wind &amp; water</a:t>
            </a:r>
            <a:endParaRPr/>
          </a:p>
          <a:p>
            <a:pPr marL="91440" lvl="1" indent="-152400" algn="l" rtl="0">
              <a:lnSpc>
                <a:spcPct val="90000"/>
              </a:lnSpc>
              <a:spcBef>
                <a:spcPts val="1400"/>
              </a:spcBef>
              <a:spcAft>
                <a:spcPts val="0"/>
              </a:spcAft>
              <a:buSzPts val="2400"/>
              <a:buFont typeface="Noto Sans Symbols"/>
              <a:buChar char="❖"/>
            </a:pPr>
            <a:r>
              <a:rPr lang="en-US" sz="2400"/>
              <a:t>Oceans-proximity to water</a:t>
            </a:r>
            <a:endParaRPr sz="2400"/>
          </a:p>
          <a:p>
            <a:pPr marL="91440" lvl="1" indent="0" algn="l" rtl="0">
              <a:lnSpc>
                <a:spcPct val="90000"/>
              </a:lnSpc>
              <a:spcBef>
                <a:spcPts val="1400"/>
              </a:spcBef>
              <a:spcAft>
                <a:spcPts val="0"/>
              </a:spcAft>
              <a:buSzPts val="2400"/>
              <a:buFont typeface="Noto Sans Symbols"/>
              <a:buNone/>
            </a:pPr>
            <a:endParaRPr sz="2400"/>
          </a:p>
          <a:p>
            <a:pPr marL="91440" lvl="0" indent="0" algn="l" rtl="0">
              <a:lnSpc>
                <a:spcPct val="90000"/>
              </a:lnSpc>
              <a:spcBef>
                <a:spcPts val="1400"/>
              </a:spcBef>
              <a:spcAft>
                <a:spcPts val="0"/>
              </a:spcAft>
              <a:buSzPts val="2400"/>
              <a:buFont typeface="Noto Sans Symbols"/>
              <a:buNone/>
            </a:pP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768096" y="533400"/>
            <a:ext cx="7290054" cy="1499616"/>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4400"/>
              <a:buFont typeface="Twentieth Century"/>
              <a:buNone/>
            </a:pPr>
            <a:r>
              <a:rPr lang="en-US">
                <a:solidFill>
                  <a:schemeClr val="dk1"/>
                </a:solidFill>
              </a:rPr>
              <a:t>MOUNTAINS</a:t>
            </a:r>
            <a:r>
              <a:rPr lang="en-US">
                <a:solidFill>
                  <a:srgbClr val="FF0000"/>
                </a:solidFill>
              </a:rPr>
              <a:t> </a:t>
            </a:r>
            <a:r>
              <a:rPr lang="en-US">
                <a:solidFill>
                  <a:schemeClr val="dk1"/>
                </a:solidFill>
              </a:rPr>
              <a:t>&amp; LANDFORMS</a:t>
            </a:r>
            <a:endParaRPr>
              <a:solidFill>
                <a:srgbClr val="FF0000"/>
              </a:solidFill>
            </a:endParaRPr>
          </a:p>
        </p:txBody>
      </p:sp>
      <p:pic>
        <p:nvPicPr>
          <p:cNvPr id="158" name="Google Shape;158;p21" descr="mountain.jpg"/>
          <p:cNvPicPr preferRelativeResize="0">
            <a:picLocks noGrp="1"/>
          </p:cNvPicPr>
          <p:nvPr>
            <p:ph type="body" idx="1"/>
          </p:nvPr>
        </p:nvPicPr>
        <p:blipFill rotWithShape="1">
          <a:blip r:embed="rId3">
            <a:alphaModFix/>
          </a:blip>
          <a:srcRect/>
          <a:stretch/>
        </p:blipFill>
        <p:spPr>
          <a:xfrm>
            <a:off x="137650" y="2649300"/>
            <a:ext cx="3241800" cy="2425200"/>
          </a:xfrm>
          <a:prstGeom prst="rect">
            <a:avLst/>
          </a:prstGeom>
          <a:noFill/>
          <a:ln>
            <a:noFill/>
          </a:ln>
        </p:spPr>
      </p:pic>
      <p:sp>
        <p:nvSpPr>
          <p:cNvPr id="159" name="Google Shape;159;p21"/>
          <p:cNvSpPr txBox="1">
            <a:spLocks noGrp="1"/>
          </p:cNvSpPr>
          <p:nvPr>
            <p:ph type="body" idx="2"/>
          </p:nvPr>
        </p:nvSpPr>
        <p:spPr>
          <a:xfrm>
            <a:off x="3637925" y="2033025"/>
            <a:ext cx="5201400" cy="4367700"/>
          </a:xfrm>
          <a:prstGeom prst="rect">
            <a:avLst/>
          </a:prstGeom>
          <a:noFill/>
          <a:ln>
            <a:noFill/>
          </a:ln>
        </p:spPr>
        <p:txBody>
          <a:bodyPr spcFirstLastPara="1" wrap="square" lIns="45700" tIns="45700" rIns="45700" bIns="45700" anchor="t" anchorCtr="0">
            <a:noAutofit/>
          </a:bodyPr>
          <a:lstStyle/>
          <a:p>
            <a:pPr marL="91440" lvl="0" indent="-152400" algn="l" rtl="0">
              <a:lnSpc>
                <a:spcPct val="90000"/>
              </a:lnSpc>
              <a:spcBef>
                <a:spcPts val="0"/>
              </a:spcBef>
              <a:spcAft>
                <a:spcPts val="0"/>
              </a:spcAft>
              <a:buSzPts val="2400"/>
              <a:buFont typeface="Noto Sans Symbols"/>
              <a:buChar char="❖"/>
            </a:pPr>
            <a:r>
              <a:rPr lang="en-US" sz="2400">
                <a:highlight>
                  <a:srgbClr val="FF9900"/>
                </a:highlight>
              </a:rPr>
              <a:t>Mountains, plains, valleys and other landforms affect local climate</a:t>
            </a:r>
            <a:r>
              <a:rPr lang="en-US" sz="2400"/>
              <a:t> by forcing wind to rise as it crosses over them. </a:t>
            </a:r>
            <a:endParaRPr sz="2400"/>
          </a:p>
          <a:p>
            <a:pPr marL="0" lvl="0" indent="0" algn="l" rtl="0">
              <a:lnSpc>
                <a:spcPct val="90000"/>
              </a:lnSpc>
              <a:spcBef>
                <a:spcPts val="0"/>
              </a:spcBef>
              <a:spcAft>
                <a:spcPts val="0"/>
              </a:spcAft>
              <a:buNone/>
            </a:pPr>
            <a:endParaRPr sz="2400"/>
          </a:p>
          <a:p>
            <a:pPr marL="91440" lvl="0" indent="-152400" algn="l" rtl="0">
              <a:lnSpc>
                <a:spcPct val="90000"/>
              </a:lnSpc>
              <a:spcBef>
                <a:spcPts val="1400"/>
              </a:spcBef>
              <a:spcAft>
                <a:spcPts val="0"/>
              </a:spcAft>
              <a:buSzPts val="2400"/>
              <a:buFont typeface="Noto Sans Symbols"/>
              <a:buChar char="❖"/>
            </a:pPr>
            <a:r>
              <a:rPr lang="en-US" sz="2400"/>
              <a:t>For example, the hottest and driest area in the United States is Death Valley, California. Death Valley is dry due to the warming of air flowing down the inner side of the Sierra Nevada mountains. </a:t>
            </a:r>
            <a:endParaRPr/>
          </a:p>
          <a:p>
            <a:pPr marL="0" lvl="0" indent="0" algn="l" rtl="0">
              <a:lnSpc>
                <a:spcPct val="90000"/>
              </a:lnSpc>
              <a:spcBef>
                <a:spcPts val="1400"/>
              </a:spcBef>
              <a:spcAft>
                <a:spcPts val="0"/>
              </a:spcAft>
              <a:buSzPts val="2000"/>
              <a:buNone/>
            </a:pPr>
            <a:endParaRPr/>
          </a:p>
        </p:txBody>
      </p:sp>
    </p:spTree>
  </p:cSld>
  <p:clrMapOvr>
    <a:masterClrMapping/>
  </p:clrMapOvr>
</p:sld>
</file>

<file path=ppt/theme/theme1.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1148</Words>
  <Application>Microsoft Office PowerPoint</Application>
  <PresentationFormat>On-screen Show (4:3)</PresentationFormat>
  <Paragraphs>112</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Lustria</vt:lpstr>
      <vt:lpstr>Calibri</vt:lpstr>
      <vt:lpstr>Corben</vt:lpstr>
      <vt:lpstr>Tahoma</vt:lpstr>
      <vt:lpstr>Merriweather</vt:lpstr>
      <vt:lpstr>Arial</vt:lpstr>
      <vt:lpstr>Noto Sans Symbols</vt:lpstr>
      <vt:lpstr>Twentieth Century</vt:lpstr>
      <vt:lpstr>Integral</vt:lpstr>
      <vt:lpstr>HYDROSPHERE &amp; ATMOSPHERE</vt:lpstr>
      <vt:lpstr>COLOR-CODED NOTES</vt:lpstr>
      <vt:lpstr>EARTH-SUN RELATIONSHIPS</vt:lpstr>
      <vt:lpstr>REVOLUTIONS &amp; ROTATIONS</vt:lpstr>
      <vt:lpstr>EARTH’S SEASONS</vt:lpstr>
      <vt:lpstr>GREENHOUSE EFFECT</vt:lpstr>
      <vt:lpstr>MELCO FACTORS</vt:lpstr>
      <vt:lpstr>HOW DO PHYSICAL FEATURES DETERMINE WHERE PEOPLE LIVE?</vt:lpstr>
      <vt:lpstr>MOUNTAINS &amp; LANDFORMS</vt:lpstr>
      <vt:lpstr>ELEVATION</vt:lpstr>
      <vt:lpstr>LATITUDE</vt:lpstr>
      <vt:lpstr>LATITUDE ZONES</vt:lpstr>
      <vt:lpstr>CLIMATE ZONES BASED ON LATITUDE</vt:lpstr>
      <vt:lpstr>CURRENTS</vt:lpstr>
      <vt:lpstr>OCEANS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HYDROSPHERE &amp; ATMOSPHERE</dc:title>
  <dc:creator>Aguilar, Ana</dc:creator>
  <cp:lastModifiedBy>Aguilar, Ana</cp:lastModifiedBy>
  <cp:revision>1</cp:revision>
  <dcterms:modified xsi:type="dcterms:W3CDTF">2021-04-23T18:44:14Z</dcterms:modified>
</cp:coreProperties>
</file>