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4/23/2019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4/23/2019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Russian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Pre-Revolutionary Russia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Bolsheviks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Communists</a:t>
            </a:r>
            <a:endParaRPr lang="en-US" dirty="0"/>
          </a:p>
        </p:txBody>
      </p:sp>
      <p:pic>
        <p:nvPicPr>
          <p:cNvPr id="5" name="Picture 4" descr="http://upload.wikimedia.org/wikipedia/commons/thumb/2/2c/Mikola_II.jpg/405px-Mikola_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671" y="437882"/>
            <a:ext cx="2341433" cy="298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586" y="1171978"/>
            <a:ext cx="2290763" cy="2846230"/>
          </a:xfrm>
          <a:prstGeom prst="rect">
            <a:avLst/>
          </a:prstGeom>
        </p:spPr>
      </p:pic>
      <p:pic>
        <p:nvPicPr>
          <p:cNvPr id="7" name="Picture 2" descr="http://i4.dailyrecord.co.uk/incoming/article1572130.ece/ALTERNATES/s615b/Stalin-157213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6694" y="292165"/>
            <a:ext cx="2733540" cy="327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8317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revolution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400" y="4288665"/>
            <a:ext cx="3319760" cy="218911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5717576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Vladimir </a:t>
            </a:r>
            <a:r>
              <a:rPr lang="en-US" dirty="0" smtClean="0">
                <a:solidFill>
                  <a:srgbClr val="FF0000"/>
                </a:solidFill>
              </a:rPr>
              <a:t>Lenin- </a:t>
            </a:r>
            <a:r>
              <a:rPr lang="en-US" dirty="0" smtClean="0"/>
              <a:t>leading </a:t>
            </a:r>
            <a:r>
              <a:rPr lang="en-US" dirty="0"/>
              <a:t>Marxist </a:t>
            </a:r>
            <a:r>
              <a:rPr lang="en-US" dirty="0" smtClean="0"/>
              <a:t>revolutionary who is </a:t>
            </a:r>
            <a:r>
              <a:rPr lang="en-US" dirty="0" smtClean="0">
                <a:solidFill>
                  <a:srgbClr val="0000FF"/>
                </a:solidFill>
              </a:rPr>
              <a:t>committed </a:t>
            </a:r>
            <a:r>
              <a:rPr lang="en-US" dirty="0">
                <a:solidFill>
                  <a:srgbClr val="0000FF"/>
                </a:solidFill>
              </a:rPr>
              <a:t>to class struggle and revolution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Previously </a:t>
            </a:r>
            <a:r>
              <a:rPr lang="en-US" dirty="0"/>
              <a:t>e</a:t>
            </a:r>
            <a:r>
              <a:rPr lang="en-US" dirty="0" smtClean="0"/>
              <a:t>xiled </a:t>
            </a:r>
            <a:r>
              <a:rPr lang="en-US" dirty="0"/>
              <a:t>to Siberia for anti-czarist </a:t>
            </a:r>
            <a:r>
              <a:rPr lang="en-US" dirty="0" smtClean="0"/>
              <a:t>protests, he </a:t>
            </a:r>
            <a:r>
              <a:rPr lang="en-US" dirty="0" smtClean="0">
                <a:solidFill>
                  <a:srgbClr val="0000FF"/>
                </a:solidFill>
              </a:rPr>
              <a:t>returns in 1917 to </a:t>
            </a:r>
            <a:r>
              <a:rPr lang="en-US" dirty="0">
                <a:solidFill>
                  <a:srgbClr val="0000FF"/>
                </a:solidFill>
              </a:rPr>
              <a:t>take the lead </a:t>
            </a:r>
            <a:r>
              <a:rPr lang="en-US" dirty="0"/>
              <a:t>and implement socialist </a:t>
            </a:r>
            <a:r>
              <a:rPr lang="en-US" dirty="0" smtClean="0"/>
              <a:t>reforms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Bolshevik Red </a:t>
            </a:r>
            <a:r>
              <a:rPr lang="en-US" dirty="0" smtClean="0">
                <a:solidFill>
                  <a:srgbClr val="FF0000"/>
                </a:solidFill>
              </a:rPr>
              <a:t>Guards- </a:t>
            </a:r>
            <a:r>
              <a:rPr lang="en-US" dirty="0" smtClean="0">
                <a:solidFill>
                  <a:srgbClr val="0000FF"/>
                </a:solidFill>
              </a:rPr>
              <a:t>workers </a:t>
            </a:r>
            <a:r>
              <a:rPr lang="en-US" dirty="0">
                <a:solidFill>
                  <a:srgbClr val="0000FF"/>
                </a:solidFill>
              </a:rPr>
              <a:t>take over government offices</a:t>
            </a:r>
            <a:r>
              <a:rPr lang="en-US" dirty="0"/>
              <a:t> and arrest the leaders of the Provisional government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All </a:t>
            </a:r>
            <a:r>
              <a:rPr lang="en-US" dirty="0">
                <a:solidFill>
                  <a:srgbClr val="0000FF"/>
                </a:solidFill>
              </a:rPr>
              <a:t>private property of </a:t>
            </a:r>
            <a:r>
              <a:rPr lang="en-US" dirty="0" smtClean="0">
                <a:solidFill>
                  <a:srgbClr val="0000FF"/>
                </a:solidFill>
              </a:rPr>
              <a:t>wealthy classes </a:t>
            </a:r>
            <a:r>
              <a:rPr lang="en-US" dirty="0">
                <a:solidFill>
                  <a:srgbClr val="0000FF"/>
                </a:solidFill>
              </a:rPr>
              <a:t>was abolished </a:t>
            </a:r>
            <a:r>
              <a:rPr lang="en-US" dirty="0"/>
              <a:t>and divided among the peasantry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Largest </a:t>
            </a:r>
            <a:r>
              <a:rPr lang="en-US" dirty="0">
                <a:solidFill>
                  <a:srgbClr val="0000FF"/>
                </a:solidFill>
              </a:rPr>
              <a:t>industrial enterprises </a:t>
            </a:r>
            <a:r>
              <a:rPr lang="en-US" dirty="0" smtClean="0">
                <a:solidFill>
                  <a:srgbClr val="0000FF"/>
                </a:solidFill>
              </a:rPr>
              <a:t>nationalized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Political </a:t>
            </a:r>
            <a:r>
              <a:rPr lang="en-US" dirty="0">
                <a:solidFill>
                  <a:srgbClr val="0000FF"/>
                </a:solidFill>
              </a:rPr>
              <a:t>Police are </a:t>
            </a:r>
            <a:r>
              <a:rPr lang="en-US" dirty="0" smtClean="0">
                <a:solidFill>
                  <a:srgbClr val="0000FF"/>
                </a:solidFill>
              </a:rPr>
              <a:t>organized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06" y="1945313"/>
            <a:ext cx="3333952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161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8034" y="2286000"/>
            <a:ext cx="6310648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Leon Trotsky- </a:t>
            </a:r>
            <a:r>
              <a:rPr lang="en-US" dirty="0" smtClean="0"/>
              <a:t>close friend of Lenin, member of the October Revolution, and </a:t>
            </a:r>
            <a:r>
              <a:rPr lang="en-US" dirty="0" smtClean="0">
                <a:solidFill>
                  <a:srgbClr val="0000FF"/>
                </a:solidFill>
              </a:rPr>
              <a:t>commander of war and foreign affairs under the Bolshevik government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Red Army- </a:t>
            </a:r>
            <a:r>
              <a:rPr lang="en-US" dirty="0" smtClean="0"/>
              <a:t>military unit </a:t>
            </a:r>
            <a:r>
              <a:rPr lang="en-US" dirty="0"/>
              <a:t>created </a:t>
            </a:r>
            <a:r>
              <a:rPr lang="en-US" dirty="0" smtClean="0"/>
              <a:t>under Trotsky’s command, </a:t>
            </a:r>
            <a:r>
              <a:rPr lang="en-US" dirty="0" smtClean="0">
                <a:solidFill>
                  <a:srgbClr val="0000FF"/>
                </a:solidFill>
              </a:rPr>
              <a:t>made up of workers and laborers who were drafted into service </a:t>
            </a:r>
            <a:endParaRPr lang="en-US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Bolshevik Party renamed Communist Party in </a:t>
            </a:r>
            <a:r>
              <a:rPr lang="en-US" dirty="0" smtClean="0"/>
              <a:t>March 1918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Treaty </a:t>
            </a:r>
            <a:r>
              <a:rPr lang="en-US" dirty="0">
                <a:solidFill>
                  <a:srgbClr val="FF0000"/>
                </a:solidFill>
              </a:rPr>
              <a:t>of </a:t>
            </a:r>
            <a:r>
              <a:rPr lang="en-US" dirty="0" smtClean="0">
                <a:solidFill>
                  <a:srgbClr val="FF0000"/>
                </a:solidFill>
              </a:rPr>
              <a:t>Brest-Litovsk- </a:t>
            </a:r>
            <a:r>
              <a:rPr lang="en-US" dirty="0"/>
              <a:t>negotiated </a:t>
            </a:r>
            <a:r>
              <a:rPr lang="en-US" dirty="0" smtClean="0"/>
              <a:t>a cease-fire between Russia and Germany without either side declaring victory, </a:t>
            </a:r>
            <a:r>
              <a:rPr lang="en-US" dirty="0" smtClean="0">
                <a:solidFill>
                  <a:srgbClr val="0000FF"/>
                </a:solidFill>
              </a:rPr>
              <a:t>allows Russia to leave WWI</a:t>
            </a:r>
            <a:endParaRPr lang="en-US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5" name="Picture 2" descr="http://upload.wikimedia.org/wikipedia/commons/thumb/4/41/Lev_Trotsky.jpg/382px-Lev_Trotsk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847" y="360570"/>
            <a:ext cx="2768957" cy="344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756" y="4033740"/>
            <a:ext cx="3970385" cy="252020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9998" y="585216"/>
            <a:ext cx="3028950" cy="1504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65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Russian Civil War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41" y="2820473"/>
            <a:ext cx="3265882" cy="2833352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19" y="2286000"/>
            <a:ext cx="6000911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Fought between </a:t>
            </a:r>
            <a:r>
              <a:rPr lang="en-US" dirty="0" smtClean="0">
                <a:solidFill>
                  <a:srgbClr val="0000FF"/>
                </a:solidFill>
              </a:rPr>
              <a:t>1917-1921, Bolsheviks were challenged for control of Russia by the White Imperial Army</a:t>
            </a:r>
            <a:endParaRPr lang="en-US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Reds</a:t>
            </a:r>
            <a:r>
              <a:rPr lang="en-US" dirty="0" smtClean="0"/>
              <a:t>- were made up of </a:t>
            </a:r>
            <a:r>
              <a:rPr lang="en-US" dirty="0" smtClean="0">
                <a:solidFill>
                  <a:srgbClr val="0000FF"/>
                </a:solidFill>
              </a:rPr>
              <a:t>Bolsheviks </a:t>
            </a:r>
            <a:r>
              <a:rPr lang="en-US" dirty="0">
                <a:solidFill>
                  <a:srgbClr val="0000FF"/>
                </a:solidFill>
              </a:rPr>
              <a:t>&amp; Red </a:t>
            </a:r>
            <a:r>
              <a:rPr lang="en-US" dirty="0" smtClean="0">
                <a:solidFill>
                  <a:srgbClr val="0000FF"/>
                </a:solidFill>
              </a:rPr>
              <a:t>Army, controlled the supply lines, railroads, and factories </a:t>
            </a:r>
            <a:r>
              <a:rPr lang="en-US" dirty="0" smtClean="0"/>
              <a:t>that produced weapons and artillery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Whites</a:t>
            </a:r>
            <a:r>
              <a:rPr lang="en-US" dirty="0" smtClean="0"/>
              <a:t>- former </a:t>
            </a:r>
            <a:r>
              <a:rPr lang="en-US" dirty="0">
                <a:solidFill>
                  <a:srgbClr val="0000FF"/>
                </a:solidFill>
              </a:rPr>
              <a:t>army </a:t>
            </a:r>
            <a:r>
              <a:rPr lang="en-US" dirty="0" smtClean="0">
                <a:solidFill>
                  <a:srgbClr val="0000FF"/>
                </a:solidFill>
              </a:rPr>
              <a:t>officers, members of the </a:t>
            </a:r>
            <a:r>
              <a:rPr lang="en-US" dirty="0">
                <a:solidFill>
                  <a:srgbClr val="0000FF"/>
                </a:solidFill>
              </a:rPr>
              <a:t>bourgeoisie, </a:t>
            </a:r>
            <a:r>
              <a:rPr lang="en-US" dirty="0" smtClean="0">
                <a:solidFill>
                  <a:srgbClr val="0000FF"/>
                </a:solidFill>
              </a:rPr>
              <a:t>Cossacks</a:t>
            </a:r>
            <a:r>
              <a:rPr lang="en-US" dirty="0">
                <a:solidFill>
                  <a:srgbClr val="0000FF"/>
                </a:solidFill>
              </a:rPr>
              <a:t>, and moderate revolutionaries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R</a:t>
            </a:r>
            <a:r>
              <a:rPr lang="en-US" dirty="0" smtClean="0"/>
              <a:t>eceived </a:t>
            </a:r>
            <a:r>
              <a:rPr lang="en-US" dirty="0"/>
              <a:t>support from England, France, USA, &amp; Japan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Reds ultimately </a:t>
            </a:r>
            <a:r>
              <a:rPr lang="en-US" dirty="0" smtClean="0">
                <a:solidFill>
                  <a:srgbClr val="0000FF"/>
                </a:solidFill>
              </a:rPr>
              <a:t>victorious</a:t>
            </a:r>
            <a:r>
              <a:rPr lang="en-US" dirty="0" smtClean="0"/>
              <a:t>, and the development of the communist state in Russia remained unchallenged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315" y="2376666"/>
            <a:ext cx="2220935" cy="3932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531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Communist State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222" y="540912"/>
            <a:ext cx="5134378" cy="3159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42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Soviet Union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9397" y="2286000"/>
            <a:ext cx="6400800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Lenin reorganized the country </a:t>
            </a:r>
            <a:r>
              <a:rPr lang="en-US" dirty="0"/>
              <a:t>&amp; renames it the Soviet Union </a:t>
            </a:r>
            <a:r>
              <a:rPr lang="en-US" dirty="0">
                <a:solidFill>
                  <a:srgbClr val="0000FF"/>
                </a:solidFill>
              </a:rPr>
              <a:t>in 1922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Implements the ideas of Karl </a:t>
            </a:r>
            <a:r>
              <a:rPr lang="en-US" dirty="0" smtClean="0"/>
              <a:t>Marx; becomes known in Russia as a figure who “</a:t>
            </a:r>
            <a:r>
              <a:rPr lang="en-US" dirty="0" smtClean="0">
                <a:solidFill>
                  <a:srgbClr val="0000FF"/>
                </a:solidFill>
              </a:rPr>
              <a:t>swept away” oppressive regimes such as monarchies, capitalism, and religion</a:t>
            </a:r>
            <a:endParaRPr lang="en-US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New </a:t>
            </a:r>
            <a:r>
              <a:rPr lang="en-US" dirty="0">
                <a:solidFill>
                  <a:srgbClr val="FF0000"/>
                </a:solidFill>
              </a:rPr>
              <a:t>Economic </a:t>
            </a:r>
            <a:r>
              <a:rPr lang="en-US" dirty="0" smtClean="0">
                <a:solidFill>
                  <a:srgbClr val="FF0000"/>
                </a:solidFill>
              </a:rPr>
              <a:t>Policy- </a:t>
            </a:r>
            <a:r>
              <a:rPr lang="en-US" dirty="0" smtClean="0"/>
              <a:t>issued </a:t>
            </a:r>
            <a:r>
              <a:rPr lang="en-US" dirty="0"/>
              <a:t>in </a:t>
            </a:r>
            <a:r>
              <a:rPr lang="en-US" dirty="0" smtClean="0"/>
              <a:t>1921 by Lenin, </a:t>
            </a:r>
            <a:r>
              <a:rPr lang="en-US" dirty="0" smtClean="0">
                <a:solidFill>
                  <a:srgbClr val="0000FF"/>
                </a:solidFill>
              </a:rPr>
              <a:t>allowed some capitalist practices in order to generate revenue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Peasants were </a:t>
            </a:r>
            <a:r>
              <a:rPr lang="en-US" dirty="0" smtClean="0">
                <a:solidFill>
                  <a:srgbClr val="0000FF"/>
                </a:solidFill>
              </a:rPr>
              <a:t>allowed to sell produce for profit and run small businesses</a:t>
            </a:r>
            <a:r>
              <a:rPr lang="en-US" dirty="0" smtClean="0"/>
              <a:t>, even though the main idea of communism was to have equal distribution of wealth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5" name="Content Placeholder 4" descr="File:Tov lenin ochishchae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795" y="1335024"/>
            <a:ext cx="3723159" cy="4791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506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Stalin’s rise to power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7008" y="1712890"/>
            <a:ext cx="5859888" cy="459647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Joseph Stalin-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Bolshevik revolutionary who was appointed </a:t>
            </a:r>
            <a:r>
              <a:rPr lang="en-US" dirty="0"/>
              <a:t>general secretary of the party’s Central </a:t>
            </a:r>
            <a:r>
              <a:rPr lang="en-US" dirty="0" smtClean="0"/>
              <a:t>Committee; </a:t>
            </a:r>
            <a:r>
              <a:rPr lang="en-US" dirty="0" smtClean="0">
                <a:solidFill>
                  <a:srgbClr val="0000FF"/>
                </a:solidFill>
              </a:rPr>
              <a:t>consolidated </a:t>
            </a:r>
            <a:r>
              <a:rPr lang="en-US" dirty="0">
                <a:solidFill>
                  <a:srgbClr val="0000FF"/>
                </a:solidFill>
              </a:rPr>
              <a:t>power following Lenin’s death in 1924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Created a fully communist </a:t>
            </a:r>
            <a:r>
              <a:rPr lang="en-US" dirty="0" smtClean="0">
                <a:solidFill>
                  <a:srgbClr val="0000FF"/>
                </a:solidFill>
              </a:rPr>
              <a:t>state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Stalin retracted </a:t>
            </a:r>
            <a:r>
              <a:rPr lang="en-US" dirty="0" smtClean="0"/>
              <a:t>Lenin’s </a:t>
            </a:r>
            <a:r>
              <a:rPr lang="en-US" dirty="0" smtClean="0"/>
              <a:t>NEP’s and </a:t>
            </a:r>
            <a:r>
              <a:rPr lang="en-US" dirty="0" smtClean="0"/>
              <a:t>created </a:t>
            </a:r>
            <a:r>
              <a:rPr lang="en-US" dirty="0">
                <a:solidFill>
                  <a:srgbClr val="0000FF"/>
                </a:solidFill>
              </a:rPr>
              <a:t>“5 Year Plans” of </a:t>
            </a:r>
            <a:r>
              <a:rPr lang="en-US" dirty="0" smtClean="0">
                <a:solidFill>
                  <a:srgbClr val="0000FF"/>
                </a:solidFill>
              </a:rPr>
              <a:t>industrialization</a:t>
            </a:r>
            <a:r>
              <a:rPr lang="en-US" dirty="0" smtClean="0"/>
              <a:t>, </a:t>
            </a:r>
            <a:r>
              <a:rPr lang="en-US" dirty="0" smtClean="0"/>
              <a:t>bringing production </a:t>
            </a:r>
            <a:r>
              <a:rPr lang="en-US" dirty="0" smtClean="0"/>
              <a:t>under government control;</a:t>
            </a:r>
            <a:r>
              <a:rPr lang="en-US" dirty="0" smtClean="0"/>
              <a:t> </a:t>
            </a:r>
            <a:r>
              <a:rPr lang="en-US" dirty="0" smtClean="0"/>
              <a:t>used to </a:t>
            </a:r>
            <a:r>
              <a:rPr lang="en-US" dirty="0" smtClean="0"/>
              <a:t>modernize </a:t>
            </a:r>
            <a:r>
              <a:rPr lang="en-US" dirty="0" smtClean="0"/>
              <a:t>Soviet Union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Viciously </a:t>
            </a:r>
            <a:r>
              <a:rPr lang="en-US" dirty="0">
                <a:solidFill>
                  <a:srgbClr val="0000FF"/>
                </a:solidFill>
              </a:rPr>
              <a:t>eliminated </a:t>
            </a:r>
            <a:r>
              <a:rPr lang="en-US" dirty="0" smtClean="0">
                <a:solidFill>
                  <a:srgbClr val="0000FF"/>
                </a:solidFill>
              </a:rPr>
              <a:t>any political opponents</a:t>
            </a:r>
            <a:r>
              <a:rPr lang="en-US" dirty="0" smtClean="0"/>
              <a:t>; Leon Trotsky was one of Stalin’s eliminated political enemies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His </a:t>
            </a:r>
            <a:r>
              <a:rPr lang="en-US" dirty="0"/>
              <a:t>secret police </a:t>
            </a:r>
            <a:r>
              <a:rPr lang="en-US" dirty="0">
                <a:solidFill>
                  <a:srgbClr val="0000FF"/>
                </a:solidFill>
              </a:rPr>
              <a:t>allowed no opposition or </a:t>
            </a:r>
            <a:r>
              <a:rPr lang="en-US" dirty="0" smtClean="0">
                <a:solidFill>
                  <a:srgbClr val="0000FF"/>
                </a:solidFill>
              </a:rPr>
              <a:t>freedoms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0000FF"/>
                </a:solidFill>
              </a:rPr>
              <a:t>newspapers were heavily censored </a:t>
            </a:r>
            <a:r>
              <a:rPr lang="en-US" dirty="0" smtClean="0"/>
              <a:t>or owned completely by the government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Ordered the </a:t>
            </a:r>
            <a:r>
              <a:rPr lang="en-US" dirty="0">
                <a:solidFill>
                  <a:srgbClr val="0000FF"/>
                </a:solidFill>
              </a:rPr>
              <a:t>execution of millions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5" name="Picture 2" descr="http://i4.dailyrecord.co.uk/incoming/article1572130.ece/ALTERNATES/s615b/Stalin-157213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8" y="1943588"/>
            <a:ext cx="3860184" cy="4622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592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Cornell note-taking method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1"/>
          </p:nvPr>
        </p:nvSpPr>
        <p:spPr>
          <a:xfrm>
            <a:off x="1024128" y="2271602"/>
            <a:ext cx="3079750" cy="4102100"/>
          </a:xfrm>
        </p:spPr>
        <p:txBody>
          <a:bodyPr>
            <a:normAutofit/>
          </a:bodyPr>
          <a:lstStyle/>
          <a:p>
            <a:r>
              <a:rPr lang="en-US" dirty="0" smtClean="0"/>
              <a:t>Notes color-coded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go on this side of the line.</a:t>
            </a:r>
          </a:p>
          <a:p>
            <a:r>
              <a:rPr lang="en-US" dirty="0" smtClean="0"/>
              <a:t>These items will include:</a:t>
            </a:r>
          </a:p>
          <a:p>
            <a:pPr lvl="1"/>
            <a:r>
              <a:rPr lang="en-US" dirty="0" smtClean="0"/>
              <a:t>Main Ideas</a:t>
            </a:r>
          </a:p>
          <a:p>
            <a:pPr lvl="1"/>
            <a:r>
              <a:rPr lang="en-US" dirty="0" smtClean="0"/>
              <a:t>Big Concepts</a:t>
            </a:r>
          </a:p>
          <a:p>
            <a:pPr lvl="1"/>
            <a:r>
              <a:rPr lang="en-US" dirty="0" smtClean="0"/>
              <a:t>Vocabulary Words</a:t>
            </a:r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5290443" y="2173439"/>
            <a:ext cx="4778375" cy="410210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Notes color-coded in </a:t>
            </a:r>
            <a:r>
              <a:rPr lang="en-US" dirty="0" smtClean="0">
                <a:solidFill>
                  <a:srgbClr val="0000FF"/>
                </a:solidFill>
              </a:rPr>
              <a:t>BLUE</a:t>
            </a:r>
            <a:r>
              <a:rPr lang="en-US" dirty="0" smtClean="0"/>
              <a:t> go on this side of the line.</a:t>
            </a:r>
          </a:p>
          <a:p>
            <a:r>
              <a:rPr lang="en-US" dirty="0" smtClean="0"/>
              <a:t>These items will include:</a:t>
            </a:r>
          </a:p>
          <a:p>
            <a:pPr lvl="1"/>
            <a:r>
              <a:rPr lang="en-US" dirty="0" smtClean="0"/>
              <a:t>Supporting details</a:t>
            </a:r>
          </a:p>
          <a:p>
            <a:pPr lvl="1"/>
            <a:r>
              <a:rPr lang="en-US" dirty="0" smtClean="0"/>
              <a:t>Dates, Times, and Biographic details</a:t>
            </a:r>
          </a:p>
          <a:p>
            <a:pPr lvl="1"/>
            <a:r>
              <a:rPr lang="en-US" dirty="0" smtClean="0"/>
              <a:t>Vocabulary Definitions</a:t>
            </a:r>
          </a:p>
          <a:p>
            <a:r>
              <a:rPr lang="en-US" dirty="0" smtClean="0"/>
              <a:t>Any items in BLACK text are optional. Remember: the more thorough your notes, the more prepared you will be for exams.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24945" y="2010718"/>
            <a:ext cx="15875" cy="410210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78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Pre-Revolutionary Russia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upload.wikimedia.org/wikipedia/commons/thumb/2/2c/Mikola_II.jpg/405px-Mikola_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75" y="605307"/>
            <a:ext cx="2341433" cy="2982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274" y="1429554"/>
            <a:ext cx="2896265" cy="2596551"/>
          </a:xfrm>
          <a:prstGeom prst="rect">
            <a:avLst/>
          </a:prstGeo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5370" y="386130"/>
            <a:ext cx="3207131" cy="260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891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Nicholas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760" y="2253806"/>
            <a:ext cx="6310648" cy="40182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Romanov</a:t>
            </a:r>
            <a:r>
              <a:rPr lang="en-US" dirty="0" smtClean="0"/>
              <a:t>- royal dynasty that had </a:t>
            </a:r>
            <a:r>
              <a:rPr lang="en-US" dirty="0" smtClean="0">
                <a:solidFill>
                  <a:srgbClr val="0000FF"/>
                </a:solidFill>
              </a:rPr>
              <a:t>ruled Russia as tsar/czar for 300 years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Members included: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Peter the Great- consolidated territories into one Russia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Catherine the Great- modernized public reforms and political powers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Alexander II- ended serfdom in 1856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Nicholas II- </a:t>
            </a:r>
            <a:r>
              <a:rPr lang="en-US" dirty="0" smtClean="0">
                <a:solidFill>
                  <a:srgbClr val="0000FF"/>
                </a:solidFill>
              </a:rPr>
              <a:t>inherited throne in 1884</a:t>
            </a:r>
            <a:r>
              <a:rPr lang="en-US" dirty="0" smtClean="0"/>
              <a:t>, was vastly unprepared to rule when his father unexpectedly died. </a:t>
            </a:r>
            <a:r>
              <a:rPr lang="en-US" dirty="0" smtClean="0">
                <a:solidFill>
                  <a:srgbClr val="0000FF"/>
                </a:solidFill>
              </a:rPr>
              <a:t>Maintained control of power but did not execute it well</a:t>
            </a:r>
            <a:r>
              <a:rPr lang="en-US" dirty="0" smtClean="0"/>
              <a:t>.</a:t>
            </a:r>
          </a:p>
        </p:txBody>
      </p:sp>
      <p:pic>
        <p:nvPicPr>
          <p:cNvPr id="5" name="Picture 3" descr="http://upload.wikimedia.org/wikipedia/commons/thumb/2/2c/Mikola_II.jpg/405px-Mikola_II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2017" y="682579"/>
            <a:ext cx="4636873" cy="590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7570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Bloody Sunday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019" y="2601532"/>
            <a:ext cx="4024145" cy="360771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585216"/>
            <a:ext cx="5872122" cy="57241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0000FF"/>
                </a:solidFill>
              </a:rPr>
              <a:t>Russia is the only true autocracy </a:t>
            </a:r>
            <a:r>
              <a:rPr lang="en-US" dirty="0"/>
              <a:t>left in Europe by </a:t>
            </a:r>
            <a:r>
              <a:rPr lang="en-US" dirty="0" smtClean="0"/>
              <a:t>1910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Nicholas II is the only decision-maker in Russia; there </a:t>
            </a:r>
            <a:r>
              <a:rPr lang="en-US" dirty="0" smtClean="0">
                <a:solidFill>
                  <a:srgbClr val="0000FF"/>
                </a:solidFill>
              </a:rPr>
              <a:t>are no other political institutions to represent the people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Karl Marx’s theories on communism and the </a:t>
            </a:r>
            <a:r>
              <a:rPr lang="en-US" dirty="0" smtClean="0">
                <a:solidFill>
                  <a:srgbClr val="0000FF"/>
                </a:solidFill>
              </a:rPr>
              <a:t>right of the worker become extremely popular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Proletariat- the working class; in Marxism, the largest population but weakest politically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Bloody Sunday- urban workers and peasants gathered to </a:t>
            </a:r>
            <a:r>
              <a:rPr lang="en-US" dirty="0" smtClean="0">
                <a:solidFill>
                  <a:srgbClr val="0000FF"/>
                </a:solidFill>
              </a:rPr>
              <a:t>petition the czar for better working conditions and voting rights on January 22, 1905</a:t>
            </a:r>
            <a:r>
              <a:rPr lang="en-US" dirty="0" smtClean="0"/>
              <a:t>; guards fired rifles into the crowd, sparking more violent protests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Duma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FF"/>
                </a:solidFill>
              </a:rPr>
              <a:t>Russian congress </a:t>
            </a:r>
            <a:r>
              <a:rPr lang="en-US" dirty="0" smtClean="0"/>
              <a:t>formed to work with the czar on behalf of peasants, but </a:t>
            </a:r>
            <a:r>
              <a:rPr lang="en-US" dirty="0" smtClean="0">
                <a:solidFill>
                  <a:srgbClr val="0000FF"/>
                </a:solidFill>
              </a:rPr>
              <a:t>Nicholas sent away members who didn’t agree with him</a:t>
            </a:r>
            <a:r>
              <a:rPr lang="en-US" dirty="0" smtClean="0"/>
              <a:t>. He dissolved the Duma weeks later.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64" y="1922373"/>
            <a:ext cx="148590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06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World War 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5307" y="2286000"/>
            <a:ext cx="6065949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Russia enters the Great War to defend its ally, Serbia.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Imperial Army is completely unprepared </a:t>
            </a:r>
            <a:r>
              <a:rPr lang="en-US" dirty="0" smtClean="0"/>
              <a:t>for the new technology and strategies of the war, </a:t>
            </a:r>
            <a:r>
              <a:rPr lang="en-US" dirty="0" smtClean="0">
                <a:solidFill>
                  <a:srgbClr val="0000FF"/>
                </a:solidFill>
              </a:rPr>
              <a:t>costing huge amounts of money and deaths of thousands of soldiers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Peasants</a:t>
            </a:r>
            <a:r>
              <a:rPr lang="en-US" dirty="0" smtClean="0"/>
              <a:t>, who made up the bulk of the troops, are </a:t>
            </a:r>
            <a:r>
              <a:rPr lang="en-US" dirty="0" smtClean="0">
                <a:solidFill>
                  <a:srgbClr val="0000FF"/>
                </a:solidFill>
              </a:rPr>
              <a:t>not invested emotionally in </a:t>
            </a:r>
            <a:r>
              <a:rPr lang="en-US" dirty="0" smtClean="0"/>
              <a:t>the main ideas of war- </a:t>
            </a:r>
            <a:r>
              <a:rPr lang="en-US" dirty="0" smtClean="0">
                <a:solidFill>
                  <a:srgbClr val="0000FF"/>
                </a:solidFill>
              </a:rPr>
              <a:t>nationalism, pride</a:t>
            </a:r>
            <a:r>
              <a:rPr lang="en-US" dirty="0" smtClean="0"/>
              <a:t>, and alliances with other nations.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While Nicholas is managing the war front, he left his wife Alexandra in charge of home politics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542" y="484631"/>
            <a:ext cx="4317690" cy="2425993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436" y="3107898"/>
            <a:ext cx="3336177" cy="17240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417" y="4936163"/>
            <a:ext cx="3788815" cy="169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3342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Alexandra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9265" y="2395470"/>
            <a:ext cx="2625809" cy="361896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19" y="1481072"/>
            <a:ext cx="5846365" cy="512450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Alexandra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FF"/>
                </a:solidFill>
              </a:rPr>
              <a:t>Czarina of Russia</a:t>
            </a:r>
            <a:r>
              <a:rPr lang="en-US" dirty="0" smtClean="0"/>
              <a:t>, granddaughter of Queen Victoria; born a German princess, she is </a:t>
            </a:r>
            <a:r>
              <a:rPr lang="en-US" dirty="0" smtClean="0">
                <a:solidFill>
                  <a:srgbClr val="0000FF"/>
                </a:solidFill>
              </a:rPr>
              <a:t>not liked by the Russian people</a:t>
            </a:r>
            <a:r>
              <a:rPr lang="en-US" dirty="0" smtClean="0"/>
              <a:t> due to the war her cousin Wilhelm II has caused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Nicholas and Alexandra have a son who is very sick, and she relies on </a:t>
            </a:r>
            <a:r>
              <a:rPr lang="en-US" dirty="0" smtClean="0">
                <a:solidFill>
                  <a:srgbClr val="FF0000"/>
                </a:solidFill>
              </a:rPr>
              <a:t>Rasputin</a:t>
            </a:r>
            <a:r>
              <a:rPr lang="en-US" dirty="0" smtClean="0"/>
              <a:t>, a </a:t>
            </a:r>
            <a:r>
              <a:rPr lang="en-US" dirty="0" smtClean="0">
                <a:solidFill>
                  <a:srgbClr val="0000FF"/>
                </a:solidFill>
              </a:rPr>
              <a:t>self-proclaimed holy man</a:t>
            </a:r>
            <a:r>
              <a:rPr lang="en-US" dirty="0" smtClean="0"/>
              <a:t> to help him.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Alexandra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frequently replaced officials with those favored by Rasputin</a:t>
            </a:r>
            <a:r>
              <a:rPr lang="en-US" dirty="0" smtClean="0"/>
              <a:t>, throwing the government into chaos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Tensions</a:t>
            </a:r>
            <a:r>
              <a:rPr lang="en-US" dirty="0" smtClean="0"/>
              <a:t> between the monarchy and the citizens grow over </a:t>
            </a:r>
            <a:r>
              <a:rPr lang="en-US" dirty="0" smtClean="0">
                <a:solidFill>
                  <a:srgbClr val="0000FF"/>
                </a:solidFill>
              </a:rPr>
              <a:t>mismanagement of wartime economy, accusations of treason, and collapse of the government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Rasputin is assassinated in December 1916</a:t>
            </a:r>
            <a:endParaRPr lang="en-US" dirty="0"/>
          </a:p>
        </p:txBody>
      </p:sp>
      <p:pic>
        <p:nvPicPr>
          <p:cNvPr id="7" name="Picture 7" descr="rasputi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16" y="1918952"/>
            <a:ext cx="2550016" cy="268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arto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03" y="4713667"/>
            <a:ext cx="2279560" cy="2044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139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Bolshevik Power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9244"/>
            <a:ext cx="2576476" cy="1918953"/>
          </a:xfrm>
          <a:prstGeom prst="rect">
            <a:avLst/>
          </a:prstGeom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653" y="805075"/>
            <a:ext cx="4589249" cy="30262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9954" y="298867"/>
            <a:ext cx="2917528" cy="1851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580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February Revolution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427" y="1880315"/>
            <a:ext cx="6053071" cy="465628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“Peace, Land, Bread!”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Protestors begin </a:t>
            </a:r>
            <a:r>
              <a:rPr lang="en-US" dirty="0" smtClean="0">
                <a:solidFill>
                  <a:srgbClr val="0000FF"/>
                </a:solidFill>
              </a:rPr>
              <a:t>rioting for bread</a:t>
            </a:r>
            <a:r>
              <a:rPr lang="en-US" dirty="0" smtClean="0"/>
              <a:t>, clashing with police of St. Petersburg, spreading to huge mobs of </a:t>
            </a:r>
            <a:r>
              <a:rPr lang="en-US" dirty="0" smtClean="0">
                <a:solidFill>
                  <a:srgbClr val="0000FF"/>
                </a:solidFill>
              </a:rPr>
              <a:t>workers who protested for a month</a:t>
            </a:r>
            <a:endParaRPr lang="en-US" dirty="0">
              <a:solidFill>
                <a:srgbClr val="0000FF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Protesting workers formed soviets, local councils meant to carry out terms of revolution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Duma declared </a:t>
            </a:r>
            <a:r>
              <a:rPr lang="en-US" dirty="0">
                <a:solidFill>
                  <a:srgbClr val="0000FF"/>
                </a:solidFill>
              </a:rPr>
              <a:t>itself a </a:t>
            </a:r>
            <a:r>
              <a:rPr lang="en-US" dirty="0" smtClean="0">
                <a:solidFill>
                  <a:srgbClr val="0000FF"/>
                </a:solidFill>
              </a:rPr>
              <a:t>provisional government</a:t>
            </a:r>
            <a:r>
              <a:rPr lang="en-US" dirty="0" smtClean="0"/>
              <a:t>, forming after Nicholas II dismissed them for a third time, in order to attempt </a:t>
            </a:r>
            <a:r>
              <a:rPr lang="en-US" dirty="0" smtClean="0">
                <a:solidFill>
                  <a:srgbClr val="0000FF"/>
                </a:solidFill>
              </a:rPr>
              <a:t>to gain control of the revolution </a:t>
            </a:r>
            <a:endParaRPr lang="en-US" dirty="0">
              <a:solidFill>
                <a:srgbClr val="0000FF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Nicholas II abdicates </a:t>
            </a:r>
            <a:r>
              <a:rPr lang="en-US" dirty="0" smtClean="0"/>
              <a:t>the throne on </a:t>
            </a:r>
            <a:r>
              <a:rPr lang="en-US" dirty="0" smtClean="0">
                <a:solidFill>
                  <a:srgbClr val="0000FF"/>
                </a:solidFill>
              </a:rPr>
              <a:t>March 15, 1917</a:t>
            </a:r>
            <a:r>
              <a:rPr lang="en-US" dirty="0" smtClean="0"/>
              <a:t>, ending the rule of imperial monarchs in Russia.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Nicholas, Alexandra, and their children are </a:t>
            </a:r>
            <a:r>
              <a:rPr lang="en-US" dirty="0" smtClean="0">
                <a:solidFill>
                  <a:srgbClr val="0000FF"/>
                </a:solidFill>
              </a:rPr>
              <a:t>assassinated on July 18, 1918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361" y="3335336"/>
            <a:ext cx="3946109" cy="32012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199" y="441617"/>
            <a:ext cx="4800610" cy="2688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7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3319</TotalTime>
  <Words>1005</Words>
  <Application>Microsoft Office PowerPoint</Application>
  <PresentationFormat>Widescreen</PresentationFormat>
  <Paragraphs>81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Tw Cen MT</vt:lpstr>
      <vt:lpstr>Tw Cen MT Condensed</vt:lpstr>
      <vt:lpstr>Wingdings</vt:lpstr>
      <vt:lpstr>Wingdings 3</vt:lpstr>
      <vt:lpstr>Integral</vt:lpstr>
      <vt:lpstr>The Russian Revolution</vt:lpstr>
      <vt:lpstr>Cornell note-taking method</vt:lpstr>
      <vt:lpstr>Pre-Revolutionary Russia</vt:lpstr>
      <vt:lpstr>Nicholas II</vt:lpstr>
      <vt:lpstr>Bloody Sunday</vt:lpstr>
      <vt:lpstr>World War I</vt:lpstr>
      <vt:lpstr>Alexandra</vt:lpstr>
      <vt:lpstr>Bolshevik Power</vt:lpstr>
      <vt:lpstr>February Revolution</vt:lpstr>
      <vt:lpstr>October revolution</vt:lpstr>
      <vt:lpstr>October revolution</vt:lpstr>
      <vt:lpstr>Russian Civil War</vt:lpstr>
      <vt:lpstr>Communist State</vt:lpstr>
      <vt:lpstr>Soviet Union</vt:lpstr>
      <vt:lpstr>Stalin’s rise to power</vt:lpstr>
    </vt:vector>
  </TitlesOfParts>
  <Company>Los Fresnos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Russian Revolution</dc:title>
  <dc:creator>Aguilar, Ana</dc:creator>
  <cp:lastModifiedBy>Aguilar, Ana</cp:lastModifiedBy>
  <cp:revision>31</cp:revision>
  <dcterms:created xsi:type="dcterms:W3CDTF">2017-05-05T14:14:29Z</dcterms:created>
  <dcterms:modified xsi:type="dcterms:W3CDTF">2019-04-25T15:40:31Z</dcterms:modified>
</cp:coreProperties>
</file>