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6" y="387280"/>
            <a:ext cx="3039417" cy="2098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1094705"/>
            <a:ext cx="3374264" cy="325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4" y="387280"/>
            <a:ext cx="3036061" cy="34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Germany stirs the pot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9" y="2084832"/>
            <a:ext cx="2847975" cy="160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76909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Russia</a:t>
            </a:r>
            <a:r>
              <a:rPr lang="en-US" dirty="0" smtClean="0"/>
              <a:t> had a previous agreement with Serbia, so they </a:t>
            </a:r>
            <a:r>
              <a:rPr lang="en-US" dirty="0" smtClean="0">
                <a:solidFill>
                  <a:srgbClr val="0000FF"/>
                </a:solidFill>
              </a:rPr>
              <a:t>declared war on Austria-Hungary </a:t>
            </a:r>
            <a:r>
              <a:rPr lang="en-US" dirty="0" smtClean="0"/>
              <a:t>in response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Germany</a:t>
            </a:r>
            <a:r>
              <a:rPr lang="en-US" dirty="0" smtClean="0"/>
              <a:t>, allied with Austria-Hungary, </a:t>
            </a:r>
            <a:r>
              <a:rPr lang="en-US" dirty="0" smtClean="0">
                <a:solidFill>
                  <a:srgbClr val="0000FF"/>
                </a:solidFill>
              </a:rPr>
              <a:t>declared war on Russia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Germany declares </a:t>
            </a:r>
            <a:r>
              <a:rPr lang="en-US" dirty="0" smtClean="0">
                <a:solidFill>
                  <a:srgbClr val="0000FF"/>
                </a:solidFill>
              </a:rPr>
              <a:t>war on France, then invades Belgium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Felt they were surrounded by enemies, and war would happen eventually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Great Britain</a:t>
            </a:r>
            <a:r>
              <a:rPr lang="en-US" dirty="0" smtClean="0"/>
              <a:t>, upset that Germany has gotten involved and caused so much trouble, </a:t>
            </a:r>
            <a:r>
              <a:rPr lang="en-US" dirty="0" smtClean="0">
                <a:solidFill>
                  <a:srgbClr val="0000FF"/>
                </a:solidFill>
              </a:rPr>
              <a:t>enters the war as an ally of Russia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864564"/>
            <a:ext cx="4049439" cy="2640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19" y="1746629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7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to end all wars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0" y="538967"/>
            <a:ext cx="2608730" cy="2061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50" y="1976828"/>
            <a:ext cx="2750310" cy="207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05" y="367966"/>
            <a:ext cx="2466975" cy="223267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2218725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893194"/>
            <a:ext cx="6284890" cy="44161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Schlieffen Plan- </a:t>
            </a:r>
            <a:r>
              <a:rPr lang="en-US" dirty="0" smtClean="0"/>
              <a:t>Germany’s blueprint for victory; </a:t>
            </a:r>
            <a:r>
              <a:rPr lang="en-US" dirty="0" smtClean="0">
                <a:solidFill>
                  <a:srgbClr val="0000FF"/>
                </a:solidFill>
              </a:rPr>
              <a:t>planned for </a:t>
            </a:r>
            <a:r>
              <a:rPr lang="en-US" dirty="0" smtClean="0"/>
              <a:t>the defeat and </a:t>
            </a:r>
            <a:r>
              <a:rPr lang="en-US" dirty="0" smtClean="0">
                <a:solidFill>
                  <a:srgbClr val="0000FF"/>
                </a:solidFill>
              </a:rPr>
              <a:t>capture of France in the West</a:t>
            </a:r>
            <a:r>
              <a:rPr lang="en-US" dirty="0" smtClean="0"/>
              <a:t>, after which </a:t>
            </a:r>
            <a:r>
              <a:rPr lang="en-US" dirty="0" smtClean="0">
                <a:solidFill>
                  <a:srgbClr val="0000FF"/>
                </a:solidFill>
              </a:rPr>
              <a:t>troops would transfer to the East to defeat Russia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Central Powers- </a:t>
            </a:r>
            <a:r>
              <a:rPr lang="en-US" dirty="0" smtClean="0"/>
              <a:t>alliance that originated between </a:t>
            </a:r>
            <a:r>
              <a:rPr lang="en-US" dirty="0" smtClean="0">
                <a:solidFill>
                  <a:srgbClr val="0000FF"/>
                </a:solidFill>
              </a:rPr>
              <a:t>Germany and Austria-Hungary, then joined by the Ottoman Empire and Bulgaria </a:t>
            </a:r>
            <a:r>
              <a:rPr lang="en-US" dirty="0" smtClean="0"/>
              <a:t>(nations trying to stabilize or expand imperial claims)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Allied Powers- </a:t>
            </a:r>
            <a:r>
              <a:rPr lang="en-US" dirty="0" smtClean="0"/>
              <a:t>aka </a:t>
            </a:r>
            <a:r>
              <a:rPr lang="en-US" dirty="0" smtClean="0">
                <a:solidFill>
                  <a:srgbClr val="0000FF"/>
                </a:solidFill>
              </a:rPr>
              <a:t>Triple Entente</a:t>
            </a:r>
            <a:r>
              <a:rPr lang="en-US" dirty="0" smtClean="0"/>
              <a:t>, alliance between </a:t>
            </a:r>
            <a:r>
              <a:rPr lang="en-US" dirty="0" smtClean="0">
                <a:solidFill>
                  <a:srgbClr val="0000FF"/>
                </a:solidFill>
              </a:rPr>
              <a:t>nations that were teamed up against German aggression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France, Great Britain, Russia, United States, Greece, Montenegro, Italy, Romania, and Serbia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5" y="4808189"/>
            <a:ext cx="2628900" cy="1743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33" y="2474960"/>
            <a:ext cx="2352675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62" y="3335083"/>
            <a:ext cx="2657475" cy="1724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18" y="384420"/>
            <a:ext cx="3985754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3" y="1926576"/>
            <a:ext cx="2733675" cy="1676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915" y="1300766"/>
            <a:ext cx="6207617" cy="500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Beginning in August 1914, most of the fighting took place on the </a:t>
            </a:r>
            <a:r>
              <a:rPr lang="en-US" dirty="0" smtClean="0">
                <a:solidFill>
                  <a:srgbClr val="FF0000"/>
                </a:solidFill>
              </a:rPr>
              <a:t>Western Front</a:t>
            </a:r>
            <a:r>
              <a:rPr lang="en-US" dirty="0" smtClean="0"/>
              <a:t>, open </a:t>
            </a:r>
            <a:r>
              <a:rPr lang="en-US" dirty="0" smtClean="0">
                <a:solidFill>
                  <a:srgbClr val="0000FF"/>
                </a:solidFill>
              </a:rPr>
              <a:t>fields of France where fortified trenches were dug by the armies of each side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Trench Warfare- </a:t>
            </a:r>
            <a:r>
              <a:rPr lang="en-US" dirty="0" smtClean="0"/>
              <a:t>deep </a:t>
            </a:r>
            <a:r>
              <a:rPr lang="en-US" dirty="0" smtClean="0">
                <a:solidFill>
                  <a:srgbClr val="0000FF"/>
                </a:solidFill>
              </a:rPr>
              <a:t>ditches are dug for soldiers to hide in</a:t>
            </a:r>
            <a:r>
              <a:rPr lang="en-US" dirty="0" smtClean="0"/>
              <a:t> and shoot at their opponent; </a:t>
            </a:r>
            <a:r>
              <a:rPr lang="en-US" dirty="0" smtClean="0">
                <a:solidFill>
                  <a:srgbClr val="0000FF"/>
                </a:solidFill>
              </a:rPr>
              <a:t>strengthened by sandbags, beams, and barbed wire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1915-1917</a:t>
            </a:r>
            <a:r>
              <a:rPr lang="en-US" dirty="0"/>
              <a:t>, there were </a:t>
            </a:r>
            <a:r>
              <a:rPr lang="en-US" dirty="0">
                <a:solidFill>
                  <a:srgbClr val="0000FF"/>
                </a:solidFill>
              </a:rPr>
              <a:t>no decisive victories </a:t>
            </a:r>
            <a:r>
              <a:rPr lang="en-US" dirty="0"/>
              <a:t>and both sides suffered </a:t>
            </a:r>
            <a:r>
              <a:rPr lang="en-US" dirty="0">
                <a:solidFill>
                  <a:srgbClr val="0000FF"/>
                </a:solidFill>
              </a:rPr>
              <a:t>heavy casualties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Battle of the Marne- </a:t>
            </a:r>
            <a:r>
              <a:rPr lang="en-US" dirty="0" smtClean="0"/>
              <a:t>first major battle that established the Western Front and use of trenches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Battle of the Somme- </a:t>
            </a:r>
            <a:r>
              <a:rPr lang="en-US" dirty="0" smtClean="0"/>
              <a:t>heavy losses suffered on both sides; 600,000 Allies, 465,000 Central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Battle of Verdun- </a:t>
            </a:r>
            <a:r>
              <a:rPr lang="en-US" dirty="0" smtClean="0"/>
              <a:t>casualties totaled 1.25 million over the course of the battle, which lasted from February to July 1916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40" y="2544304"/>
            <a:ext cx="2307012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0" y="3866349"/>
            <a:ext cx="24384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0" y="4804561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91" y="1983346"/>
            <a:ext cx="6362163" cy="43260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order to break the stalemate, each side would introduce new weapons to weaken their </a:t>
            </a:r>
            <a:r>
              <a:rPr lang="en-US" dirty="0" smtClean="0"/>
              <a:t>opponent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Gas Warfare- </a:t>
            </a:r>
            <a:r>
              <a:rPr lang="en-US" dirty="0" smtClean="0"/>
              <a:t>Germans introduced </a:t>
            </a:r>
            <a:r>
              <a:rPr lang="en-US" dirty="0" smtClean="0">
                <a:solidFill>
                  <a:srgbClr val="0000FF"/>
                </a:solidFill>
              </a:rPr>
              <a:t>chlorine gas </a:t>
            </a:r>
            <a:r>
              <a:rPr lang="en-US" dirty="0" smtClean="0"/>
              <a:t>in 1914 and </a:t>
            </a:r>
            <a:r>
              <a:rPr lang="en-US" dirty="0" smtClean="0">
                <a:solidFill>
                  <a:srgbClr val="0000FF"/>
                </a:solidFill>
              </a:rPr>
              <a:t>mustard gas </a:t>
            </a:r>
            <a:r>
              <a:rPr lang="en-US" dirty="0" smtClean="0"/>
              <a:t>in 1917; Allies introduced </a:t>
            </a:r>
            <a:r>
              <a:rPr lang="en-US" dirty="0" smtClean="0">
                <a:solidFill>
                  <a:srgbClr val="0000FF"/>
                </a:solidFill>
              </a:rPr>
              <a:t>gas masks</a:t>
            </a:r>
            <a:r>
              <a:rPr lang="en-US" dirty="0" smtClean="0"/>
              <a:t>; both sides </a:t>
            </a:r>
            <a:r>
              <a:rPr lang="en-US" dirty="0" smtClean="0">
                <a:solidFill>
                  <a:srgbClr val="0000FF"/>
                </a:solidFill>
              </a:rPr>
              <a:t>increased use of chemical attacks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Air Warfare- </a:t>
            </a:r>
            <a:r>
              <a:rPr lang="en-US" dirty="0" smtClean="0">
                <a:solidFill>
                  <a:srgbClr val="0000FF"/>
                </a:solidFill>
              </a:rPr>
              <a:t>machine guns were installed on airplanes to shoot down enemy aircraft </a:t>
            </a:r>
            <a:r>
              <a:rPr lang="en-US" dirty="0" smtClean="0"/>
              <a:t>or attack camps behind enemy lines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Artillery</a:t>
            </a:r>
            <a:r>
              <a:rPr lang="en-US" dirty="0" smtClean="0"/>
              <a:t>- machine guns, </a:t>
            </a:r>
            <a:r>
              <a:rPr lang="en-US" dirty="0" smtClean="0">
                <a:solidFill>
                  <a:srgbClr val="0000FF"/>
                </a:solidFill>
              </a:rPr>
              <a:t>grenades, tanks, handguns</a:t>
            </a:r>
            <a:r>
              <a:rPr lang="en-US" dirty="0" smtClean="0"/>
              <a:t>, etc. were </a:t>
            </a:r>
            <a:r>
              <a:rPr lang="en-US" dirty="0" smtClean="0">
                <a:solidFill>
                  <a:srgbClr val="0000FF"/>
                </a:solidFill>
              </a:rPr>
              <a:t>used for the first time </a:t>
            </a:r>
            <a:r>
              <a:rPr lang="en-US" dirty="0" smtClean="0"/>
              <a:t>during WWI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Submarines</a:t>
            </a:r>
            <a:r>
              <a:rPr lang="en-US" dirty="0" smtClean="0"/>
              <a:t>- Warcraft that is capable of </a:t>
            </a:r>
            <a:r>
              <a:rPr lang="en-US" dirty="0" smtClean="0">
                <a:solidFill>
                  <a:srgbClr val="0000FF"/>
                </a:solidFill>
              </a:rPr>
              <a:t>independent underwater operations</a:t>
            </a:r>
            <a:r>
              <a:rPr lang="en-US" dirty="0" smtClean="0"/>
              <a:t> (radar, gunfire, navigations)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13" y="420624"/>
            <a:ext cx="2505075" cy="1828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81" y="585216"/>
            <a:ext cx="2466975" cy="2232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17" y="2823357"/>
            <a:ext cx="2276475" cy="200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07" y="3176288"/>
            <a:ext cx="2120385" cy="1656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18" y="5067421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0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Unrestricted submarine warfare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44" y="1775739"/>
            <a:ext cx="3550153" cy="21572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97515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Germany</a:t>
            </a:r>
            <a:r>
              <a:rPr lang="en-US" dirty="0" smtClean="0"/>
              <a:t> declared the seas around Great Britain as a war zone, and </a:t>
            </a:r>
            <a:r>
              <a:rPr lang="en-US" dirty="0" smtClean="0">
                <a:solidFill>
                  <a:srgbClr val="0000FF"/>
                </a:solidFill>
              </a:rPr>
              <a:t>attacked all ships that came in or out of their blockade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Lusitania</a:t>
            </a:r>
            <a:r>
              <a:rPr lang="en-US" dirty="0" smtClean="0"/>
              <a:t>- British passenger ship </a:t>
            </a:r>
            <a:r>
              <a:rPr lang="en-US" dirty="0" smtClean="0">
                <a:solidFill>
                  <a:srgbClr val="0000FF"/>
                </a:solidFill>
              </a:rPr>
              <a:t>sunk by Germany submarine on May 7, 1915</a:t>
            </a:r>
            <a:r>
              <a:rPr lang="en-US" dirty="0" smtClean="0"/>
              <a:t> that carried small supplies of artillery (Germany’s excuse)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128 Americans were killed</a:t>
            </a:r>
            <a:r>
              <a:rPr lang="en-US" dirty="0" smtClean="0"/>
              <a:t> in the sinking, angering the American public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U.S. President </a:t>
            </a:r>
            <a:r>
              <a:rPr lang="en-US" dirty="0" smtClean="0">
                <a:solidFill>
                  <a:srgbClr val="0000FF"/>
                </a:solidFill>
              </a:rPr>
              <a:t>Woodrow Wilson pressured Germany into stopping submarine warfare </a:t>
            </a:r>
            <a:r>
              <a:rPr lang="en-US" dirty="0" smtClean="0"/>
              <a:t>or else the U.S would get involved in the war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8" y="4224528"/>
            <a:ext cx="265747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95" y="462343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3" y="617488"/>
            <a:ext cx="2114819" cy="2291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3163" y="1554167"/>
            <a:ext cx="1663988" cy="3096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22" y="443903"/>
            <a:ext cx="2274870" cy="196864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57" y="2603750"/>
            <a:ext cx="4146997" cy="18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Entry into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065" y="2286000"/>
            <a:ext cx="625913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When war was declared, the United States officially maintained </a:t>
            </a:r>
            <a:r>
              <a:rPr lang="en-US" dirty="0" smtClean="0">
                <a:solidFill>
                  <a:srgbClr val="FF0000"/>
                </a:solidFill>
              </a:rPr>
              <a:t>neutrality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not supporting or helping either side of the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Even though </a:t>
            </a:r>
            <a:r>
              <a:rPr lang="en-US" dirty="0" smtClean="0">
                <a:solidFill>
                  <a:srgbClr val="0000FF"/>
                </a:solidFill>
              </a:rPr>
              <a:t>Germany</a:t>
            </a:r>
            <a:r>
              <a:rPr lang="en-US" dirty="0" smtClean="0"/>
              <a:t> promised to end unrestricted submarine warfare, they still </a:t>
            </a:r>
            <a:r>
              <a:rPr lang="en-US" dirty="0" smtClean="0">
                <a:solidFill>
                  <a:srgbClr val="0000FF"/>
                </a:solidFill>
              </a:rPr>
              <a:t>continued “accidentally” sinking US merchant ships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Zimmerman Telegram- </a:t>
            </a:r>
            <a:r>
              <a:rPr lang="en-US" dirty="0" smtClean="0"/>
              <a:t>sent to Mexican government that </a:t>
            </a:r>
            <a:r>
              <a:rPr lang="en-US" dirty="0" smtClean="0">
                <a:solidFill>
                  <a:srgbClr val="0000FF"/>
                </a:solidFill>
              </a:rPr>
              <a:t>promised the return of Texas, New Mexico, and California if Mexico allied with Germany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U.S. formally entered the war on April 6, 1917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13" y="585216"/>
            <a:ext cx="2355984" cy="2324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66" y="2909926"/>
            <a:ext cx="2649112" cy="2869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18" y="3823335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8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 War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3" y="2125016"/>
            <a:ext cx="2075794" cy="32177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867437"/>
            <a:ext cx="5936517" cy="44419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Nations</a:t>
            </a:r>
            <a:r>
              <a:rPr lang="en-US" dirty="0" smtClean="0"/>
              <a:t> that participated in WWI </a:t>
            </a:r>
            <a:r>
              <a:rPr lang="en-US" dirty="0" smtClean="0">
                <a:solidFill>
                  <a:srgbClr val="0000FF"/>
                </a:solidFill>
              </a:rPr>
              <a:t>directed all resources of society (economic, civilian, military, etc.) towards the war effort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Conscription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the draft</a:t>
            </a:r>
            <a:r>
              <a:rPr lang="en-US" dirty="0" smtClean="0"/>
              <a:t>; non-voluntary entry into the armed forces, </a:t>
            </a:r>
            <a:r>
              <a:rPr lang="en-US" dirty="0" smtClean="0">
                <a:solidFill>
                  <a:srgbClr val="0000FF"/>
                </a:solidFill>
              </a:rPr>
              <a:t>filled by healthy young men over the age of 18 in WW1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Propaganda- biased or misleading information used to promote a certain political cause or point of view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Actively used by both Central and Allied Powers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State of total war completely destroys the </a:t>
            </a:r>
            <a:r>
              <a:rPr lang="en-US" dirty="0" smtClean="0">
                <a:solidFill>
                  <a:srgbClr val="0000FF"/>
                </a:solidFill>
              </a:rPr>
              <a:t>Russian monarchy</a:t>
            </a:r>
            <a:r>
              <a:rPr lang="en-US" dirty="0" smtClean="0"/>
              <a:t>, leading to their </a:t>
            </a:r>
            <a:r>
              <a:rPr lang="en-US" dirty="0" smtClean="0">
                <a:solidFill>
                  <a:srgbClr val="0000FF"/>
                </a:solidFill>
              </a:rPr>
              <a:t>withdrawal from WWI in 1917</a:t>
            </a:r>
            <a:r>
              <a:rPr lang="en-US" dirty="0" smtClean="0"/>
              <a:t> in order to control all-out revolution at home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493" y="3538014"/>
            <a:ext cx="1663988" cy="3096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6" y="1721454"/>
            <a:ext cx="2278621" cy="2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Allies make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823" y="2286000"/>
            <a:ext cx="51221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addition of U.S. troops refreshed fighting </a:t>
            </a:r>
            <a:r>
              <a:rPr lang="en-US" dirty="0" smtClean="0"/>
              <a:t>on the front lines of the Western Front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Allies began racking up </a:t>
            </a:r>
            <a:r>
              <a:rPr lang="en-US" dirty="0" smtClean="0">
                <a:solidFill>
                  <a:srgbClr val="0000FF"/>
                </a:solidFill>
              </a:rPr>
              <a:t>actual victories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taking over more and more of France </a:t>
            </a:r>
            <a:r>
              <a:rPr lang="en-US" dirty="0" smtClean="0"/>
              <a:t>until they came close to Germany’s borders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Germany, out of manpower, weapons, and other supplies</a:t>
            </a:r>
            <a:r>
              <a:rPr lang="en-US" dirty="0" smtClean="0"/>
              <a:t>, realized that an invasion was imminent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Germany surrenders in November 1918</a:t>
            </a:r>
            <a:r>
              <a:rPr lang="en-US" dirty="0" smtClean="0"/>
              <a:t>, ending World War 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6" y="484632"/>
            <a:ext cx="3518895" cy="1600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1" y="2286000"/>
            <a:ext cx="3297517" cy="1749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60" y="4165812"/>
            <a:ext cx="3557532" cy="24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6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80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Armistice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0" y="2084832"/>
            <a:ext cx="2333625" cy="1962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030310"/>
            <a:ext cx="5743334" cy="52790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11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hour of the 11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day of the 11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month</a:t>
            </a:r>
            <a:r>
              <a:rPr lang="en-US" dirty="0" smtClean="0"/>
              <a:t>” of 1918, the </a:t>
            </a:r>
            <a:r>
              <a:rPr lang="en-US" dirty="0" smtClean="0">
                <a:solidFill>
                  <a:srgbClr val="0000FF"/>
                </a:solidFill>
              </a:rPr>
              <a:t>fighting of World War I ended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Celebrated annually as Remembrance Day in Europe, Veteran’s Day in 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 January, 8, 1919, President Woodrow Wilson presented </a:t>
            </a:r>
            <a:r>
              <a:rPr lang="en-US" dirty="0" smtClean="0">
                <a:solidFill>
                  <a:srgbClr val="FF0000"/>
                </a:solidFill>
              </a:rPr>
              <a:t>Fourteen Points </a:t>
            </a:r>
            <a:r>
              <a:rPr lang="en-US" dirty="0" smtClean="0"/>
              <a:t>to Congress, which outlined the </a:t>
            </a:r>
            <a:r>
              <a:rPr lang="en-US" dirty="0" smtClean="0">
                <a:solidFill>
                  <a:srgbClr val="0000FF"/>
                </a:solidFill>
              </a:rPr>
              <a:t>U.S.’ plan for building lasting peace in Europe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“Peace Without Victory”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Maintain </a:t>
            </a:r>
            <a:r>
              <a:rPr lang="en-US" dirty="0" smtClean="0">
                <a:solidFill>
                  <a:srgbClr val="0000FF"/>
                </a:solidFill>
              </a:rPr>
              <a:t>open seas </a:t>
            </a:r>
            <a:r>
              <a:rPr lang="en-US" dirty="0" smtClean="0"/>
              <a:t>for trade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Restoration of conquered territories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Grant </a:t>
            </a:r>
            <a:r>
              <a:rPr lang="en-US" dirty="0" smtClean="0">
                <a:solidFill>
                  <a:srgbClr val="0000FF"/>
                </a:solidFill>
              </a:rPr>
              <a:t>sovereignty to states of ethnic groups</a:t>
            </a:r>
            <a:r>
              <a:rPr lang="en-US" dirty="0" smtClean="0"/>
              <a:t>, like in the Balkans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Outlined the beginnings for an international watchdog group to maintain world peace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" y="4218747"/>
            <a:ext cx="2198274" cy="244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55" y="2812693"/>
            <a:ext cx="3038409" cy="26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1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Treaty of Versailles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669" y="1841679"/>
            <a:ext cx="6375043" cy="4467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Allied powers took control of peace negotiations </a:t>
            </a:r>
            <a:r>
              <a:rPr lang="en-US" dirty="0" smtClean="0"/>
              <a:t>but did not necessarily promote all of Wilson’s Fourteen Points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French demanded stiff penalties </a:t>
            </a:r>
            <a:r>
              <a:rPr lang="en-US" dirty="0" smtClean="0"/>
              <a:t>and a total elimination of German powers to prevent renewal of tensions over territories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Great Britain and U.S. wanted to prevent future wars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Treaty of Versailles- </a:t>
            </a:r>
            <a:r>
              <a:rPr lang="en-US" dirty="0" smtClean="0">
                <a:solidFill>
                  <a:srgbClr val="0000FF"/>
                </a:solidFill>
              </a:rPr>
              <a:t>signed June 28, 1919</a:t>
            </a:r>
            <a:r>
              <a:rPr lang="en-US" dirty="0" smtClean="0"/>
              <a:t>, officially ending World War I and </a:t>
            </a:r>
            <a:r>
              <a:rPr lang="en-US" dirty="0" smtClean="0">
                <a:solidFill>
                  <a:srgbClr val="0000FF"/>
                </a:solidFill>
              </a:rPr>
              <a:t>assigning blame for the conflict to Germany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French took charge of enforcing treaty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Germany signed it, but under strong allegations of mistreatment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429407"/>
            <a:ext cx="4654505" cy="20690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010705"/>
            <a:ext cx="2438400" cy="2552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3721994"/>
            <a:ext cx="2305050" cy="25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5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970468"/>
            <a:ext cx="4922780" cy="43382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429555"/>
            <a:ext cx="5936517" cy="487980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According to the treaty, </a:t>
            </a:r>
            <a:r>
              <a:rPr lang="en-US" dirty="0" smtClean="0">
                <a:solidFill>
                  <a:srgbClr val="FF0000"/>
                </a:solidFill>
              </a:rPr>
              <a:t>Germany had to make reparations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financial penalties to apologize for its role in the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German </a:t>
            </a:r>
            <a:r>
              <a:rPr lang="en-US" dirty="0" smtClean="0">
                <a:solidFill>
                  <a:srgbClr val="0000FF"/>
                </a:solidFill>
              </a:rPr>
              <a:t>territories and boundaries of the Central Power empires were redistributed </a:t>
            </a:r>
            <a:r>
              <a:rPr lang="en-US" dirty="0" smtClean="0"/>
              <a:t>and redrawn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Elimination of the Ottoman Empire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Germany </a:t>
            </a:r>
            <a:r>
              <a:rPr lang="en-US" dirty="0" smtClean="0">
                <a:solidFill>
                  <a:srgbClr val="0000FF"/>
                </a:solidFill>
              </a:rPr>
              <a:t>loses claims to African colonies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Germany was </a:t>
            </a:r>
            <a:r>
              <a:rPr lang="en-US" dirty="0" smtClean="0">
                <a:solidFill>
                  <a:srgbClr val="0000FF"/>
                </a:solidFill>
              </a:rPr>
              <a:t>prohibited from </a:t>
            </a:r>
            <a:r>
              <a:rPr lang="en-US" dirty="0" smtClean="0"/>
              <a:t>having a</a:t>
            </a:r>
            <a:r>
              <a:rPr lang="en-US" dirty="0" smtClean="0">
                <a:solidFill>
                  <a:srgbClr val="0000FF"/>
                </a:solidFill>
              </a:rPr>
              <a:t> large army</a:t>
            </a:r>
            <a:r>
              <a:rPr lang="en-US" dirty="0" smtClean="0"/>
              <a:t>, and was </a:t>
            </a:r>
            <a:r>
              <a:rPr lang="en-US" dirty="0" smtClean="0">
                <a:solidFill>
                  <a:srgbClr val="0000FF"/>
                </a:solidFill>
              </a:rPr>
              <a:t>not allowed to build or stock military weapons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Germany would </a:t>
            </a:r>
            <a:r>
              <a:rPr lang="en-US" dirty="0" smtClean="0">
                <a:solidFill>
                  <a:srgbClr val="0000FF"/>
                </a:solidFill>
              </a:rPr>
              <a:t>not be allowed to join League of Nations until 1926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Kaiser Wilhelm is removed from power</a:t>
            </a:r>
            <a:r>
              <a:rPr lang="en-US" dirty="0" smtClean="0"/>
              <a:t>, exiled to the Netherlands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4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Causes of World War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Militarism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Alliances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Imperialism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Nationalism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362"/>
            <a:ext cx="3032765" cy="179040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97" y="590883"/>
            <a:ext cx="2693003" cy="2538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75" y="2498837"/>
            <a:ext cx="2699909" cy="1789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1983349"/>
            <a:ext cx="3051472" cy="22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main Causes of World War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489" y="1970468"/>
            <a:ext cx="6168980" cy="43388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Militarism</a:t>
            </a:r>
            <a:r>
              <a:rPr lang="en-US" dirty="0" smtClean="0"/>
              <a:t>- government belief that a country should </a:t>
            </a:r>
            <a:r>
              <a:rPr lang="en-US" dirty="0" smtClean="0">
                <a:solidFill>
                  <a:srgbClr val="0000FF"/>
                </a:solidFill>
              </a:rPr>
              <a:t>maintain a standing army </a:t>
            </a:r>
            <a:r>
              <a:rPr lang="en-US" dirty="0" smtClean="0"/>
              <a:t>and be prepared to aggressively to </a:t>
            </a:r>
            <a:r>
              <a:rPr lang="en-US" dirty="0" smtClean="0">
                <a:solidFill>
                  <a:srgbClr val="0000FF"/>
                </a:solidFill>
              </a:rPr>
              <a:t>defend or promote national interests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New Military Technologies- tanks, machine guns, artillery, poison gas, flamethrowers, etc.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Arms Race </a:t>
            </a:r>
            <a:r>
              <a:rPr lang="en-US" dirty="0"/>
              <a:t>between countries- </a:t>
            </a:r>
            <a:r>
              <a:rPr lang="en-US" dirty="0">
                <a:solidFill>
                  <a:srgbClr val="0000FF"/>
                </a:solidFill>
              </a:rPr>
              <a:t>rival nations wanted to show off who had the bigger, better, and faster weapons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Glorification of War- “no greater duty” than to serve your </a:t>
            </a:r>
            <a:r>
              <a:rPr lang="en-US" dirty="0" smtClean="0"/>
              <a:t>country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Alliances</a:t>
            </a:r>
            <a:r>
              <a:rPr lang="en-US" dirty="0" smtClean="0"/>
              <a:t>- </a:t>
            </a:r>
            <a:r>
              <a:rPr lang="en-US" dirty="0"/>
              <a:t>agreements made between countries that </a:t>
            </a:r>
            <a:r>
              <a:rPr lang="en-US" dirty="0">
                <a:solidFill>
                  <a:srgbClr val="0000FF"/>
                </a:solidFill>
              </a:rPr>
              <a:t>promised to give aid or defense in case one country was attacked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Most nations have formal treaties, while others are created through marriage with government leaders; some will sign secret alliances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These alliances will be the </a:t>
            </a:r>
            <a:r>
              <a:rPr lang="en-US" dirty="0">
                <a:solidFill>
                  <a:srgbClr val="0000FF"/>
                </a:solidFill>
              </a:rPr>
              <a:t>basis between the Central Powers and Allied </a:t>
            </a:r>
            <a:r>
              <a:rPr lang="en-US" dirty="0" smtClean="0">
                <a:solidFill>
                  <a:srgbClr val="0000FF"/>
                </a:solidFill>
              </a:rPr>
              <a:t>Powers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477774"/>
            <a:ext cx="2763089" cy="16297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55" y="2214921"/>
            <a:ext cx="3032765" cy="1378286"/>
          </a:xfrm>
          <a:prstGeom prst="rect">
            <a:avLst/>
          </a:prstGeom>
        </p:spPr>
      </p:pic>
      <p:pic>
        <p:nvPicPr>
          <p:cNvPr id="7" name="Picture 6" descr="http://blsciblogs.baruch.cuny.edu/his1005spring2011/files/2011/03/allian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1" y="3804172"/>
            <a:ext cx="4533363" cy="29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9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main causes of World War 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3" y="2084832"/>
            <a:ext cx="2693003" cy="25386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5945" y="2286000"/>
            <a:ext cx="665837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Imperialism</a:t>
            </a:r>
            <a:r>
              <a:rPr lang="en-US" dirty="0"/>
              <a:t>- </a:t>
            </a:r>
            <a:r>
              <a:rPr lang="en-US" dirty="0">
                <a:solidFill>
                  <a:srgbClr val="0000FF"/>
                </a:solidFill>
              </a:rPr>
              <a:t>competition for colonies </a:t>
            </a:r>
            <a:r>
              <a:rPr lang="en-US" dirty="0"/>
              <a:t>that contained raw materials and natural resources caused tension between European nations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Many smaller wars and battles had been fought for control and ownership of certain valuable </a:t>
            </a:r>
            <a:r>
              <a:rPr lang="en-US" dirty="0" smtClean="0"/>
              <a:t>colonies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Nationalism-</a:t>
            </a:r>
            <a:r>
              <a:rPr lang="en-US" dirty="0"/>
              <a:t> </a:t>
            </a:r>
            <a:r>
              <a:rPr lang="en-US" dirty="0" smtClean="0"/>
              <a:t>extreme </a:t>
            </a:r>
            <a:r>
              <a:rPr lang="en-US" dirty="0"/>
              <a:t>pride in the </a:t>
            </a:r>
            <a:r>
              <a:rPr lang="en-US" dirty="0" smtClean="0"/>
              <a:t>cultural, economic, and military </a:t>
            </a:r>
            <a:r>
              <a:rPr lang="en-US" dirty="0" smtClean="0">
                <a:solidFill>
                  <a:srgbClr val="0000FF"/>
                </a:solidFill>
              </a:rPr>
              <a:t>superiority of one’s own country </a:t>
            </a:r>
            <a:r>
              <a:rPr lang="en-US" dirty="0" smtClean="0"/>
              <a:t>(mostly European nations)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Ethnic groups wanted to establish their own independent, self-governing nations</a:t>
            </a:r>
            <a:r>
              <a:rPr lang="en-US" dirty="0" smtClean="0"/>
              <a:t> away from Imperial control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Pan-Slavism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nationalism for Slavic ethnic groups of the Balkans</a:t>
            </a:r>
            <a:r>
              <a:rPr lang="en-US" dirty="0" smtClean="0"/>
              <a:t>, Ottoman Empire, and Austro-Hungarian Empire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93" y="4778062"/>
            <a:ext cx="3505704" cy="19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Powder Keg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8" y="636012"/>
            <a:ext cx="2095731" cy="1798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85" y="1938273"/>
            <a:ext cx="2048277" cy="249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4" y="374401"/>
            <a:ext cx="3854003" cy="1837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2277917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4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Bitter rivals</a:t>
            </a:r>
            <a:r>
              <a:rPr lang="en-US" dirty="0" smtClean="0"/>
              <a:t>: Germany vs.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26" y="2084832"/>
            <a:ext cx="6117465" cy="40326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Throughout industrialization and imperialism, </a:t>
            </a:r>
            <a:r>
              <a:rPr lang="en-US" dirty="0" smtClean="0">
                <a:solidFill>
                  <a:srgbClr val="0000FF"/>
                </a:solidFill>
              </a:rPr>
              <a:t>Germany has trailed Great Britain</a:t>
            </a:r>
            <a:r>
              <a:rPr lang="en-US" dirty="0" smtClean="0"/>
              <a:t>. By 1914, they are locked in a bitter family feud.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Kaiser Wilhelm II- </a:t>
            </a:r>
            <a:r>
              <a:rPr lang="en-US" dirty="0" smtClean="0">
                <a:solidFill>
                  <a:srgbClr val="0000FF"/>
                </a:solidFill>
              </a:rPr>
              <a:t>emperor of Germany</a:t>
            </a:r>
            <a:r>
              <a:rPr lang="en-US" dirty="0" smtClean="0"/>
              <a:t>, grandson of Queen Victoria, </a:t>
            </a:r>
            <a:r>
              <a:rPr lang="en-US" dirty="0" smtClean="0">
                <a:solidFill>
                  <a:srgbClr val="0000FF"/>
                </a:solidFill>
              </a:rPr>
              <a:t>nearly bankrupts nation trying to build army and navy just like Britain’s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George V- </a:t>
            </a:r>
            <a:r>
              <a:rPr lang="en-US" dirty="0" smtClean="0">
                <a:solidFill>
                  <a:srgbClr val="0000FF"/>
                </a:solidFill>
              </a:rPr>
              <a:t>King of Great Britain</a:t>
            </a:r>
            <a:r>
              <a:rPr lang="en-US" dirty="0" smtClean="0"/>
              <a:t>, grandson of Queen Victoria; the Army, Navy, and colonial </a:t>
            </a:r>
            <a:r>
              <a:rPr lang="en-US" dirty="0" smtClean="0">
                <a:solidFill>
                  <a:srgbClr val="0000FF"/>
                </a:solidFill>
              </a:rPr>
              <a:t>interests reach their peak under his rule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Many European </a:t>
            </a:r>
            <a:r>
              <a:rPr lang="en-US" dirty="0" smtClean="0">
                <a:solidFill>
                  <a:srgbClr val="0000FF"/>
                </a:solidFill>
              </a:rPr>
              <a:t>nations purchased weapons, built up their militaries, and established alliances with AND against each other </a:t>
            </a:r>
            <a:r>
              <a:rPr lang="en-US" dirty="0" smtClean="0"/>
              <a:t>to protect their countries and colonies.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25" y="378433"/>
            <a:ext cx="2726196" cy="23390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2" y="2496954"/>
            <a:ext cx="2223752" cy="271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25" y="3181082"/>
            <a:ext cx="2648034" cy="3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Tensions in the Balkans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5" y="2084831"/>
            <a:ext cx="3678941" cy="22424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2084832"/>
            <a:ext cx="5769091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Throughout the 1800s, the </a:t>
            </a:r>
            <a:r>
              <a:rPr lang="en-US" dirty="0" smtClean="0">
                <a:solidFill>
                  <a:srgbClr val="0000FF"/>
                </a:solidFill>
              </a:rPr>
              <a:t>Ottoman Empire lost many territories</a:t>
            </a:r>
            <a:r>
              <a:rPr lang="en-US" dirty="0" smtClean="0"/>
              <a:t> in Eastern Europe </a:t>
            </a:r>
            <a:r>
              <a:rPr lang="en-US" dirty="0" smtClean="0">
                <a:solidFill>
                  <a:srgbClr val="0000FF"/>
                </a:solidFill>
              </a:rPr>
              <a:t>after the ethnic groups</a:t>
            </a:r>
            <a:r>
              <a:rPr lang="en-US" dirty="0" smtClean="0"/>
              <a:t> living in those areas </a:t>
            </a:r>
            <a:r>
              <a:rPr lang="en-US" dirty="0" smtClean="0">
                <a:solidFill>
                  <a:srgbClr val="0000FF"/>
                </a:solidFill>
              </a:rPr>
              <a:t>rebelled</a:t>
            </a:r>
            <a:r>
              <a:rPr lang="en-US" dirty="0" smtClean="0"/>
              <a:t> against their rule.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Russia and Austro-Hungarian empires try to absorb those territories by supporting their split from the Ottomans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Slav Nationalism</a:t>
            </a:r>
            <a:r>
              <a:rPr lang="en-US" dirty="0" smtClean="0"/>
              <a:t>, the idea that all Slavic ethnic groups should be their own independent nation was </a:t>
            </a:r>
            <a:r>
              <a:rPr lang="en-US" dirty="0" smtClean="0">
                <a:solidFill>
                  <a:srgbClr val="0000FF"/>
                </a:solidFill>
              </a:rPr>
              <a:t>supported by Russia in exchange for alliances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Austria-Hungary</a:t>
            </a:r>
            <a:r>
              <a:rPr lang="en-US" dirty="0" smtClean="0"/>
              <a:t> did not want independent nationalism to spread to its own territory, and </a:t>
            </a:r>
            <a:r>
              <a:rPr lang="en-US" dirty="0" smtClean="0">
                <a:solidFill>
                  <a:srgbClr val="0000FF"/>
                </a:solidFill>
              </a:rPr>
              <a:t>tried to start war with Serbia many times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6" y="4584879"/>
            <a:ext cx="2524125" cy="1977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92" y="4584879"/>
            <a:ext cx="260292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of 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92" y="2286000"/>
            <a:ext cx="6336405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Archduke Franz Ferdinand- </a:t>
            </a:r>
            <a:r>
              <a:rPr lang="en-US" dirty="0" smtClean="0"/>
              <a:t>heir to the Austro-Hungarian empire; </a:t>
            </a:r>
            <a:r>
              <a:rPr lang="en-US" dirty="0" smtClean="0">
                <a:solidFill>
                  <a:srgbClr val="0000FF"/>
                </a:solidFill>
              </a:rPr>
              <a:t>shot and killed in Sarajevo</a:t>
            </a:r>
            <a:r>
              <a:rPr lang="en-US" dirty="0" smtClean="0"/>
              <a:t>, Bosnia on </a:t>
            </a:r>
            <a:r>
              <a:rPr lang="en-US" dirty="0" smtClean="0">
                <a:solidFill>
                  <a:srgbClr val="0000FF"/>
                </a:solidFill>
              </a:rPr>
              <a:t>June 28, 1914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Bosnia had just been annexed by Austria-Hungary, and </a:t>
            </a:r>
            <a:r>
              <a:rPr lang="en-US" dirty="0" smtClean="0">
                <a:solidFill>
                  <a:srgbClr val="0000FF"/>
                </a:solidFill>
              </a:rPr>
              <a:t>Franz Ferdinand’s presence angered the Black Hand</a:t>
            </a:r>
            <a:r>
              <a:rPr lang="en-US" dirty="0" smtClean="0"/>
              <a:t>, a Serbian nationalist group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Gavrilo </a:t>
            </a:r>
            <a:r>
              <a:rPr lang="en-US" dirty="0" err="1" smtClean="0">
                <a:solidFill>
                  <a:srgbClr val="FF0000"/>
                </a:solidFill>
              </a:rPr>
              <a:t>Princip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/>
              <a:t>Serbian nationalist who </a:t>
            </a:r>
            <a:r>
              <a:rPr lang="en-US" dirty="0" smtClean="0">
                <a:solidFill>
                  <a:srgbClr val="0000FF"/>
                </a:solidFill>
              </a:rPr>
              <a:t>assassinated Franz Ferdinand</a:t>
            </a:r>
            <a:r>
              <a:rPr lang="en-US" dirty="0" smtClean="0"/>
              <a:t>; the Serbian government was blamed for his actions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July 28, 1914- </a:t>
            </a:r>
            <a:r>
              <a:rPr lang="en-US" dirty="0" smtClean="0"/>
              <a:t>Austria-Hungary demands penalties be placed on the Serbian government as punishment; </a:t>
            </a:r>
            <a:r>
              <a:rPr lang="en-US" dirty="0" smtClean="0">
                <a:solidFill>
                  <a:srgbClr val="0000FF"/>
                </a:solidFill>
              </a:rPr>
              <a:t>when demands aren’t met, Austria-Hungary declares war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19" y="431086"/>
            <a:ext cx="2439943" cy="20172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0" y="2602446"/>
            <a:ext cx="3854003" cy="1837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44" y="4593828"/>
            <a:ext cx="2162175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66" y="4726546"/>
            <a:ext cx="1906205" cy="19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8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9834</TotalTime>
  <Words>1616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Tw Cen MT</vt:lpstr>
      <vt:lpstr>Tw Cen MT Condensed</vt:lpstr>
      <vt:lpstr>Wingdings</vt:lpstr>
      <vt:lpstr>Wingdings 3</vt:lpstr>
      <vt:lpstr>Integral</vt:lpstr>
      <vt:lpstr>The Great War</vt:lpstr>
      <vt:lpstr>Cornell note-taking method</vt:lpstr>
      <vt:lpstr>MAIN Causes of World War I</vt:lpstr>
      <vt:lpstr>Four main Causes of World War i</vt:lpstr>
      <vt:lpstr>Four main causes of World War I</vt:lpstr>
      <vt:lpstr>The Powder Keg</vt:lpstr>
      <vt:lpstr>Bitter rivals: Germany vs. Britain</vt:lpstr>
      <vt:lpstr>Tensions in the Balkans</vt:lpstr>
      <vt:lpstr>Assassination of Franz Ferdinand</vt:lpstr>
      <vt:lpstr>Germany stirs the pot</vt:lpstr>
      <vt:lpstr>The War to end all wars</vt:lpstr>
      <vt:lpstr>War begins</vt:lpstr>
      <vt:lpstr>Western Front</vt:lpstr>
      <vt:lpstr>War Technology</vt:lpstr>
      <vt:lpstr>Unrestricted submarine warfare</vt:lpstr>
      <vt:lpstr>Total war</vt:lpstr>
      <vt:lpstr>U.S. Entry into War</vt:lpstr>
      <vt:lpstr>Total War</vt:lpstr>
      <vt:lpstr>Allies make progress</vt:lpstr>
      <vt:lpstr>Armistice</vt:lpstr>
      <vt:lpstr>Treaty of Versailles</vt:lpstr>
      <vt:lpstr>Treaty of Versailles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of World War I</dc:title>
  <dc:creator>Aguilar, Ana</dc:creator>
  <cp:lastModifiedBy>Aguilar, Ana</cp:lastModifiedBy>
  <cp:revision>67</cp:revision>
  <dcterms:created xsi:type="dcterms:W3CDTF">2017-04-26T21:40:01Z</dcterms:created>
  <dcterms:modified xsi:type="dcterms:W3CDTF">2017-05-03T17:34:21Z</dcterms:modified>
</cp:coreProperties>
</file>