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sldIdLst>
    <p:sldId id="256" r:id="rId3"/>
    <p:sldId id="273" r:id="rId4"/>
    <p:sldId id="274" r:id="rId5"/>
    <p:sldId id="270" r:id="rId6"/>
    <p:sldId id="272" r:id="rId7"/>
    <p:sldId id="267" r:id="rId8"/>
    <p:sldId id="271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908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5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681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44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09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42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69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4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302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77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35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4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Holocaust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Anti-Semitism in History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Holocaust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Two Claims to Palestine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2" y="1074499"/>
            <a:ext cx="3115144" cy="1904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78" y="390749"/>
            <a:ext cx="3065170" cy="1636143"/>
          </a:xfrm>
          <a:prstGeom prst="rect">
            <a:avLst/>
          </a:prstGeom>
        </p:spPr>
      </p:pic>
      <p:pic>
        <p:nvPicPr>
          <p:cNvPr id="7" name="Content Placeholder 4" descr="http://www.holocaustresearchproject.org/nazioccupation/images/Belgian%20Jews%20wearing%20the%20star%20of%20Dav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780" y="390749"/>
            <a:ext cx="3360064" cy="351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86" y="267163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Jewish 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276" y="2286000"/>
            <a:ext cx="5276732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Jewish </a:t>
            </a:r>
            <a:r>
              <a:rPr lang="en-US" dirty="0" smtClean="0">
                <a:solidFill>
                  <a:srgbClr val="FF0000"/>
                </a:solidFill>
              </a:rPr>
              <a:t>Registries </a:t>
            </a:r>
            <a:r>
              <a:rPr lang="en-US" dirty="0" smtClean="0"/>
              <a:t>were </a:t>
            </a:r>
            <a:r>
              <a:rPr lang="en-US" dirty="0"/>
              <a:t>created where all people with </a:t>
            </a:r>
            <a:r>
              <a:rPr lang="en-US" dirty="0">
                <a:solidFill>
                  <a:srgbClr val="0000FF"/>
                </a:solidFill>
              </a:rPr>
              <a:t>Jewish ancestry had to register with the government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Jews had to wear the </a:t>
            </a:r>
            <a:r>
              <a:rPr lang="en-US" dirty="0">
                <a:solidFill>
                  <a:srgbClr val="0000FF"/>
                </a:solidFill>
              </a:rPr>
              <a:t>Star of David badge </a:t>
            </a:r>
            <a:r>
              <a:rPr lang="en-US" dirty="0"/>
              <a:t>everywhere the went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Forced to live in isolated </a:t>
            </a:r>
            <a:r>
              <a:rPr lang="en-US" dirty="0" smtClean="0"/>
              <a:t>ghettos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Ghetto</a:t>
            </a:r>
            <a:r>
              <a:rPr lang="en-US" dirty="0" smtClean="0"/>
              <a:t>- part of a city where a </a:t>
            </a:r>
            <a:r>
              <a:rPr lang="en-US" dirty="0" smtClean="0">
                <a:solidFill>
                  <a:srgbClr val="0000FF"/>
                </a:solidFill>
              </a:rPr>
              <a:t>minority group </a:t>
            </a:r>
            <a:r>
              <a:rPr lang="en-US" dirty="0" smtClean="0"/>
              <a:t>(historically, Jewish groups) </a:t>
            </a:r>
            <a:r>
              <a:rPr lang="en-US" dirty="0" smtClean="0">
                <a:solidFill>
                  <a:srgbClr val="0000FF"/>
                </a:solidFill>
              </a:rPr>
              <a:t>is forced to live due to social, economic, or legal administration.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Interaction with other minorities or races is not allowed.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Content Placeholder 4" descr="http://www.holocaustresearchproject.org/nazioccupation/images/Belgian%20Jews%20wearing%20the%20star%20of%20Davi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04" y="360608"/>
            <a:ext cx="3360064" cy="351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807502"/>
            <a:ext cx="2357149" cy="3206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37" y="4236628"/>
            <a:ext cx="4183177" cy="23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Final Solution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7" y="1964341"/>
            <a:ext cx="2562225" cy="17811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2157" y="1545465"/>
            <a:ext cx="6435142" cy="476389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Plan developed in 1942 to </a:t>
            </a:r>
            <a:r>
              <a:rPr lang="en-US" dirty="0">
                <a:solidFill>
                  <a:srgbClr val="0000FF"/>
                </a:solidFill>
              </a:rPr>
              <a:t>eliminate all Jews from </a:t>
            </a:r>
            <a:r>
              <a:rPr lang="en-US" dirty="0" smtClean="0">
                <a:solidFill>
                  <a:srgbClr val="0000FF"/>
                </a:solidFill>
              </a:rPr>
              <a:t>Europe</a:t>
            </a:r>
            <a:r>
              <a:rPr lang="en-US" dirty="0" smtClean="0"/>
              <a:t>; they were </a:t>
            </a:r>
            <a:r>
              <a:rPr lang="en-US" dirty="0">
                <a:solidFill>
                  <a:srgbClr val="0000FF"/>
                </a:solidFill>
              </a:rPr>
              <a:t>taken to concentration </a:t>
            </a:r>
            <a:r>
              <a:rPr lang="en-US" dirty="0" smtClean="0">
                <a:solidFill>
                  <a:srgbClr val="0000FF"/>
                </a:solidFill>
              </a:rPr>
              <a:t>camps</a:t>
            </a:r>
            <a:r>
              <a:rPr lang="en-US" dirty="0" smtClean="0"/>
              <a:t>, where they </a:t>
            </a:r>
            <a:r>
              <a:rPr lang="en-US" dirty="0"/>
              <a:t>were </a:t>
            </a:r>
            <a:r>
              <a:rPr lang="en-US" dirty="0">
                <a:solidFill>
                  <a:srgbClr val="0000FF"/>
                </a:solidFill>
              </a:rPr>
              <a:t>used for hard labor or </a:t>
            </a:r>
            <a:r>
              <a:rPr lang="en-US" dirty="0" smtClean="0">
                <a:solidFill>
                  <a:srgbClr val="0000FF"/>
                </a:solidFill>
              </a:rPr>
              <a:t>killed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Dr. Joseph </a:t>
            </a:r>
            <a:r>
              <a:rPr lang="en-US" dirty="0" smtClean="0"/>
              <a:t>Goebbels- head </a:t>
            </a:r>
            <a:r>
              <a:rPr lang="en-US" dirty="0"/>
              <a:t>of the Nazi Propaganda </a:t>
            </a:r>
            <a:r>
              <a:rPr lang="en-US" dirty="0" smtClean="0"/>
              <a:t>Ministry, controlled </a:t>
            </a:r>
            <a:r>
              <a:rPr lang="en-US" dirty="0"/>
              <a:t>all </a:t>
            </a:r>
            <a:r>
              <a:rPr lang="en-US" dirty="0" smtClean="0"/>
              <a:t>communications, encouraged </a:t>
            </a:r>
            <a:r>
              <a:rPr lang="en-US" dirty="0"/>
              <a:t>book burning to eliminate other </a:t>
            </a:r>
            <a:r>
              <a:rPr lang="en-US" dirty="0" smtClean="0"/>
              <a:t>ideas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Heinrich </a:t>
            </a:r>
            <a:r>
              <a:rPr lang="en-US" dirty="0" smtClean="0"/>
              <a:t>Himmler- leader of the SS, the </a:t>
            </a:r>
            <a:r>
              <a:rPr lang="en-US" dirty="0"/>
              <a:t>Nazi’s secret </a:t>
            </a:r>
            <a:r>
              <a:rPr lang="en-US" dirty="0" smtClean="0"/>
              <a:t>police; formed </a:t>
            </a:r>
            <a:r>
              <a:rPr lang="en-US" dirty="0"/>
              <a:t>death squads known as the Einsatzgruppen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Adolf </a:t>
            </a:r>
            <a:r>
              <a:rPr lang="en-US" dirty="0" smtClean="0">
                <a:solidFill>
                  <a:srgbClr val="FF0000"/>
                </a:solidFill>
              </a:rPr>
              <a:t>Eichmann- </a:t>
            </a:r>
            <a:r>
              <a:rPr lang="en-US" dirty="0"/>
              <a:t>helped </a:t>
            </a:r>
            <a:r>
              <a:rPr lang="en-US" dirty="0" smtClean="0"/>
              <a:t>organize </a:t>
            </a:r>
            <a:r>
              <a:rPr lang="en-US" dirty="0"/>
              <a:t>the </a:t>
            </a:r>
            <a:r>
              <a:rPr lang="en-US" dirty="0" smtClean="0"/>
              <a:t>Holocaust, in </a:t>
            </a:r>
            <a:r>
              <a:rPr lang="en-US" dirty="0"/>
              <a:t>charge of </a:t>
            </a:r>
            <a:r>
              <a:rPr lang="en-US" dirty="0">
                <a:solidFill>
                  <a:srgbClr val="0000FF"/>
                </a:solidFill>
              </a:rPr>
              <a:t>transporting Jews from ghettos to concentration </a:t>
            </a:r>
            <a:r>
              <a:rPr lang="en-US" dirty="0" smtClean="0">
                <a:solidFill>
                  <a:srgbClr val="0000FF"/>
                </a:solidFill>
              </a:rPr>
              <a:t>camps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Dr</a:t>
            </a:r>
            <a:r>
              <a:rPr lang="en-US" dirty="0">
                <a:solidFill>
                  <a:srgbClr val="FF0000"/>
                </a:solidFill>
              </a:rPr>
              <a:t>. Josef </a:t>
            </a:r>
            <a:r>
              <a:rPr lang="en-US" dirty="0" smtClean="0">
                <a:solidFill>
                  <a:srgbClr val="FF0000"/>
                </a:solidFill>
              </a:rPr>
              <a:t>Mengele- </a:t>
            </a:r>
            <a:r>
              <a:rPr lang="en-US" dirty="0" smtClean="0"/>
              <a:t>carried </a:t>
            </a:r>
            <a:r>
              <a:rPr lang="en-US" dirty="0"/>
              <a:t>out </a:t>
            </a:r>
            <a:r>
              <a:rPr lang="en-US" dirty="0">
                <a:solidFill>
                  <a:srgbClr val="0000FF"/>
                </a:solidFill>
              </a:rPr>
              <a:t>experiments on Jewish people at Auschwitz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5" descr="File:Bundesarchiv Bild 183-1989-0821-502, Joseph Goebb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7" y="4185634"/>
            <a:ext cx="1589233" cy="25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33" y="1792890"/>
            <a:ext cx="2152650" cy="2124075"/>
          </a:xfrm>
          <a:prstGeom prst="rect">
            <a:avLst/>
          </a:prstGeom>
        </p:spPr>
      </p:pic>
      <p:pic>
        <p:nvPicPr>
          <p:cNvPr id="8" name="Picture 7" descr="File:Eichmann, Adol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37" y="4185634"/>
            <a:ext cx="1698141" cy="25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20" y="4185634"/>
            <a:ext cx="1604963" cy="25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Liberation of the Jews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276" y="1970468"/>
            <a:ext cx="6310648" cy="43388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Allied forces reach camps starting in summer </a:t>
            </a:r>
            <a:r>
              <a:rPr lang="en-US" dirty="0" smtClean="0">
                <a:solidFill>
                  <a:srgbClr val="0000FF"/>
                </a:solidFill>
              </a:rPr>
              <a:t>1944</a:t>
            </a:r>
            <a:r>
              <a:rPr lang="en-US" dirty="0" smtClean="0"/>
              <a:t>; Soviet </a:t>
            </a:r>
            <a:r>
              <a:rPr lang="en-US" dirty="0"/>
              <a:t>forces liberate Auschwitz and camps in Poland and Eastern Germany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American forces liberate Buchenwald and camps in the </a:t>
            </a:r>
            <a:r>
              <a:rPr lang="en-US" dirty="0" smtClean="0"/>
              <a:t>west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Nuremberg Trials- </a:t>
            </a:r>
            <a:r>
              <a:rPr lang="en-US" dirty="0" smtClean="0"/>
              <a:t>22 </a:t>
            </a:r>
            <a:r>
              <a:rPr lang="en-US" dirty="0"/>
              <a:t>major </a:t>
            </a:r>
            <a:r>
              <a:rPr lang="en-US" dirty="0">
                <a:solidFill>
                  <a:srgbClr val="0000FF"/>
                </a:solidFill>
              </a:rPr>
              <a:t>Nazi criminals were tried for their crimes in </a:t>
            </a:r>
            <a:r>
              <a:rPr lang="en-US" dirty="0" smtClean="0">
                <a:solidFill>
                  <a:srgbClr val="0000FF"/>
                </a:solidFill>
              </a:rPr>
              <a:t>Nuremberg</a:t>
            </a:r>
            <a:r>
              <a:rPr lang="en-US" dirty="0" smtClean="0"/>
              <a:t>; most </a:t>
            </a:r>
            <a:r>
              <a:rPr lang="en-US" dirty="0"/>
              <a:t>claimed to be “just following orders</a:t>
            </a:r>
            <a:r>
              <a:rPr lang="en-US" dirty="0" smtClean="0"/>
              <a:t>”,</a:t>
            </a:r>
            <a:r>
              <a:rPr lang="en-US" dirty="0" smtClean="0">
                <a:solidFill>
                  <a:srgbClr val="0000FF"/>
                </a:solidFill>
              </a:rPr>
              <a:t>12 </a:t>
            </a:r>
            <a:r>
              <a:rPr lang="en-US" dirty="0">
                <a:solidFill>
                  <a:srgbClr val="0000FF"/>
                </a:solidFill>
              </a:rPr>
              <a:t>were sentenced to death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As the war ended, many </a:t>
            </a:r>
            <a:r>
              <a:rPr lang="en-US" dirty="0">
                <a:solidFill>
                  <a:srgbClr val="0000FF"/>
                </a:solidFill>
              </a:rPr>
              <a:t>top Nazis committed </a:t>
            </a:r>
            <a:r>
              <a:rPr lang="en-US" dirty="0" smtClean="0">
                <a:solidFill>
                  <a:srgbClr val="0000FF"/>
                </a:solidFill>
              </a:rPr>
              <a:t>suicide </a:t>
            </a:r>
            <a:r>
              <a:rPr lang="en-US" dirty="0" smtClean="0"/>
              <a:t>while </a:t>
            </a:r>
            <a:r>
              <a:rPr lang="en-US" dirty="0" smtClean="0">
                <a:solidFill>
                  <a:srgbClr val="0000FF"/>
                </a:solidFill>
              </a:rPr>
              <a:t>others </a:t>
            </a:r>
            <a:r>
              <a:rPr lang="en-US" dirty="0">
                <a:solidFill>
                  <a:srgbClr val="0000FF"/>
                </a:solidFill>
              </a:rPr>
              <a:t>escaped to South America </a:t>
            </a:r>
            <a:r>
              <a:rPr lang="en-US" dirty="0"/>
              <a:t>where they hid for years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Content Placeholder 4" descr="http://isurvived.org/Pictures_iSurvived-5/dachau-liberation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932" y="318085"/>
            <a:ext cx="4756150" cy="311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upload.wikimedia.org/wikipedia/commons/thumb/6/64/Nuremberg_Trials_retouched.jpg/997px-Nuremberg_Trials_retouch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468" y="3701314"/>
            <a:ext cx="4267077" cy="30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4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Liberation of the Jews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1" y="1899634"/>
            <a:ext cx="2145349" cy="236327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9583" y="1738648"/>
            <a:ext cx="6001555" cy="45707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Genocide-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deliberate killing </a:t>
            </a:r>
            <a:r>
              <a:rPr lang="en-US" dirty="0" smtClean="0"/>
              <a:t>of a large group of people, especially those </a:t>
            </a:r>
            <a:r>
              <a:rPr lang="en-US" dirty="0" smtClean="0">
                <a:solidFill>
                  <a:srgbClr val="0000FF"/>
                </a:solidFill>
              </a:rPr>
              <a:t>of a particular race or ethnic group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6 Million Jews, 1.5 Million Romani </a:t>
            </a:r>
            <a:r>
              <a:rPr lang="en-US" dirty="0" smtClean="0"/>
              <a:t>(Gypsies), </a:t>
            </a:r>
            <a:r>
              <a:rPr lang="en-US" dirty="0" smtClean="0">
                <a:solidFill>
                  <a:srgbClr val="0000FF"/>
                </a:solidFill>
              </a:rPr>
              <a:t>270,000 disabled </a:t>
            </a:r>
            <a:r>
              <a:rPr lang="en-US" dirty="0" smtClean="0"/>
              <a:t>or mentally ill, and </a:t>
            </a:r>
            <a:r>
              <a:rPr lang="en-US" dirty="0" smtClean="0">
                <a:solidFill>
                  <a:srgbClr val="0000FF"/>
                </a:solidFill>
              </a:rPr>
              <a:t>10 million of various Slav ethnic groups</a:t>
            </a:r>
            <a:r>
              <a:rPr lang="en-US" dirty="0" smtClean="0"/>
              <a:t> from Europe were killed over the course of the Holocaust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Other genocides in history: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Cambodian Genocide (Khmer Rouge)- </a:t>
            </a:r>
            <a:r>
              <a:rPr lang="en-US" dirty="0" smtClean="0">
                <a:solidFill>
                  <a:srgbClr val="0000FF"/>
                </a:solidFill>
              </a:rPr>
              <a:t>3 Million Cambodian Minorities</a:t>
            </a:r>
            <a:r>
              <a:rPr lang="en-US" dirty="0" smtClean="0"/>
              <a:t> (Chinese, Korean, Vietnamese) were executed in the </a:t>
            </a:r>
            <a:r>
              <a:rPr lang="en-US" dirty="0" smtClean="0">
                <a:solidFill>
                  <a:srgbClr val="0000FF"/>
                </a:solidFill>
              </a:rPr>
              <a:t>“Killing Fields”, </a:t>
            </a:r>
            <a:r>
              <a:rPr lang="en-US" dirty="0" smtClean="0"/>
              <a:t>locations of mass graves from </a:t>
            </a:r>
            <a:r>
              <a:rPr lang="en-US" dirty="0" smtClean="0">
                <a:solidFill>
                  <a:srgbClr val="0000FF"/>
                </a:solidFill>
              </a:rPr>
              <a:t>1975-1979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Rwandan Genocide (Hutu vs. Tutsi)- 1 million Tutsi, 1994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Bosnian Genocide- 8373 ethnic Bosnians, 1992-1995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1" y="4417454"/>
            <a:ext cx="2145349" cy="2313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72" y="2930077"/>
            <a:ext cx="2466975" cy="25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note-taking method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1024128" y="2271602"/>
            <a:ext cx="3079750" cy="4102100"/>
          </a:xfrm>
        </p:spPr>
        <p:txBody>
          <a:bodyPr>
            <a:normAutofit/>
          </a:bodyPr>
          <a:lstStyle/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Main Ideas</a:t>
            </a:r>
          </a:p>
          <a:p>
            <a:pPr lvl="1"/>
            <a:r>
              <a:rPr lang="en-US" dirty="0" smtClean="0"/>
              <a:t>Big Concepts</a:t>
            </a:r>
          </a:p>
          <a:p>
            <a:pPr lvl="1"/>
            <a:r>
              <a:rPr lang="en-US" dirty="0" smtClean="0"/>
              <a:t>Vocabulary Words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290443" y="2173439"/>
            <a:ext cx="4778375" cy="41021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Supporting details</a:t>
            </a:r>
          </a:p>
          <a:p>
            <a:pPr lvl="1"/>
            <a:r>
              <a:rPr lang="en-US" dirty="0" smtClean="0"/>
              <a:t>Dates, Times, and Biographic details</a:t>
            </a:r>
          </a:p>
          <a:p>
            <a:pPr lvl="1"/>
            <a:r>
              <a:rPr lang="en-US" dirty="0" smtClean="0"/>
              <a:t>Vocabulary Definitions</a:t>
            </a:r>
          </a:p>
          <a:p>
            <a:r>
              <a:rPr lang="en-US" dirty="0" smtClean="0"/>
              <a:t>Any items in BLACK text are optional. Remember: the more thorough your notes, the more prepared you will be for exams.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24945" y="2010718"/>
            <a:ext cx="15875" cy="41021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72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Anti-Semitism throughout history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The Diaspora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Middle Ages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Spanish Inquisition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Russian Pogroms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0271"/>
            <a:ext cx="2582214" cy="210671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50771"/>
            <a:ext cx="3116688" cy="187542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555428"/>
            <a:ext cx="1695450" cy="2368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50" y="2552280"/>
            <a:ext cx="2249655" cy="14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4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Jewish Diaspora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86" y="1880315"/>
            <a:ext cx="7057622" cy="475230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Abraham</a:t>
            </a: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0000FF"/>
                </a:solidFill>
              </a:rPr>
              <a:t>formed </a:t>
            </a:r>
            <a:r>
              <a:rPr lang="en-US" dirty="0">
                <a:solidFill>
                  <a:srgbClr val="0000FF"/>
                </a:solidFill>
              </a:rPr>
              <a:t>a covenant (contract) with God </a:t>
            </a:r>
            <a:r>
              <a:rPr lang="en-US" dirty="0"/>
              <a:t>in exchange for being led to the Promised </a:t>
            </a:r>
            <a:r>
              <a:rPr lang="en-US" dirty="0" smtClean="0"/>
              <a:t>Land </a:t>
            </a:r>
            <a:r>
              <a:rPr lang="en-US" dirty="0" smtClean="0">
                <a:solidFill>
                  <a:srgbClr val="0000FF"/>
                </a:solidFill>
              </a:rPr>
              <a:t>(Canaan, Palestine, Israel)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to establish belief in single deity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Three monotheistic faiths have religious and political ties to Israel, specifically </a:t>
            </a:r>
            <a:r>
              <a:rPr lang="en-US" dirty="0" smtClean="0">
                <a:solidFill>
                  <a:srgbClr val="FF0000"/>
                </a:solidFill>
              </a:rPr>
              <a:t>Jerusalem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Christianity</a:t>
            </a:r>
            <a:r>
              <a:rPr lang="en-US" dirty="0" smtClean="0"/>
              <a:t>: </a:t>
            </a:r>
            <a:r>
              <a:rPr lang="en-US" dirty="0"/>
              <a:t>where Jesus was crucified and resurrected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Judaism</a:t>
            </a:r>
            <a:r>
              <a:rPr lang="en-US" dirty="0" smtClean="0"/>
              <a:t>: </a:t>
            </a:r>
            <a:r>
              <a:rPr lang="en-US" dirty="0"/>
              <a:t>Zion, God’s own city, site of Solomon’s temple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Islam</a:t>
            </a:r>
            <a:r>
              <a:rPr lang="en-US" dirty="0" smtClean="0"/>
              <a:t>: </a:t>
            </a:r>
            <a:r>
              <a:rPr lang="en-US" dirty="0"/>
              <a:t>3rd holiest city, where Muhammad ascended to </a:t>
            </a:r>
            <a:r>
              <a:rPr lang="en-US" dirty="0" smtClean="0"/>
              <a:t>heaven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Diaspora</a:t>
            </a:r>
            <a:r>
              <a:rPr lang="en-US" dirty="0" smtClean="0"/>
              <a:t>- after refusing to worship Roman emperor as a Divine being in 65 CE, the </a:t>
            </a:r>
            <a:r>
              <a:rPr lang="en-US" dirty="0" smtClean="0">
                <a:solidFill>
                  <a:srgbClr val="0000FF"/>
                </a:solidFill>
              </a:rPr>
              <a:t>Romans drove the Jews out of Israel </a:t>
            </a:r>
            <a:r>
              <a:rPr lang="en-US" dirty="0" smtClean="0"/>
              <a:t>(Palestine).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Jewish people </a:t>
            </a:r>
            <a:r>
              <a:rPr lang="en-US" dirty="0" smtClean="0"/>
              <a:t>or communities who </a:t>
            </a:r>
            <a:r>
              <a:rPr lang="en-US" dirty="0" smtClean="0">
                <a:solidFill>
                  <a:srgbClr val="0000FF"/>
                </a:solidFill>
              </a:rPr>
              <a:t>live outside of Israel</a:t>
            </a:r>
            <a:r>
              <a:rPr lang="en-US" dirty="0" smtClean="0"/>
              <a:t>, even if they have never been there, are referred to as living </a:t>
            </a:r>
            <a:r>
              <a:rPr lang="en-US" dirty="0" smtClean="0">
                <a:solidFill>
                  <a:srgbClr val="0000FF"/>
                </a:solidFill>
              </a:rPr>
              <a:t>“in exile”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One objective of Judaism is the </a:t>
            </a:r>
            <a:r>
              <a:rPr lang="en-US" dirty="0" smtClean="0">
                <a:solidFill>
                  <a:srgbClr val="0000FF"/>
                </a:solidFill>
              </a:rPr>
              <a:t>relationship with Israel and the need to protect it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71" y="993521"/>
            <a:ext cx="3566232" cy="200231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71" y="3547110"/>
            <a:ext cx="38004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Anti-Semitism in the Middle Ages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1" y="1906074"/>
            <a:ext cx="2206331" cy="19993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8165" y="1674253"/>
            <a:ext cx="6860550" cy="503564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Anti-Semitism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hostile </a:t>
            </a:r>
            <a:r>
              <a:rPr lang="en-US" dirty="0">
                <a:solidFill>
                  <a:srgbClr val="0000FF"/>
                </a:solidFill>
              </a:rPr>
              <a:t>behavior exhibited toward Jews just because they are </a:t>
            </a:r>
            <a:r>
              <a:rPr lang="en-US" dirty="0" smtClean="0">
                <a:solidFill>
                  <a:srgbClr val="0000FF"/>
                </a:solidFill>
              </a:rPr>
              <a:t>Jewish</a:t>
            </a:r>
            <a:r>
              <a:rPr lang="en-US" dirty="0" smtClean="0"/>
              <a:t>; includes </a:t>
            </a:r>
            <a:r>
              <a:rPr lang="en-US" dirty="0" smtClean="0">
                <a:solidFill>
                  <a:srgbClr val="0000FF"/>
                </a:solidFill>
              </a:rPr>
              <a:t>religious </a:t>
            </a:r>
            <a:r>
              <a:rPr lang="en-US" dirty="0" smtClean="0">
                <a:solidFill>
                  <a:srgbClr val="0000FF"/>
                </a:solidFill>
              </a:rPr>
              <a:t>teachings, prejudices and stereotypes, </a:t>
            </a:r>
            <a:r>
              <a:rPr lang="en-US" dirty="0" smtClean="0">
                <a:solidFill>
                  <a:srgbClr val="0000FF"/>
                </a:solidFill>
              </a:rPr>
              <a:t>or </a:t>
            </a:r>
            <a:r>
              <a:rPr lang="en-US" dirty="0">
                <a:solidFill>
                  <a:srgbClr val="0000FF"/>
                </a:solidFill>
              </a:rPr>
              <a:t>political efforts </a:t>
            </a:r>
            <a:r>
              <a:rPr lang="en-US" dirty="0"/>
              <a:t>to isolate, oppress, </a:t>
            </a:r>
            <a:r>
              <a:rPr lang="en-US" dirty="0" smtClean="0"/>
              <a:t>or </a:t>
            </a:r>
            <a:r>
              <a:rPr lang="en-US" dirty="0"/>
              <a:t>injure </a:t>
            </a:r>
            <a:r>
              <a:rPr lang="en-US" dirty="0" smtClean="0"/>
              <a:t>them.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rise </a:t>
            </a:r>
            <a:r>
              <a:rPr lang="en-US" dirty="0">
                <a:solidFill>
                  <a:srgbClr val="FF0000"/>
                </a:solidFill>
              </a:rPr>
              <a:t>of Christianity </a:t>
            </a:r>
            <a:r>
              <a:rPr lang="en-US" dirty="0"/>
              <a:t>greatly </a:t>
            </a:r>
            <a:r>
              <a:rPr lang="en-US" dirty="0">
                <a:solidFill>
                  <a:srgbClr val="0000FF"/>
                </a:solidFill>
              </a:rPr>
              <a:t>increased hatred of Jews</a:t>
            </a:r>
            <a:r>
              <a:rPr lang="en-US" dirty="0"/>
              <a:t>. Leaders of the European Christian (Catholic) Church </a:t>
            </a:r>
            <a:r>
              <a:rPr lang="en-US" dirty="0">
                <a:solidFill>
                  <a:srgbClr val="0000FF"/>
                </a:solidFill>
              </a:rPr>
              <a:t>promoted false theories as facts</a:t>
            </a:r>
            <a:r>
              <a:rPr lang="en-US" dirty="0"/>
              <a:t>, including: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all </a:t>
            </a:r>
            <a:r>
              <a:rPr lang="en-US" dirty="0"/>
              <a:t>Jews were responsible for the crucifixion of Jesus of </a:t>
            </a:r>
            <a:r>
              <a:rPr lang="en-US" dirty="0" smtClean="0"/>
              <a:t>Nazareth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 smtClean="0"/>
              <a:t>Diaspora</a:t>
            </a:r>
            <a:r>
              <a:rPr lang="en-US" dirty="0" smtClean="0"/>
              <a:t> </a:t>
            </a:r>
            <a:r>
              <a:rPr lang="en-US" dirty="0"/>
              <a:t>was punishment for </a:t>
            </a:r>
            <a:r>
              <a:rPr lang="en-US" dirty="0" smtClean="0"/>
              <a:t>refusal</a:t>
            </a:r>
            <a:r>
              <a:rPr lang="en-US" dirty="0" smtClean="0"/>
              <a:t> </a:t>
            </a:r>
            <a:r>
              <a:rPr lang="en-US" dirty="0"/>
              <a:t>to abandon their faith and accept Christianity.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However</a:t>
            </a:r>
            <a:r>
              <a:rPr lang="en-US" dirty="0"/>
              <a:t>, the conversion of individual Jews was also perceived as insincere and as having materialistic </a:t>
            </a:r>
            <a:r>
              <a:rPr lang="en-US" dirty="0" smtClean="0"/>
              <a:t>motives.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During Middle Ages, </a:t>
            </a:r>
            <a:r>
              <a:rPr lang="en-US" dirty="0" smtClean="0">
                <a:solidFill>
                  <a:srgbClr val="FF0000"/>
                </a:solidFill>
              </a:rPr>
              <a:t>faith</a:t>
            </a:r>
            <a:r>
              <a:rPr lang="en-US" dirty="0" smtClean="0"/>
              <a:t> </a:t>
            </a:r>
            <a:r>
              <a:rPr lang="en-US" dirty="0" smtClean="0"/>
              <a:t>was </a:t>
            </a:r>
            <a:r>
              <a:rPr lang="en-US" dirty="0">
                <a:solidFill>
                  <a:srgbClr val="0000FF"/>
                </a:solidFill>
              </a:rPr>
              <a:t>the principal form of self-identity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influenced both public and private </a:t>
            </a:r>
            <a:r>
              <a:rPr lang="en-US" dirty="0" smtClean="0"/>
              <a:t>life. </a:t>
            </a:r>
            <a:r>
              <a:rPr lang="en-US" dirty="0" smtClean="0">
                <a:solidFill>
                  <a:srgbClr val="0000FF"/>
                </a:solidFill>
              </a:rPr>
              <a:t>Jews</a:t>
            </a:r>
            <a:r>
              <a:rPr lang="en-US" dirty="0" smtClean="0"/>
              <a:t> </a:t>
            </a:r>
            <a:r>
              <a:rPr lang="en-US" dirty="0"/>
              <a:t>found themselves increasingly isolated as </a:t>
            </a:r>
            <a:r>
              <a:rPr lang="en-US" dirty="0">
                <a:solidFill>
                  <a:srgbClr val="0000FF"/>
                </a:solidFill>
              </a:rPr>
              <a:t>outsiders to </a:t>
            </a:r>
            <a:r>
              <a:rPr lang="en-US" dirty="0" smtClean="0">
                <a:solidFill>
                  <a:srgbClr val="0000FF"/>
                </a:solidFill>
              </a:rPr>
              <a:t>society, objects </a:t>
            </a:r>
            <a:r>
              <a:rPr lang="en-US" dirty="0">
                <a:solidFill>
                  <a:srgbClr val="0000FF"/>
                </a:solidFill>
              </a:rPr>
              <a:t>of </a:t>
            </a:r>
            <a:r>
              <a:rPr lang="en-US" dirty="0" smtClean="0">
                <a:solidFill>
                  <a:srgbClr val="0000FF"/>
                </a:solidFill>
              </a:rPr>
              <a:t>stereotyping, </a:t>
            </a:r>
            <a:r>
              <a:rPr lang="en-US" dirty="0">
                <a:solidFill>
                  <a:srgbClr val="0000FF"/>
                </a:solidFill>
              </a:rPr>
              <a:t>and subject to acts of violence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people believed that Jews brought on the "Black Death," the plague that killed millions of people in Europe in the 14th </a:t>
            </a:r>
            <a:r>
              <a:rPr lang="en-US" dirty="0" smtClean="0"/>
              <a:t>Century 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Historians </a:t>
            </a:r>
            <a:r>
              <a:rPr lang="en-US" dirty="0"/>
              <a:t>have now traced the origins of the disease to pests brought from Asia along the Silk Road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44" y="1876605"/>
            <a:ext cx="2134008" cy="20288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1" y="4134119"/>
            <a:ext cx="3751796" cy="243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4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inquisition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414" y="1936338"/>
            <a:ext cx="7197459" cy="438718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Spanish Inquisition- court tribunals established King Ferdinand II and Queen Isabella to identify heretics in Spain; used brutal methods of torture to elicit confessions and promises to convert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Heretic- </a:t>
            </a:r>
            <a:r>
              <a:rPr lang="en-US" dirty="0"/>
              <a:t>baptized members of the church who held opinions contrary to the Catholic </a:t>
            </a:r>
            <a:r>
              <a:rPr lang="en-US" dirty="0" smtClean="0"/>
              <a:t>faith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Alhambra </a:t>
            </a:r>
            <a:r>
              <a:rPr lang="en-US" dirty="0">
                <a:solidFill>
                  <a:srgbClr val="FF0000"/>
                </a:solidFill>
              </a:rPr>
              <a:t>Decree </a:t>
            </a:r>
            <a:r>
              <a:rPr lang="en-US" dirty="0"/>
              <a:t>in </a:t>
            </a:r>
            <a:r>
              <a:rPr lang="en-US" dirty="0" smtClean="0"/>
              <a:t>1492- </a:t>
            </a:r>
            <a:r>
              <a:rPr lang="en-US" dirty="0" smtClean="0">
                <a:solidFill>
                  <a:srgbClr val="0000FF"/>
                </a:solidFill>
              </a:rPr>
              <a:t>banned Jews from Spain; many </a:t>
            </a:r>
            <a:r>
              <a:rPr lang="en-US" dirty="0">
                <a:solidFill>
                  <a:srgbClr val="0000FF"/>
                </a:solidFill>
              </a:rPr>
              <a:t>Jews converted to </a:t>
            </a:r>
            <a:r>
              <a:rPr lang="en-US" dirty="0" smtClean="0">
                <a:solidFill>
                  <a:srgbClr val="0000FF"/>
                </a:solidFill>
              </a:rPr>
              <a:t>Catholicism</a:t>
            </a:r>
            <a:r>
              <a:rPr lang="en-US" dirty="0" smtClean="0"/>
              <a:t> to remain in the country. </a:t>
            </a:r>
            <a:r>
              <a:rPr lang="en-US" dirty="0"/>
              <a:t>These converts were </a:t>
            </a:r>
            <a:r>
              <a:rPr lang="en-US" dirty="0">
                <a:solidFill>
                  <a:srgbClr val="0000FF"/>
                </a:solidFill>
              </a:rPr>
              <a:t>accused of secretly continuing to practice Judaism </a:t>
            </a:r>
            <a:r>
              <a:rPr lang="en-US" dirty="0" smtClean="0"/>
              <a:t>and </a:t>
            </a:r>
            <a:r>
              <a:rPr lang="en-US" dirty="0"/>
              <a:t>became targets of the </a:t>
            </a:r>
            <a:r>
              <a:rPr lang="en-US" dirty="0" smtClean="0"/>
              <a:t>Inquisition.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While </a:t>
            </a:r>
            <a:r>
              <a:rPr lang="en-US" dirty="0"/>
              <a:t>questioning suspects, </a:t>
            </a:r>
            <a:r>
              <a:rPr lang="en-US" dirty="0">
                <a:solidFill>
                  <a:srgbClr val="FF0000"/>
                </a:solidFill>
              </a:rPr>
              <a:t>the Inquisition </a:t>
            </a:r>
            <a:r>
              <a:rPr lang="en-US" dirty="0"/>
              <a:t>used </a:t>
            </a:r>
            <a:r>
              <a:rPr lang="en-US" dirty="0">
                <a:solidFill>
                  <a:srgbClr val="0000FF"/>
                </a:solidFill>
              </a:rPr>
              <a:t>torture mainly against those suspected of Judaism and Protestantism</a:t>
            </a:r>
            <a:r>
              <a:rPr lang="en-US" dirty="0"/>
              <a:t>. Torture was always used </a:t>
            </a:r>
            <a:r>
              <a:rPr lang="en-US" dirty="0">
                <a:solidFill>
                  <a:srgbClr val="0000FF"/>
                </a:solidFill>
              </a:rPr>
              <a:t>to obtain the confession</a:t>
            </a:r>
            <a:r>
              <a:rPr lang="en-US" dirty="0"/>
              <a:t> of the accused, not a punishment itself. It was applied without distinction of sex or age, including children and the elderly.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By </a:t>
            </a:r>
            <a:r>
              <a:rPr lang="en-US" dirty="0"/>
              <a:t>1490, the Inquisition </a:t>
            </a:r>
            <a:r>
              <a:rPr lang="en-US" dirty="0">
                <a:solidFill>
                  <a:srgbClr val="0000FF"/>
                </a:solidFill>
              </a:rPr>
              <a:t>had </a:t>
            </a:r>
            <a:r>
              <a:rPr lang="en-US" dirty="0" smtClean="0">
                <a:solidFill>
                  <a:srgbClr val="0000FF"/>
                </a:solidFill>
              </a:rPr>
              <a:t>2000 people burned </a:t>
            </a:r>
            <a:r>
              <a:rPr lang="en-US" dirty="0">
                <a:solidFill>
                  <a:srgbClr val="0000FF"/>
                </a:solidFill>
              </a:rPr>
              <a:t>at the </a:t>
            </a:r>
            <a:r>
              <a:rPr lang="en-US" dirty="0" smtClean="0">
                <a:solidFill>
                  <a:srgbClr val="0000FF"/>
                </a:solidFill>
              </a:rPr>
              <a:t>stake</a:t>
            </a:r>
            <a:r>
              <a:rPr lang="en-US" dirty="0" smtClean="0"/>
              <a:t>. </a:t>
            </a:r>
            <a:r>
              <a:rPr lang="en-US" dirty="0"/>
              <a:t>Over the course of its history, the Inquisition processed a total of 341,021 people accused of heresy, of whom at least ten percent (31,912) were executed.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706" y="507941"/>
            <a:ext cx="2424161" cy="1640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760" y="4339600"/>
            <a:ext cx="1895475" cy="2280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72" y="4339600"/>
            <a:ext cx="1919489" cy="230686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79" y="2318197"/>
            <a:ext cx="2617961" cy="182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Pogroms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124" y="1893194"/>
            <a:ext cx="6310648" cy="466215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Pogroms</a:t>
            </a:r>
            <a:r>
              <a:rPr lang="en-US" dirty="0" smtClean="0"/>
              <a:t>- Russian meaning “to </a:t>
            </a:r>
            <a:r>
              <a:rPr lang="en-US" dirty="0"/>
              <a:t>demolish </a:t>
            </a:r>
            <a:r>
              <a:rPr lang="en-US" dirty="0" smtClean="0"/>
              <a:t>violently”; refers </a:t>
            </a:r>
            <a:r>
              <a:rPr lang="en-US" dirty="0"/>
              <a:t>to </a:t>
            </a:r>
            <a:r>
              <a:rPr lang="en-US" dirty="0">
                <a:solidFill>
                  <a:srgbClr val="0000FF"/>
                </a:solidFill>
              </a:rPr>
              <a:t>violent </a:t>
            </a:r>
            <a:r>
              <a:rPr lang="en-US" dirty="0" smtClean="0">
                <a:solidFill>
                  <a:srgbClr val="0000FF"/>
                </a:solidFill>
              </a:rPr>
              <a:t>attacks approved by the government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committed </a:t>
            </a:r>
            <a:r>
              <a:rPr lang="en-US" dirty="0">
                <a:solidFill>
                  <a:srgbClr val="0000FF"/>
                </a:solidFill>
              </a:rPr>
              <a:t>by local </a:t>
            </a:r>
            <a:r>
              <a:rPr lang="en-US" dirty="0" smtClean="0">
                <a:solidFill>
                  <a:srgbClr val="0000FF"/>
                </a:solidFill>
              </a:rPr>
              <a:t>populations against Jews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</a:t>
            </a:r>
            <a:r>
              <a:rPr lang="en-US" dirty="0" smtClean="0"/>
              <a:t>nti-Jewish riots </a:t>
            </a:r>
            <a:r>
              <a:rPr lang="en-US" dirty="0"/>
              <a:t>in Odessa in </a:t>
            </a:r>
            <a:r>
              <a:rPr lang="en-US" dirty="0" smtClean="0"/>
              <a:t>1821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1881-1884 C.E.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 Tsarist Russia, economic, social, and political resentment of Jews reinforced traditional religious antisemitism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May Laws- </a:t>
            </a:r>
            <a:r>
              <a:rPr lang="en-US" dirty="0" smtClean="0">
                <a:solidFill>
                  <a:srgbClr val="0000FF"/>
                </a:solidFill>
              </a:rPr>
              <a:t>anti-Jewish legislation enacted by the Russian government in the 1880s</a:t>
            </a:r>
            <a:r>
              <a:rPr lang="en-US" dirty="0" smtClean="0"/>
              <a:t>, </a:t>
            </a:r>
            <a:r>
              <a:rPr lang="en-US" dirty="0"/>
              <a:t>which restricted where Jews could settle, forbade non-Jews from issuing mortgages to </a:t>
            </a:r>
            <a:r>
              <a:rPr lang="en-US" dirty="0" smtClean="0"/>
              <a:t>Jews, </a:t>
            </a:r>
            <a:r>
              <a:rPr lang="en-US" dirty="0"/>
              <a:t>and prohibited Jews from conducting business on Sundays.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R</a:t>
            </a:r>
            <a:r>
              <a:rPr lang="en-US" dirty="0" smtClean="0"/>
              <a:t>estricted </a:t>
            </a:r>
            <a:r>
              <a:rPr lang="en-US" dirty="0"/>
              <a:t>the number of Jews who could attend universities and preventing Jewish law school graduates from joining the bar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Russian government </a:t>
            </a:r>
            <a:r>
              <a:rPr lang="en-US" dirty="0">
                <a:solidFill>
                  <a:srgbClr val="0000FF"/>
                </a:solidFill>
              </a:rPr>
              <a:t>adopted a systematic expulsion of the Jews from Moscow in 1891–92</a:t>
            </a:r>
            <a:r>
              <a:rPr lang="en-US" dirty="0"/>
              <a:t>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Mass </a:t>
            </a:r>
            <a:r>
              <a:rPr lang="en-US" dirty="0">
                <a:solidFill>
                  <a:srgbClr val="0000FF"/>
                </a:solidFill>
              </a:rPr>
              <a:t>Jewish </a:t>
            </a:r>
            <a:r>
              <a:rPr lang="en-US" dirty="0" smtClean="0">
                <a:solidFill>
                  <a:srgbClr val="0000FF"/>
                </a:solidFill>
              </a:rPr>
              <a:t>emigrations </a:t>
            </a:r>
            <a:r>
              <a:rPr lang="en-US" dirty="0">
                <a:solidFill>
                  <a:srgbClr val="0000FF"/>
                </a:solidFill>
              </a:rPr>
              <a:t>began from Russia to the United States </a:t>
            </a:r>
            <a:r>
              <a:rPr lang="en-US" dirty="0"/>
              <a:t>and other countries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Led to various </a:t>
            </a:r>
            <a:r>
              <a:rPr lang="en-US" dirty="0"/>
              <a:t>nationalist and Zionist </a:t>
            </a:r>
            <a:r>
              <a:rPr lang="en-US" dirty="0" smtClean="0"/>
              <a:t>movements </a:t>
            </a:r>
            <a:r>
              <a:rPr lang="en-US" dirty="0"/>
              <a:t>among the Jews of Russia, which called for the creation of a Jewish state in the Biblical homeland of Canaan </a:t>
            </a:r>
            <a:r>
              <a:rPr lang="en-US" dirty="0" smtClean="0"/>
              <a:t>(called </a:t>
            </a:r>
            <a:r>
              <a:rPr lang="en-US" dirty="0"/>
              <a:t>Palestine, then Israel</a:t>
            </a:r>
            <a:r>
              <a:rPr lang="en-US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17" y="694949"/>
            <a:ext cx="1804373" cy="220713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50" y="324604"/>
            <a:ext cx="2249655" cy="1473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120" y="2084832"/>
            <a:ext cx="2820473" cy="1946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72" y="3229377"/>
            <a:ext cx="2009104" cy="2136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120" y="4542804"/>
            <a:ext cx="2396219" cy="176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Holocaust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7" y="1043189"/>
            <a:ext cx="3887305" cy="2702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50" y="566671"/>
            <a:ext cx="256276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790932"/>
            <a:ext cx="2357149" cy="32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Jewish 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3977" y="894312"/>
            <a:ext cx="6001555" cy="572414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</a:t>
            </a:r>
            <a:r>
              <a:rPr lang="en-US" dirty="0" smtClean="0"/>
              <a:t>Holocaust- </a:t>
            </a:r>
            <a:r>
              <a:rPr lang="en-US" dirty="0"/>
              <a:t>was the systematic, bureaucratic, state-sponsored persecution and murder </a:t>
            </a:r>
            <a:r>
              <a:rPr lang="en-US" dirty="0" smtClean="0"/>
              <a:t>of Jews and other “undesirables” </a:t>
            </a:r>
            <a:r>
              <a:rPr lang="en-US" dirty="0"/>
              <a:t>by the Nazi regime and its collaborators.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Hitler </a:t>
            </a:r>
            <a:r>
              <a:rPr lang="en-US" dirty="0"/>
              <a:t>wanted to create a “</a:t>
            </a:r>
            <a:r>
              <a:rPr lang="en-US" dirty="0">
                <a:solidFill>
                  <a:srgbClr val="FF0000"/>
                </a:solidFill>
              </a:rPr>
              <a:t>master race</a:t>
            </a:r>
            <a:r>
              <a:rPr lang="en-US" dirty="0"/>
              <a:t>”  where </a:t>
            </a:r>
            <a:r>
              <a:rPr lang="en-US" dirty="0">
                <a:solidFill>
                  <a:srgbClr val="0000FF"/>
                </a:solidFill>
              </a:rPr>
              <a:t>Aryan people</a:t>
            </a:r>
            <a:r>
              <a:rPr lang="en-US" dirty="0"/>
              <a:t> would be considered a pure race and </a:t>
            </a:r>
            <a:r>
              <a:rPr lang="en-US" dirty="0">
                <a:solidFill>
                  <a:srgbClr val="0000FF"/>
                </a:solidFill>
              </a:rPr>
              <a:t>superior to other </a:t>
            </a:r>
            <a:r>
              <a:rPr lang="en-US" dirty="0" smtClean="0">
                <a:solidFill>
                  <a:srgbClr val="0000FF"/>
                </a:solidFill>
              </a:rPr>
              <a:t>people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Like many anti-Semites in Germany, Adolf Hitler blamed the Jews for the country’s defeat in World War I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The Nazis </a:t>
            </a:r>
            <a:r>
              <a:rPr lang="en-US" dirty="0"/>
              <a:t>believed that </a:t>
            </a:r>
            <a:r>
              <a:rPr lang="en-US" dirty="0" smtClean="0"/>
              <a:t>the Jews were </a:t>
            </a:r>
            <a:r>
              <a:rPr lang="en-US" dirty="0"/>
              <a:t>an alien threat to </a:t>
            </a:r>
            <a:r>
              <a:rPr lang="en-US" dirty="0" smtClean="0"/>
              <a:t>the </a:t>
            </a:r>
            <a:r>
              <a:rPr lang="en-US" dirty="0"/>
              <a:t>German racial </a:t>
            </a:r>
            <a:r>
              <a:rPr lang="en-US" dirty="0" smtClean="0"/>
              <a:t>community.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Many </a:t>
            </a:r>
            <a:r>
              <a:rPr lang="en-US" dirty="0"/>
              <a:t>Germans’ acceptance of Nazi policies was facilitated by broader support for the Nazi regime during the years of economic improvement, the popularity of Hitler as a strong leader, and foreign policy successes in the 1930s that restored </a:t>
            </a:r>
            <a:r>
              <a:rPr lang="en-US" dirty="0" smtClean="0"/>
              <a:t>Germany’s power status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Nuremberg </a:t>
            </a:r>
            <a:r>
              <a:rPr lang="en-US" dirty="0">
                <a:solidFill>
                  <a:srgbClr val="FF0000"/>
                </a:solidFill>
              </a:rPr>
              <a:t>Laws- </a:t>
            </a:r>
            <a:r>
              <a:rPr lang="en-US" dirty="0"/>
              <a:t>Passed in </a:t>
            </a:r>
            <a:r>
              <a:rPr lang="en-US" dirty="0" smtClean="0"/>
              <a:t>1935, stated </a:t>
            </a:r>
            <a:r>
              <a:rPr lang="en-US" dirty="0">
                <a:solidFill>
                  <a:srgbClr val="0000FF"/>
                </a:solidFill>
              </a:rPr>
              <a:t>anyone with any Jewish blood would be considered a </a:t>
            </a:r>
            <a:r>
              <a:rPr lang="en-US" dirty="0" smtClean="0">
                <a:solidFill>
                  <a:srgbClr val="0000FF"/>
                </a:solidFill>
              </a:rPr>
              <a:t>Jew 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Further restrictions were placed and persecution of the Jews </a:t>
            </a:r>
            <a:r>
              <a:rPr lang="en-US" dirty="0" smtClean="0"/>
              <a:t>increased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FF0000"/>
                </a:solidFill>
              </a:rPr>
              <a:t>Kristallnacht</a:t>
            </a:r>
            <a:r>
              <a:rPr lang="en-US" dirty="0"/>
              <a:t> -“Night of Broken Glass” took place November </a:t>
            </a:r>
            <a:r>
              <a:rPr lang="en-US" dirty="0" smtClean="0"/>
              <a:t>1938; </a:t>
            </a:r>
            <a:r>
              <a:rPr lang="en-US" dirty="0" smtClean="0">
                <a:solidFill>
                  <a:srgbClr val="0000FF"/>
                </a:solidFill>
              </a:rPr>
              <a:t>Jewish </a:t>
            </a:r>
            <a:r>
              <a:rPr lang="en-US" dirty="0">
                <a:solidFill>
                  <a:srgbClr val="0000FF"/>
                </a:solidFill>
              </a:rPr>
              <a:t>stores, houses, and synagogues were </a:t>
            </a:r>
            <a:r>
              <a:rPr lang="en-US" dirty="0" smtClean="0">
                <a:solidFill>
                  <a:srgbClr val="0000FF"/>
                </a:solidFill>
              </a:rPr>
              <a:t>destroyed with the government’s approval 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Marks the beginning of </a:t>
            </a:r>
            <a:r>
              <a:rPr lang="en-US" dirty="0">
                <a:solidFill>
                  <a:srgbClr val="0000FF"/>
                </a:solidFill>
              </a:rPr>
              <a:t>widespread government-led violence </a:t>
            </a:r>
            <a:r>
              <a:rPr lang="en-US" dirty="0"/>
              <a:t>against Jews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69" y="1788618"/>
            <a:ext cx="2596088" cy="2543175"/>
          </a:xfrm>
        </p:spPr>
      </p:pic>
      <p:pic>
        <p:nvPicPr>
          <p:cNvPr id="6" name="Content Placeholder 6" descr="nuremberg laws.jpg"/>
          <p:cNvPicPr>
            <a:picLocks noGrp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4872" y="2511381"/>
            <a:ext cx="2526977" cy="4180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288" y="4601509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6768</TotalTime>
  <Words>1356</Words>
  <Application>Microsoft Office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Tw Cen MT</vt:lpstr>
      <vt:lpstr>Tw Cen MT Condensed</vt:lpstr>
      <vt:lpstr>Wingdings</vt:lpstr>
      <vt:lpstr>Wingdings 3</vt:lpstr>
      <vt:lpstr>Integral</vt:lpstr>
      <vt:lpstr>1_Integral</vt:lpstr>
      <vt:lpstr>The Holocaust</vt:lpstr>
      <vt:lpstr>Cornell note-taking method</vt:lpstr>
      <vt:lpstr>Anti-Semitism throughout history</vt:lpstr>
      <vt:lpstr>Jewish Diaspora</vt:lpstr>
      <vt:lpstr>Anti-Semitism in the Middle Ages</vt:lpstr>
      <vt:lpstr>Spanish inquisition</vt:lpstr>
      <vt:lpstr>Russian Pogroms</vt:lpstr>
      <vt:lpstr>The Holocaust</vt:lpstr>
      <vt:lpstr>Jewish Persecution</vt:lpstr>
      <vt:lpstr>Jewish Persecution</vt:lpstr>
      <vt:lpstr>Final Solution</vt:lpstr>
      <vt:lpstr>Liberation of the Jews</vt:lpstr>
      <vt:lpstr>Liberation of the Jews</vt:lpstr>
    </vt:vector>
  </TitlesOfParts>
  <Company>Los Fresnos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Arab-Israeli Conflict</dc:title>
  <dc:creator>Aguilar, Ana</dc:creator>
  <cp:lastModifiedBy>Aguilar, Ana</cp:lastModifiedBy>
  <cp:revision>35</cp:revision>
  <dcterms:created xsi:type="dcterms:W3CDTF">2017-09-04T17:46:43Z</dcterms:created>
  <dcterms:modified xsi:type="dcterms:W3CDTF">2019-04-15T20:19:06Z</dcterms:modified>
</cp:coreProperties>
</file>