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2" r:id="rId23"/>
    <p:sldId id="280" r:id="rId24"/>
    <p:sldId id="279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Protestantism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Anglicanism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Calvinism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Counter-Reformation</a:t>
            </a:r>
            <a:endParaRPr lang="en-US" dirty="0"/>
          </a:p>
        </p:txBody>
      </p:sp>
      <p:pic>
        <p:nvPicPr>
          <p:cNvPr id="4" name="Picture 5" descr="http://thegospelcoalition.org/blogs/justintaylor/files/2010/10/Luther-posting-95-theses-560x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7" y="402304"/>
            <a:ext cx="2389658" cy="204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00" y="1841678"/>
            <a:ext cx="2499260" cy="260862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02" y="391196"/>
            <a:ext cx="2753933" cy="2403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475" y="1224230"/>
            <a:ext cx="2676525" cy="236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Vii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2315" y="1416676"/>
            <a:ext cx="5409127" cy="48282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rgbClr val="FF0000"/>
                </a:solidFill>
              </a:rPr>
              <a:t>Henry VIII- </a:t>
            </a:r>
            <a:r>
              <a:rPr lang="en-US" altLang="en-US" dirty="0" smtClean="0">
                <a:solidFill>
                  <a:srgbClr val="0000FF"/>
                </a:solidFill>
              </a:rPr>
              <a:t>King of England; originally </a:t>
            </a:r>
            <a:r>
              <a:rPr lang="en-US" altLang="en-US" dirty="0">
                <a:solidFill>
                  <a:srgbClr val="0000FF"/>
                </a:solidFill>
              </a:rPr>
              <a:t>an opponent of Reformation</a:t>
            </a:r>
            <a:r>
              <a:rPr lang="en-US" altLang="en-US" dirty="0"/>
              <a:t>, even </a:t>
            </a:r>
            <a:r>
              <a:rPr lang="en-US" altLang="en-US" dirty="0" smtClean="0"/>
              <a:t>titled </a:t>
            </a:r>
            <a:r>
              <a:rPr lang="en-US" altLang="en-US" dirty="0"/>
              <a:t>“Defender of the Faith” by </a:t>
            </a:r>
            <a:r>
              <a:rPr lang="en-US" altLang="en-US" dirty="0" smtClean="0"/>
              <a:t>Pope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rgbClr val="0000FF"/>
                </a:solidFill>
              </a:rPr>
              <a:t>Anxious to have a male heir to secure his legacy</a:t>
            </a:r>
            <a:r>
              <a:rPr lang="en-US" altLang="en-US" dirty="0" smtClean="0"/>
              <a:t>, bloodline, and a peaceful transfer of power upon his death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/>
              <a:t>Henry and Catherine have one legitimate child, Mary I, future Queen of England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rgbClr val="FF0000"/>
                </a:solidFill>
              </a:rPr>
              <a:t>Catherine </a:t>
            </a:r>
            <a:r>
              <a:rPr lang="en-US" altLang="en-US" dirty="0">
                <a:solidFill>
                  <a:srgbClr val="FF0000"/>
                </a:solidFill>
              </a:rPr>
              <a:t>of </a:t>
            </a:r>
            <a:r>
              <a:rPr lang="en-US" altLang="en-US" dirty="0" smtClean="0">
                <a:solidFill>
                  <a:srgbClr val="FF0000"/>
                </a:solidFill>
              </a:rPr>
              <a:t>Aragon- </a:t>
            </a:r>
            <a:r>
              <a:rPr lang="en-US" altLang="en-US" dirty="0" smtClean="0"/>
              <a:t>daughter of Isabella &amp; Ferdinand of Spain, </a:t>
            </a:r>
            <a:r>
              <a:rPr lang="en-US" altLang="en-US" dirty="0"/>
              <a:t>niece of Holy Roman </a:t>
            </a:r>
            <a:r>
              <a:rPr lang="en-US" altLang="en-US" dirty="0" smtClean="0"/>
              <a:t>emperor; </a:t>
            </a:r>
            <a:r>
              <a:rPr lang="en-US" altLang="en-US" dirty="0">
                <a:solidFill>
                  <a:srgbClr val="0000FF"/>
                </a:solidFill>
              </a:rPr>
              <a:t>cannot give Henry a boy, he </a:t>
            </a:r>
            <a:r>
              <a:rPr lang="en-US" altLang="en-US" dirty="0" smtClean="0">
                <a:solidFill>
                  <a:srgbClr val="0000FF"/>
                </a:solidFill>
              </a:rPr>
              <a:t>requests an annulment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4" y="3579555"/>
            <a:ext cx="2936382" cy="2975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1854558"/>
            <a:ext cx="2976016" cy="4700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81" y="357388"/>
            <a:ext cx="2961067" cy="29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VIII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973" y="1943164"/>
            <a:ext cx="5834127" cy="454888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FF"/>
                </a:solidFill>
              </a:rPr>
              <a:t>The Pope could annul (set aside) a marriage, but refused</a:t>
            </a:r>
            <a:r>
              <a:rPr lang="en-US" altLang="en-US" dirty="0"/>
              <a:t> to avoid offending Catherine’s </a:t>
            </a:r>
            <a:r>
              <a:rPr lang="en-US" altLang="en-US" dirty="0" smtClean="0"/>
              <a:t>relatives, especially Holy Roman Emperor Charles V (most powerful ally) 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/>
              <a:t>Henry </a:t>
            </a:r>
            <a:r>
              <a:rPr lang="en-US" altLang="en-US" dirty="0"/>
              <a:t>appoints new archbishop who annuls his </a:t>
            </a:r>
            <a:r>
              <a:rPr lang="en-US" altLang="en-US" dirty="0" smtClean="0"/>
              <a:t>marriage; </a:t>
            </a:r>
            <a:r>
              <a:rPr lang="en-US" altLang="en-US" dirty="0" smtClean="0">
                <a:solidFill>
                  <a:srgbClr val="0000FF"/>
                </a:solidFill>
              </a:rPr>
              <a:t>Henry </a:t>
            </a:r>
            <a:r>
              <a:rPr lang="en-US" altLang="en-US" dirty="0">
                <a:solidFill>
                  <a:srgbClr val="0000FF"/>
                </a:solidFill>
              </a:rPr>
              <a:t>breaks off all ties completely with Rome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/>
              <a:t>In 1534, Parliament </a:t>
            </a:r>
            <a:r>
              <a:rPr lang="en-US" altLang="en-US" dirty="0"/>
              <a:t>passes </a:t>
            </a:r>
            <a:r>
              <a:rPr lang="en-US" altLang="en-US" dirty="0">
                <a:solidFill>
                  <a:srgbClr val="FF0000"/>
                </a:solidFill>
              </a:rPr>
              <a:t>Act of Supremacy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00FF"/>
                </a:solidFill>
              </a:rPr>
              <a:t>making Henry head of a new Church, the Church of England</a:t>
            </a:r>
            <a:r>
              <a:rPr lang="en-US" altLang="en-US" dirty="0"/>
              <a:t> (also known as the Anglican Church</a:t>
            </a:r>
            <a:r>
              <a:rPr lang="en-US" altLang="en-US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rgbClr val="FF0000"/>
                </a:solidFill>
              </a:rPr>
              <a:t>Anglicanism</a:t>
            </a:r>
            <a:r>
              <a:rPr lang="en-US" altLang="en-US" dirty="0" smtClean="0"/>
              <a:t>- retains some elements of Catholicism (prayers, saints, Sunday mass) but </a:t>
            </a:r>
            <a:r>
              <a:rPr lang="en-US" altLang="en-US" dirty="0" smtClean="0">
                <a:solidFill>
                  <a:srgbClr val="0000FF"/>
                </a:solidFill>
              </a:rPr>
              <a:t>invests authority in hereditary monarch, not a pope or bishop</a:t>
            </a:r>
            <a:endParaRPr lang="en-US" alt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dirty="0" smtClean="0"/>
              <a:t>England officially becomes a </a:t>
            </a:r>
            <a:r>
              <a:rPr lang="en-US" altLang="en-US" dirty="0"/>
              <a:t>Protestant </a:t>
            </a:r>
            <a:r>
              <a:rPr lang="en-US" altLang="en-US" dirty="0" smtClean="0"/>
              <a:t>country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54" y="334852"/>
            <a:ext cx="2709265" cy="45204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83" y="2322317"/>
            <a:ext cx="2681769" cy="4311402"/>
          </a:xfrm>
        </p:spPr>
      </p:pic>
    </p:spTree>
    <p:extLst>
      <p:ext uri="{BB962C8B-B14F-4D97-AF65-F5344CB8AC3E}">
        <p14:creationId xmlns:p14="http://schemas.microsoft.com/office/powerpoint/2010/main" val="18143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VIII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679" y="1648496"/>
            <a:ext cx="5525035" cy="46608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FF0000"/>
                </a:solidFill>
              </a:rPr>
              <a:t>Anne Boleyn- </a:t>
            </a:r>
            <a:r>
              <a:rPr lang="en-US" altLang="en-US" dirty="0">
                <a:solidFill>
                  <a:srgbClr val="0000FF"/>
                </a:solidFill>
              </a:rPr>
              <a:t>Henry’s 2</a:t>
            </a:r>
            <a:r>
              <a:rPr lang="en-US" altLang="en-US" baseline="30000" dirty="0">
                <a:solidFill>
                  <a:srgbClr val="0000FF"/>
                </a:solidFill>
              </a:rPr>
              <a:t>nd</a:t>
            </a:r>
            <a:r>
              <a:rPr lang="en-US" altLang="en-US" dirty="0">
                <a:solidFill>
                  <a:srgbClr val="0000FF"/>
                </a:solidFill>
              </a:rPr>
              <a:t> wife; </a:t>
            </a:r>
            <a:r>
              <a:rPr lang="en-US" altLang="en-US" dirty="0" smtClean="0">
                <a:solidFill>
                  <a:srgbClr val="0000FF"/>
                </a:solidFill>
              </a:rPr>
              <a:t>their relationship </a:t>
            </a:r>
            <a:r>
              <a:rPr lang="en-US" altLang="en-US" dirty="0">
                <a:solidFill>
                  <a:srgbClr val="0000FF"/>
                </a:solidFill>
              </a:rPr>
              <a:t>leads to conflict </a:t>
            </a:r>
            <a:r>
              <a:rPr lang="en-US" altLang="en-US" dirty="0"/>
              <a:t>between Henry and Catholic Church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dirty="0"/>
              <a:t>Ends up having a daughter, future Queen Elizabeth 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dirty="0"/>
              <a:t>Convicted of witchcraft and executed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/>
              <a:t>Jane Seymour- Henry’s 3</a:t>
            </a:r>
            <a:r>
              <a:rPr lang="en-US" altLang="en-US" baseline="30000" dirty="0"/>
              <a:t>rd</a:t>
            </a:r>
            <a:r>
              <a:rPr lang="en-US" altLang="en-US" dirty="0"/>
              <a:t> wife; gives birth to a boy but dies after </a:t>
            </a:r>
            <a:r>
              <a:rPr lang="en-US" altLang="en-US" dirty="0" smtClean="0"/>
              <a:t>childbirth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rgbClr val="FF0000"/>
                </a:solidFill>
              </a:rPr>
              <a:t>Edward VI- </a:t>
            </a:r>
            <a:r>
              <a:rPr lang="en-US" altLang="en-US" dirty="0" smtClean="0"/>
              <a:t>Henry’s son with Jane Seymour, will become King after Henry’s death at age 10.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dirty="0" smtClean="0"/>
              <a:t>Edward is extremely sick, so </a:t>
            </a:r>
            <a:r>
              <a:rPr lang="en-US" altLang="en-US" dirty="0" smtClean="0">
                <a:solidFill>
                  <a:srgbClr val="0000FF"/>
                </a:solidFill>
              </a:rPr>
              <a:t>Henry continues to marry in order to provide an heir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dirty="0" smtClean="0"/>
              <a:t>Edward VI dies 6 years after Henry VIII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3" y="1867437"/>
            <a:ext cx="3615360" cy="467503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2" y="4353060"/>
            <a:ext cx="2150771" cy="2189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01" y="1867437"/>
            <a:ext cx="2182712" cy="21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606001"/>
            <a:ext cx="5512158" cy="567888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45" y="606001"/>
            <a:ext cx="5673725" cy="5678889"/>
          </a:xfrm>
        </p:spPr>
      </p:pic>
    </p:spTree>
    <p:extLst>
      <p:ext uri="{BB962C8B-B14F-4D97-AF65-F5344CB8AC3E}">
        <p14:creationId xmlns:p14="http://schemas.microsoft.com/office/powerpoint/2010/main" val="37199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Elizabeth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431" y="1983345"/>
            <a:ext cx="5859887" cy="44560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To secure the Crown, Henry VIII reinstated his daughters into the line of succession before he died.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Mary I- </a:t>
            </a:r>
            <a:r>
              <a:rPr lang="en-US" dirty="0" smtClean="0"/>
              <a:t>inherited the throne after the death of Edward VII; she </a:t>
            </a:r>
            <a:r>
              <a:rPr lang="en-US" dirty="0" smtClean="0">
                <a:solidFill>
                  <a:srgbClr val="0000FF"/>
                </a:solidFill>
              </a:rPr>
              <a:t>ruled England as a Catholic Monarch</a:t>
            </a:r>
            <a:r>
              <a:rPr lang="en-US" dirty="0" smtClean="0"/>
              <a:t> with her husband, Phillip II of Spain.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Approved </a:t>
            </a:r>
            <a:r>
              <a:rPr lang="en-US" dirty="0" smtClean="0">
                <a:solidFill>
                  <a:srgbClr val="0000FF"/>
                </a:solidFill>
              </a:rPr>
              <a:t>the persecution of hundreds of Protestants, most of which ended in public executions </a:t>
            </a:r>
            <a:r>
              <a:rPr lang="en-US" dirty="0" smtClean="0"/>
              <a:t>(burning at the stake)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Elizabeth I- </a:t>
            </a:r>
            <a:r>
              <a:rPr lang="en-US" dirty="0" smtClean="0"/>
              <a:t>daughter of Henry VIII and Anne Boleyn, the last of the Tudor dynasty; she inherits the throne after the death of Mary 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Will rule for 47 years (3</a:t>
            </a:r>
            <a:r>
              <a:rPr lang="en-US" baseline="30000" dirty="0" smtClean="0"/>
              <a:t>rd</a:t>
            </a:r>
            <a:r>
              <a:rPr lang="en-US" dirty="0" smtClean="0"/>
              <a:t> longest reign in British history)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08" y="3277183"/>
            <a:ext cx="3220792" cy="327778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481" y="345717"/>
            <a:ext cx="3950592" cy="268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Elizabeth 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1555" y="2298879"/>
            <a:ext cx="578261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Elizabethan Age- </a:t>
            </a:r>
            <a:r>
              <a:rPr lang="en-US" dirty="0" smtClean="0"/>
              <a:t>during Elizabeth’s reign, England reached new heights of </a:t>
            </a:r>
            <a:r>
              <a:rPr lang="en-US" dirty="0" smtClean="0">
                <a:solidFill>
                  <a:srgbClr val="0000FF"/>
                </a:solidFill>
              </a:rPr>
              <a:t>economic stability, literary and artistic production, and territory expansion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William Shakespeare</a:t>
            </a:r>
            <a:r>
              <a:rPr lang="en-US" dirty="0" smtClean="0"/>
              <a:t>- most influential writer of the Elizabethan age; </a:t>
            </a:r>
            <a:r>
              <a:rPr lang="en-US" dirty="0" smtClean="0">
                <a:solidFill>
                  <a:srgbClr val="0000FF"/>
                </a:solidFill>
              </a:rPr>
              <a:t>several of his plays were about English history and lives of the kings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Elizabeth was </a:t>
            </a:r>
            <a:r>
              <a:rPr lang="en-US" dirty="0"/>
              <a:t>more tolerant than Henry, Edward, or Mary; she </a:t>
            </a:r>
            <a:r>
              <a:rPr lang="en-US" dirty="0">
                <a:solidFill>
                  <a:srgbClr val="0000FF"/>
                </a:solidFill>
              </a:rPr>
              <a:t>ended persecutions for both religions and combined Catholic traditions with Protestant teachings</a:t>
            </a:r>
            <a:r>
              <a:rPr lang="en-US" dirty="0"/>
              <a:t> to appease both populations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Picture 2" descr="http://www.englandhistory.com/sections/government/Monarchs/Elizabeth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2298879"/>
            <a:ext cx="2701985" cy="395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04" y="4108669"/>
            <a:ext cx="2393989" cy="2144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92" y="2298879"/>
            <a:ext cx="2778614" cy="169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Anglican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86" y="2286000"/>
            <a:ext cx="516082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aka </a:t>
            </a:r>
            <a:r>
              <a:rPr lang="en-US" dirty="0" smtClean="0">
                <a:solidFill>
                  <a:srgbClr val="FF0000"/>
                </a:solidFill>
              </a:rPr>
              <a:t>Church of England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British Monarch is the symbolic authority of the Church (current: Queen Elizabeth II)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Archbishop of Canterbury (current: Justin </a:t>
            </a:r>
            <a:r>
              <a:rPr lang="en-US" dirty="0" err="1" smtClean="0"/>
              <a:t>Welby</a:t>
            </a:r>
            <a:r>
              <a:rPr lang="en-US" dirty="0" smtClean="0"/>
              <a:t>) heads the Church, updates policy, and leads services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Combines elements of Catholicism (</a:t>
            </a:r>
            <a:r>
              <a:rPr lang="en-US" dirty="0" smtClean="0">
                <a:solidFill>
                  <a:srgbClr val="0000FF"/>
                </a:solidFill>
              </a:rPr>
              <a:t>follows Jesus and the Apostles’ teachings &amp; writings</a:t>
            </a:r>
            <a:r>
              <a:rPr lang="en-US" dirty="0" smtClean="0"/>
              <a:t>) and Protestantism (</a:t>
            </a:r>
            <a:r>
              <a:rPr lang="en-US" dirty="0" smtClean="0">
                <a:solidFill>
                  <a:srgbClr val="0000FF"/>
                </a:solidFill>
              </a:rPr>
              <a:t>rejecting Pope’s authority, use of local languages, </a:t>
            </a:r>
            <a:r>
              <a:rPr lang="en-US" dirty="0" smtClean="0"/>
              <a:t>power of priests &amp; clergy reduced)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07" y="3425780"/>
            <a:ext cx="3003786" cy="308191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07" y="355005"/>
            <a:ext cx="3003786" cy="2761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65" y="1828801"/>
            <a:ext cx="2459865" cy="27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785611"/>
            <a:ext cx="2884867" cy="2806307"/>
          </a:xfrm>
          <a:prstGeom prst="rect">
            <a:avLst/>
          </a:prstGeom>
        </p:spPr>
      </p:pic>
      <p:pic>
        <p:nvPicPr>
          <p:cNvPr id="5" name="Picture 6" descr="http://calvinquotes.com/wp-content/uploads/2012/10/John-Calvi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673" y="425002"/>
            <a:ext cx="2538211" cy="383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75" y="980541"/>
            <a:ext cx="3041829" cy="21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26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Calvin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084832"/>
            <a:ext cx="5524394" cy="4224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John Calvin- </a:t>
            </a:r>
            <a:r>
              <a:rPr lang="en-US" dirty="0" smtClean="0"/>
              <a:t>built a community </a:t>
            </a:r>
            <a:r>
              <a:rPr lang="en-US" dirty="0"/>
              <a:t>in Geneva, </a:t>
            </a:r>
            <a:r>
              <a:rPr lang="en-US" dirty="0" smtClean="0"/>
              <a:t>Switzerland, where he </a:t>
            </a:r>
            <a:r>
              <a:rPr lang="en-US" dirty="0" smtClean="0">
                <a:solidFill>
                  <a:srgbClr val="0000FF"/>
                </a:solidFill>
              </a:rPr>
              <a:t>expected citizens to follow religious law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Community </a:t>
            </a:r>
            <a:r>
              <a:rPr lang="en-US" dirty="0">
                <a:solidFill>
                  <a:srgbClr val="0000FF"/>
                </a:solidFill>
              </a:rPr>
              <a:t>stressed hard work, discipline, </a:t>
            </a:r>
            <a:r>
              <a:rPr lang="en-US" dirty="0" smtClean="0">
                <a:solidFill>
                  <a:srgbClr val="0000FF"/>
                </a:solidFill>
              </a:rPr>
              <a:t>and spending wisely (no ornate clothing, jewelry, or finery)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Fines for swearing, laughing in church, and </a:t>
            </a:r>
            <a:r>
              <a:rPr lang="en-US" dirty="0" smtClean="0">
                <a:solidFill>
                  <a:srgbClr val="0000FF"/>
                </a:solidFill>
              </a:rPr>
              <a:t>dancing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Theocracy</a:t>
            </a:r>
            <a:r>
              <a:rPr lang="en-US" dirty="0"/>
              <a:t>- </a:t>
            </a:r>
            <a:r>
              <a:rPr lang="en-US" dirty="0">
                <a:solidFill>
                  <a:srgbClr val="0000FF"/>
                </a:solidFill>
              </a:rPr>
              <a:t>no separation between Church and state; </a:t>
            </a:r>
            <a:r>
              <a:rPr lang="en-US" dirty="0"/>
              <a:t>religious law is followed at all </a:t>
            </a:r>
            <a:r>
              <a:rPr lang="en-US" dirty="0" smtClean="0"/>
              <a:t>times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John Knox- </a:t>
            </a:r>
            <a:r>
              <a:rPr lang="en-US" dirty="0" smtClean="0">
                <a:solidFill>
                  <a:srgbClr val="0000FF"/>
                </a:solidFill>
              </a:rPr>
              <a:t>visited </a:t>
            </a:r>
            <a:r>
              <a:rPr lang="en-US" dirty="0">
                <a:solidFill>
                  <a:srgbClr val="0000FF"/>
                </a:solidFill>
              </a:rPr>
              <a:t>Calvin in Geneva </a:t>
            </a:r>
            <a:r>
              <a:rPr lang="en-US" dirty="0"/>
              <a:t>and liked his </a:t>
            </a:r>
            <a:r>
              <a:rPr lang="en-US" dirty="0" smtClean="0"/>
              <a:t>teachings so much that he began preaching in Scotland; his </a:t>
            </a:r>
            <a:r>
              <a:rPr lang="en-US" dirty="0">
                <a:solidFill>
                  <a:srgbClr val="0000FF"/>
                </a:solidFill>
              </a:rPr>
              <a:t>followers were called Presbyterians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Picture 6" descr="http://upload.wikimedia.org/wikipedia/commons/thumb/c/c5/John_Calvin_by_Holbein.png/703px-John_Calvin_by_Holbein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9"/>
          <a:stretch>
            <a:fillRect/>
          </a:stretch>
        </p:blipFill>
        <p:spPr bwMode="auto">
          <a:xfrm>
            <a:off x="399246" y="2084831"/>
            <a:ext cx="2452070" cy="409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tacomabpc.org/blog/http:/tacomabpc.org/uploads/2014/10/1-john-knox-1505-1572-gra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19" y="3953813"/>
            <a:ext cx="2563198" cy="266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19" y="1811159"/>
            <a:ext cx="2561398" cy="174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Predestination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065" y="2286000"/>
            <a:ext cx="514794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Calvin and Knox taught that salvation can only be received </a:t>
            </a:r>
            <a:r>
              <a:rPr lang="en-US" dirty="0"/>
              <a:t>through </a:t>
            </a:r>
            <a:r>
              <a:rPr lang="en-US" dirty="0" smtClean="0"/>
              <a:t>Predestination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Predestination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only God can choose who </a:t>
            </a:r>
            <a:r>
              <a:rPr lang="en-US" dirty="0">
                <a:solidFill>
                  <a:srgbClr val="0000FF"/>
                </a:solidFill>
              </a:rPr>
              <a:t>goes to heaven, you don’t </a:t>
            </a:r>
            <a:r>
              <a:rPr lang="en-US" dirty="0" smtClean="0">
                <a:solidFill>
                  <a:srgbClr val="0000FF"/>
                </a:solidFill>
              </a:rPr>
              <a:t>get </a:t>
            </a:r>
            <a:r>
              <a:rPr lang="en-US" dirty="0">
                <a:solidFill>
                  <a:srgbClr val="0000FF"/>
                </a:solidFill>
              </a:rPr>
              <a:t>there by good </a:t>
            </a:r>
            <a:r>
              <a:rPr lang="en-US" dirty="0" smtClean="0">
                <a:solidFill>
                  <a:srgbClr val="0000FF"/>
                </a:solidFill>
              </a:rPr>
              <a:t>works</a:t>
            </a:r>
            <a:r>
              <a:rPr lang="en-US" dirty="0" smtClean="0"/>
              <a:t> (charity, paying indulgences) or through a priest’s decision (Last Rites)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Determined at birth, your </a:t>
            </a:r>
            <a:r>
              <a:rPr lang="en-US" dirty="0"/>
              <a:t>moral </a:t>
            </a:r>
            <a:r>
              <a:rPr lang="en-US" dirty="0" smtClean="0"/>
              <a:t>life </a:t>
            </a:r>
            <a:r>
              <a:rPr lang="en-US" dirty="0"/>
              <a:t>will reveal </a:t>
            </a:r>
            <a:r>
              <a:rPr lang="en-US" dirty="0" smtClean="0"/>
              <a:t>if you’re </a:t>
            </a:r>
            <a:r>
              <a:rPr lang="en-US" dirty="0"/>
              <a:t>chosen by God to go to </a:t>
            </a:r>
            <a:r>
              <a:rPr lang="en-US" dirty="0" smtClean="0"/>
              <a:t>heaven </a:t>
            </a:r>
            <a:r>
              <a:rPr lang="en-US" dirty="0"/>
              <a:t>or hell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Work ethic, righteous life </a:t>
            </a:r>
            <a:r>
              <a:rPr lang="en-US" dirty="0" smtClean="0"/>
              <a:t>that </a:t>
            </a:r>
            <a:r>
              <a:rPr lang="en-US" dirty="0"/>
              <a:t>honors God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Picture 6" descr="http://calvinquotes.com/wp-content/uploads/2012/10/John-Calvin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214" y="367049"/>
            <a:ext cx="2362570" cy="26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94" y="3193187"/>
            <a:ext cx="4912587" cy="3347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96" y="572538"/>
            <a:ext cx="3041829" cy="21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note-taking method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1024128" y="2271602"/>
            <a:ext cx="3079750" cy="4102100"/>
          </a:xfrm>
        </p:spPr>
        <p:txBody>
          <a:bodyPr>
            <a:normAutofit/>
          </a:bodyPr>
          <a:lstStyle/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Main Ideas</a:t>
            </a:r>
          </a:p>
          <a:p>
            <a:pPr lvl="1"/>
            <a:r>
              <a:rPr lang="en-US" dirty="0" smtClean="0"/>
              <a:t>Big Concepts</a:t>
            </a:r>
          </a:p>
          <a:p>
            <a:pPr lvl="1"/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290443" y="2173439"/>
            <a:ext cx="4778375" cy="41021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Supporting details</a:t>
            </a:r>
          </a:p>
          <a:p>
            <a:pPr lvl="1"/>
            <a:r>
              <a:rPr lang="en-US" dirty="0" smtClean="0"/>
              <a:t>Dates, Times, and Biographic details</a:t>
            </a:r>
          </a:p>
          <a:p>
            <a:pPr lvl="1"/>
            <a:r>
              <a:rPr lang="en-US" dirty="0" smtClean="0"/>
              <a:t>Vocabulary Definitions</a:t>
            </a:r>
          </a:p>
          <a:p>
            <a:r>
              <a:rPr lang="en-US" dirty="0" smtClean="0"/>
              <a:t>Any items in BLACK text are optional. Remember: the more thorough your notes, the more prepared you will be for exams.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24945" y="2010718"/>
            <a:ext cx="15875" cy="41021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743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Counter-Reformation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Spain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Countering the Protestants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Council of Trent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Thirty Years’ War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79" y="2472743"/>
            <a:ext cx="2438568" cy="190962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9763"/>
            <a:ext cx="3226762" cy="1862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08" y="369248"/>
            <a:ext cx="2381250" cy="2868004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59882"/>
            <a:ext cx="3519007" cy="262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1827254"/>
            <a:ext cx="4778062" cy="253899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1313645"/>
            <a:ext cx="5743334" cy="49957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Catholic Church’s most loyal ally is Spain, and they initiated many holy wars on behalf of the Church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solidFill>
                  <a:srgbClr val="FF0000"/>
                </a:solidFill>
              </a:rPr>
              <a:t>Reconquista</a:t>
            </a:r>
            <a:r>
              <a:rPr lang="en-US" altLang="en-US" sz="2400" dirty="0" smtClean="0"/>
              <a:t>- intermittent </a:t>
            </a:r>
            <a:r>
              <a:rPr lang="en-US" altLang="en-US" sz="2400" dirty="0" smtClean="0">
                <a:solidFill>
                  <a:srgbClr val="0000FF"/>
                </a:solidFill>
              </a:rPr>
              <a:t>war between Christians and Muslims for control of Iberian peninsula between 728-1492 CE</a:t>
            </a:r>
            <a:r>
              <a:rPr lang="en-US" altLang="en-US" sz="2400" dirty="0" smtClean="0"/>
              <a:t>, when the Muslims were pushed back to African coast for last time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solidFill>
                  <a:srgbClr val="0000FF"/>
                </a:solidFill>
              </a:rPr>
              <a:t>Muslims and Jews living in Spain were forced to convert to Catholicism</a:t>
            </a:r>
            <a:r>
              <a:rPr lang="en-US" altLang="en-US" sz="2400" dirty="0" smtClean="0"/>
              <a:t>, creating a large </a:t>
            </a:r>
            <a:r>
              <a:rPr lang="en-US" altLang="en-US" sz="2400" i="1" dirty="0" err="1" smtClean="0"/>
              <a:t>converso</a:t>
            </a:r>
            <a:r>
              <a:rPr lang="en-US" altLang="en-US" sz="2400" dirty="0" smtClean="0"/>
              <a:t> population treated as second-class citizens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4598635"/>
            <a:ext cx="2266950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11" y="4674835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inquisition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0191" y="585217"/>
            <a:ext cx="5795749" cy="607316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Isabella &amp; Ferdinand- </a:t>
            </a:r>
            <a:r>
              <a:rPr lang="en-US" dirty="0" smtClean="0"/>
              <a:t>(ruled from 1478-1504) royals whose </a:t>
            </a:r>
            <a:r>
              <a:rPr lang="en-US" dirty="0" smtClean="0">
                <a:solidFill>
                  <a:srgbClr val="0000FF"/>
                </a:solidFill>
              </a:rPr>
              <a:t>marriage united Iberian kingdoms under one country, Spain.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Parents of future 1</a:t>
            </a:r>
            <a:r>
              <a:rPr lang="en-US" baseline="30000" dirty="0" smtClean="0"/>
              <a:t>st</a:t>
            </a:r>
            <a:r>
              <a:rPr lang="en-US" dirty="0" smtClean="0"/>
              <a:t> wife of Henry VIII, Catherine of Aragon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Spanish Inquisition- </a:t>
            </a:r>
            <a:r>
              <a:rPr lang="en-US" dirty="0" smtClean="0">
                <a:solidFill>
                  <a:srgbClr val="0000FF"/>
                </a:solidFill>
              </a:rPr>
              <a:t>court tribunals established to identify heretics in Spain</a:t>
            </a:r>
            <a:r>
              <a:rPr lang="en-US" dirty="0" smtClean="0"/>
              <a:t>; used </a:t>
            </a:r>
            <a:r>
              <a:rPr lang="en-US" dirty="0" smtClean="0">
                <a:solidFill>
                  <a:srgbClr val="0000FF"/>
                </a:solidFill>
              </a:rPr>
              <a:t>brutal methods of torture </a:t>
            </a:r>
            <a:r>
              <a:rPr lang="en-US" dirty="0" smtClean="0"/>
              <a:t>to elicit confessions and promises to convert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solidFill>
                  <a:srgbClr val="0000FF"/>
                </a:solidFill>
              </a:rPr>
              <a:t>Muslims </a:t>
            </a:r>
            <a:r>
              <a:rPr lang="en-US" altLang="en-US" sz="2000" dirty="0">
                <a:solidFill>
                  <a:srgbClr val="0000FF"/>
                </a:solidFill>
              </a:rPr>
              <a:t>and Jews living in Spain were forced to convert to Catholicism</a:t>
            </a:r>
            <a:r>
              <a:rPr lang="en-US" altLang="en-US" sz="2000" dirty="0"/>
              <a:t>, creating a large </a:t>
            </a:r>
            <a:r>
              <a:rPr lang="en-US" altLang="en-US" sz="2000" i="1" dirty="0" err="1"/>
              <a:t>converso</a:t>
            </a:r>
            <a:r>
              <a:rPr lang="en-US" altLang="en-US" sz="2000" dirty="0"/>
              <a:t> population treated as second-class </a:t>
            </a:r>
            <a:r>
              <a:rPr lang="en-US" altLang="en-US" sz="2000" dirty="0" smtClean="0"/>
              <a:t>citizens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Reasons for authorizing Spanish Inquisition: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Desire to create religious unity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Need to weaken family alliances and local authority that challenge power of new joint monarchy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Confiscating lands of wealthy Jews and Muslims creates income revenue to fight end of Reconquista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Inquisitions outlawed in 1821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15" y="1801232"/>
            <a:ext cx="2925530" cy="18306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6" y="1936338"/>
            <a:ext cx="2424161" cy="2150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63" y="4313455"/>
            <a:ext cx="1895475" cy="2280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4313455"/>
            <a:ext cx="1919489" cy="230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Countering the Protestants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5493" y="2091270"/>
            <a:ext cx="6220496" cy="44511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Counter Reformation- </a:t>
            </a:r>
            <a:r>
              <a:rPr lang="en-US" dirty="0" smtClean="0"/>
              <a:t>period of </a:t>
            </a:r>
            <a:r>
              <a:rPr lang="en-US" dirty="0" smtClean="0">
                <a:solidFill>
                  <a:srgbClr val="0000FF"/>
                </a:solidFill>
              </a:rPr>
              <a:t>Catholic resurgence after the initial Protestant Reformation</a:t>
            </a:r>
            <a:r>
              <a:rPr lang="en-US" dirty="0" smtClean="0"/>
              <a:t>; intended to </a:t>
            </a:r>
            <a:r>
              <a:rPr lang="en-US" dirty="0" smtClean="0">
                <a:solidFill>
                  <a:srgbClr val="0000FF"/>
                </a:solidFill>
              </a:rPr>
              <a:t>reconvert Protestant areas and attract new members</a:t>
            </a:r>
            <a:endParaRPr lang="en-US" sz="2000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Papal Bull- official order, announcement, or decree authorized by a Pope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Ignatius de Loyola- </a:t>
            </a:r>
            <a:r>
              <a:rPr lang="en-US" dirty="0" smtClean="0"/>
              <a:t>commanded by Papal Bull to establish Jesuits in 1540; </a:t>
            </a:r>
            <a:r>
              <a:rPr lang="en-US" dirty="0" smtClean="0">
                <a:solidFill>
                  <a:srgbClr val="0000FF"/>
                </a:solidFill>
              </a:rPr>
              <a:t>won back many Europeans who had joined Protestantism </a:t>
            </a:r>
            <a:r>
              <a:rPr lang="en-US" dirty="0" smtClean="0"/>
              <a:t>during Reformation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Jesuits</a:t>
            </a:r>
            <a:r>
              <a:rPr lang="en-US" dirty="0" smtClean="0"/>
              <a:t>- religious order of </a:t>
            </a:r>
            <a:r>
              <a:rPr lang="en-US" dirty="0" smtClean="0">
                <a:solidFill>
                  <a:srgbClr val="0000FF"/>
                </a:solidFill>
              </a:rPr>
              <a:t>Catholic priests that provide education and charitable works</a:t>
            </a:r>
            <a:r>
              <a:rPr lang="en-US" dirty="0" smtClean="0"/>
              <a:t> in areas where Catholic church normally does not reach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94" y="1843355"/>
            <a:ext cx="2124075" cy="21526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47" y="1859319"/>
            <a:ext cx="2438568" cy="2136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47" y="4443211"/>
            <a:ext cx="2552700" cy="2099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4" y="4200121"/>
            <a:ext cx="2484465" cy="195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of Trent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670" y="1893194"/>
            <a:ext cx="6130344" cy="441616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Paul III- Catholic pope who reviewed and reworked Church institutions to win worshippers back to Catholicism. Problems he addressed included: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Popes </a:t>
            </a:r>
            <a:r>
              <a:rPr lang="en-US" dirty="0"/>
              <a:t>and cardinals had become too </a:t>
            </a:r>
            <a:r>
              <a:rPr lang="en-US" dirty="0" smtClean="0"/>
              <a:t>worldly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</a:t>
            </a:r>
            <a:r>
              <a:rPr lang="en-US" dirty="0" smtClean="0"/>
              <a:t>ribery </a:t>
            </a:r>
            <a:r>
              <a:rPr lang="en-US" dirty="0"/>
              <a:t>to gain church office was </a:t>
            </a:r>
            <a:r>
              <a:rPr lang="en-US" dirty="0" smtClean="0"/>
              <a:t>widespread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Monasteries </a:t>
            </a:r>
            <a:r>
              <a:rPr lang="en-US" dirty="0"/>
              <a:t>had lost their </a:t>
            </a:r>
            <a:r>
              <a:rPr lang="en-US" dirty="0" smtClean="0"/>
              <a:t>discipline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Sale </a:t>
            </a:r>
            <a:r>
              <a:rPr lang="en-US" dirty="0"/>
              <a:t>of indulgences was widely abused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Council of Trent- </a:t>
            </a:r>
            <a:r>
              <a:rPr lang="en-US" dirty="0" smtClean="0"/>
              <a:t>25 meetings held between 1545-1563, </a:t>
            </a:r>
            <a:r>
              <a:rPr lang="en-US" dirty="0" smtClean="0">
                <a:solidFill>
                  <a:srgbClr val="0000FF"/>
                </a:solidFill>
              </a:rPr>
              <a:t>authorized by Pope Paul III to reform the Church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While Council was meant to fix problems within the church, relations between governments opposed to Protestantism became bigger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70" y="378931"/>
            <a:ext cx="2679617" cy="302852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70" y="3863663"/>
            <a:ext cx="2679617" cy="2739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031" y="1893194"/>
            <a:ext cx="2381250" cy="286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Thirty Years’ War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6" y="3793301"/>
            <a:ext cx="3519007" cy="262572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1493949"/>
            <a:ext cx="5872122" cy="48154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French Wars of Religion- various battles between Catholics and Protestants (called Huguenots) for control of France from 1562-1598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Edict of Nantes- </a:t>
            </a:r>
            <a:r>
              <a:rPr lang="en-US" dirty="0" smtClean="0">
                <a:solidFill>
                  <a:srgbClr val="0000FF"/>
                </a:solidFill>
              </a:rPr>
              <a:t>separated French politics from French religion, </a:t>
            </a:r>
            <a:r>
              <a:rPr lang="en-US" dirty="0" smtClean="0"/>
              <a:t>guaranteed equal rights to Huguenots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Ferdinand II- Holy Roman Emperor in 1618, tries to establish unified Catholicism, but faces resistance from Protestant forces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Thirty Years’ War- </a:t>
            </a:r>
            <a:r>
              <a:rPr lang="en-US" dirty="0" smtClean="0">
                <a:solidFill>
                  <a:srgbClr val="0000FF"/>
                </a:solidFill>
              </a:rPr>
              <a:t>Europe’s longest and deadliest religious war</a:t>
            </a:r>
            <a:r>
              <a:rPr lang="en-US" dirty="0" smtClean="0"/>
              <a:t>; fought almost exclusively between different regions of the Holy Roman empire, lasted </a:t>
            </a:r>
            <a:r>
              <a:rPr lang="en-US" dirty="0" smtClean="0">
                <a:solidFill>
                  <a:srgbClr val="0000FF"/>
                </a:solidFill>
              </a:rPr>
              <a:t>between 1618-1648 CE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39" y="2305318"/>
            <a:ext cx="2124075" cy="3425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796796"/>
            <a:ext cx="3519007" cy="177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Protestantism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Causes of Reformation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Martin Luther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Effects of Reformation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4" y="412124"/>
            <a:ext cx="3136859" cy="2511379"/>
          </a:xfrm>
          <a:prstGeom prst="rect">
            <a:avLst/>
          </a:prstGeom>
        </p:spPr>
      </p:pic>
      <p:pic>
        <p:nvPicPr>
          <p:cNvPr id="5" name="Picture 7" descr="http://thegospelcoalition.org/blogs/justintaylor/files/2010/10/Luther-nailing-theses-560x5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909" y="1209196"/>
            <a:ext cx="4202023" cy="298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012" y="669701"/>
            <a:ext cx="2871988" cy="24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Causes of the Reformation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306" y="2084832"/>
            <a:ext cx="6568225" cy="42245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Tensions had been building between Catholic Church and its members for years, including issues with: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100 </a:t>
            </a:r>
            <a:r>
              <a:rPr lang="en-US" dirty="0">
                <a:solidFill>
                  <a:srgbClr val="0000FF"/>
                </a:solidFill>
              </a:rPr>
              <a:t>Years </a:t>
            </a:r>
            <a:r>
              <a:rPr lang="en-US" dirty="0" smtClean="0">
                <a:solidFill>
                  <a:srgbClr val="0000FF"/>
                </a:solidFill>
              </a:rPr>
              <a:t>War- </a:t>
            </a:r>
            <a:r>
              <a:rPr lang="en-US" dirty="0" smtClean="0"/>
              <a:t>burning Joan of Arc for heresy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Black Death- </a:t>
            </a:r>
            <a:r>
              <a:rPr lang="en-US" dirty="0" smtClean="0"/>
              <a:t>priests would not comfort sick or dying for fear of getting sick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Clergy was heavily </a:t>
            </a:r>
            <a:r>
              <a:rPr lang="en-US" dirty="0" smtClean="0">
                <a:solidFill>
                  <a:srgbClr val="0000FF"/>
                </a:solidFill>
              </a:rPr>
              <a:t>involved in politics, military, and world affairs</a:t>
            </a:r>
            <a:r>
              <a:rPr lang="en-US" dirty="0" smtClean="0"/>
              <a:t>- but they were not doing spiritual or charitable work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Scientific Advances </a:t>
            </a:r>
            <a:r>
              <a:rPr lang="en-US" dirty="0" smtClean="0"/>
              <a:t>(work of Copernicus, Galileo) that </a:t>
            </a:r>
            <a:r>
              <a:rPr lang="en-US" dirty="0">
                <a:solidFill>
                  <a:srgbClr val="0000FF"/>
                </a:solidFill>
              </a:rPr>
              <a:t>contradicted </a:t>
            </a:r>
            <a:r>
              <a:rPr lang="en-US" dirty="0" smtClean="0">
                <a:solidFill>
                  <a:srgbClr val="0000FF"/>
                </a:solidFill>
              </a:rPr>
              <a:t>Church teachings</a:t>
            </a:r>
            <a:endParaRPr lang="en-US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Indulgences</a:t>
            </a:r>
            <a:r>
              <a:rPr lang="en-US" dirty="0"/>
              <a:t> – </a:t>
            </a:r>
            <a:r>
              <a:rPr lang="en-US" dirty="0">
                <a:solidFill>
                  <a:srgbClr val="0000FF"/>
                </a:solidFill>
              </a:rPr>
              <a:t>paying </a:t>
            </a:r>
            <a:r>
              <a:rPr lang="en-US" dirty="0" smtClean="0">
                <a:solidFill>
                  <a:srgbClr val="0000FF"/>
                </a:solidFill>
              </a:rPr>
              <a:t>money </a:t>
            </a:r>
            <a:r>
              <a:rPr lang="en-US" dirty="0">
                <a:solidFill>
                  <a:srgbClr val="0000FF"/>
                </a:solidFill>
              </a:rPr>
              <a:t>for a pardon of sins or reward for good </a:t>
            </a:r>
            <a:r>
              <a:rPr lang="en-US" dirty="0" smtClean="0">
                <a:solidFill>
                  <a:srgbClr val="0000FF"/>
                </a:solidFill>
              </a:rPr>
              <a:t>behavior</a:t>
            </a:r>
            <a:r>
              <a:rPr lang="en-US" dirty="0" smtClean="0"/>
              <a:t>; essentially, “get out of jail free” card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38" y="3749740"/>
            <a:ext cx="4360352" cy="271545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31" y="1206235"/>
            <a:ext cx="2678805" cy="2180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006" y="366626"/>
            <a:ext cx="1896346" cy="1602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71" y="2187513"/>
            <a:ext cx="1869181" cy="13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Reformation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63" y="1907258"/>
            <a:ext cx="2094896" cy="212382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975" y="1815921"/>
            <a:ext cx="6581104" cy="44934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Renaissance ideals like </a:t>
            </a:r>
            <a:r>
              <a:rPr lang="en-US" dirty="0" smtClean="0">
                <a:solidFill>
                  <a:srgbClr val="0000FF"/>
                </a:solidFill>
              </a:rPr>
              <a:t>secularism and humanism continue to be popular</a:t>
            </a:r>
            <a:r>
              <a:rPr lang="en-US" dirty="0" smtClean="0"/>
              <a:t>, distancing people from the Church’s power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Early Reformers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John Wycliffe- </a:t>
            </a:r>
            <a:r>
              <a:rPr lang="en-US" dirty="0">
                <a:solidFill>
                  <a:srgbClr val="0000FF"/>
                </a:solidFill>
              </a:rPr>
              <a:t>translates the Bible into </a:t>
            </a:r>
            <a:r>
              <a:rPr lang="en-US" dirty="0" smtClean="0">
                <a:solidFill>
                  <a:srgbClr val="0000FF"/>
                </a:solidFill>
              </a:rPr>
              <a:t>English</a:t>
            </a:r>
            <a:r>
              <a:rPr lang="en-US" dirty="0" smtClean="0"/>
              <a:t>, given a posthumous excommunication and execution by order of the Church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Jan </a:t>
            </a:r>
            <a:r>
              <a:rPr lang="en-US" dirty="0" smtClean="0">
                <a:solidFill>
                  <a:srgbClr val="0000FF"/>
                </a:solidFill>
              </a:rPr>
              <a:t>Huss- led Church </a:t>
            </a:r>
            <a:r>
              <a:rPr lang="en-US" dirty="0">
                <a:solidFill>
                  <a:srgbClr val="0000FF"/>
                </a:solidFill>
              </a:rPr>
              <a:t>services in the </a:t>
            </a:r>
            <a:r>
              <a:rPr lang="en-US" dirty="0" smtClean="0">
                <a:solidFill>
                  <a:srgbClr val="0000FF"/>
                </a:solidFill>
              </a:rPr>
              <a:t>vernacular</a:t>
            </a:r>
            <a:r>
              <a:rPr lang="en-US" dirty="0" smtClean="0"/>
              <a:t>, was burned at the stake for heresy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Both taught that the Bible had more authority than church </a:t>
            </a:r>
            <a:r>
              <a:rPr lang="en-US" dirty="0" smtClean="0"/>
              <a:t>leaders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Protestant</a:t>
            </a:r>
            <a:r>
              <a:rPr lang="en-US" dirty="0" smtClean="0"/>
              <a:t>- someone </a:t>
            </a:r>
            <a:r>
              <a:rPr lang="en-US" dirty="0"/>
              <a:t>who </a:t>
            </a:r>
            <a:r>
              <a:rPr lang="en-US" dirty="0">
                <a:solidFill>
                  <a:srgbClr val="0000FF"/>
                </a:solidFill>
              </a:rPr>
              <a:t>protested against the Catholic Church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Reformation</a:t>
            </a:r>
            <a:r>
              <a:rPr lang="en-US" dirty="0" smtClean="0"/>
              <a:t>- when </a:t>
            </a:r>
            <a:r>
              <a:rPr lang="en-US" dirty="0">
                <a:solidFill>
                  <a:srgbClr val="0000FF"/>
                </a:solidFill>
              </a:rPr>
              <a:t>people demand changes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1907258"/>
            <a:ext cx="2429748" cy="2123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53" y="4237149"/>
            <a:ext cx="2871988" cy="24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Martin Luther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065" y="2084832"/>
            <a:ext cx="6632620" cy="4224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German Monk who was dissatisfied with the </a:t>
            </a:r>
            <a:r>
              <a:rPr lang="en-US" dirty="0" smtClean="0">
                <a:solidFill>
                  <a:srgbClr val="0000FF"/>
                </a:solidFill>
              </a:rPr>
              <a:t>Church</a:t>
            </a:r>
            <a:r>
              <a:rPr lang="en-US" dirty="0" smtClean="0"/>
              <a:t>, its teachings, and various policies. His issues with the Church included: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Faith saves people, not </a:t>
            </a:r>
            <a:r>
              <a:rPr lang="en-US" dirty="0" smtClean="0">
                <a:solidFill>
                  <a:srgbClr val="0000FF"/>
                </a:solidFill>
              </a:rPr>
              <a:t>indulgences 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Ultimate authority for Christians is the Bible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No one is more important in God’s eyes; </a:t>
            </a:r>
            <a:r>
              <a:rPr lang="en-US" dirty="0"/>
              <a:t>all humans are </a:t>
            </a:r>
            <a:r>
              <a:rPr lang="en-US" dirty="0" smtClean="0"/>
              <a:t>equal </a:t>
            </a:r>
            <a:r>
              <a:rPr lang="en-US" dirty="0"/>
              <a:t>before </a:t>
            </a:r>
            <a:r>
              <a:rPr lang="en-US" dirty="0" smtClean="0"/>
              <a:t>God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95 Theses- </a:t>
            </a:r>
            <a:r>
              <a:rPr lang="en-US" dirty="0">
                <a:solidFill>
                  <a:srgbClr val="0000FF"/>
                </a:solidFill>
              </a:rPr>
              <a:t>list of things Luther thought was wrong </a:t>
            </a:r>
            <a:r>
              <a:rPr lang="en-US" dirty="0"/>
              <a:t>with the Catholic Church that he </a:t>
            </a:r>
            <a:r>
              <a:rPr lang="en-US" dirty="0">
                <a:solidFill>
                  <a:srgbClr val="0000FF"/>
                </a:solidFill>
              </a:rPr>
              <a:t>nailed to the c</a:t>
            </a:r>
            <a:r>
              <a:rPr lang="en-US" dirty="0" smtClean="0">
                <a:solidFill>
                  <a:srgbClr val="0000FF"/>
                </a:solidFill>
              </a:rPr>
              <a:t>hurch </a:t>
            </a:r>
            <a:r>
              <a:rPr lang="en-US" dirty="0">
                <a:solidFill>
                  <a:srgbClr val="0000FF"/>
                </a:solidFill>
              </a:rPr>
              <a:t>doors in </a:t>
            </a:r>
            <a:r>
              <a:rPr lang="en-US" dirty="0" smtClean="0">
                <a:solidFill>
                  <a:srgbClr val="0000FF"/>
                </a:solidFill>
              </a:rPr>
              <a:t>Wittenberg, Germany in 1517</a:t>
            </a:r>
            <a:endParaRPr lang="en-US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Leads to an even further decline in the authority of the Catholic Church</a:t>
            </a:r>
            <a:endParaRPr lang="en-US" dirty="0"/>
          </a:p>
        </p:txBody>
      </p:sp>
      <p:pic>
        <p:nvPicPr>
          <p:cNvPr id="5" name="Picture 7" descr="http://upload.wikimedia.org/wikipedia/commons/thumb/9/90/Lucas_Cranach_d.%C3%84._-_Martin_Luther%2C_1528_%28Veste_Coburg%29.jpg/569px-Lucas_Cranach_d.%C3%84._-_Martin_Luther%2C_1528_%28Veste_Coburg%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217" y="484632"/>
            <a:ext cx="236497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www.moviecutouts.com/image/cache/data/H21016MartinLuther95ThesesCardboardCutoutStandeeStandupHistoricHistory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016" y="1152390"/>
            <a:ext cx="2090670" cy="304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ttp://thegospelcoalition.org/blogs/justintaylor/files/2010/10/Luther-nailing-theses-560x5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56" y="4197095"/>
            <a:ext cx="3492321" cy="249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6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251" y="1184856"/>
            <a:ext cx="5808371" cy="512450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In 1520 </a:t>
            </a:r>
            <a:r>
              <a:rPr lang="en-US" dirty="0"/>
              <a:t>Pope Leo X </a:t>
            </a:r>
            <a:r>
              <a:rPr lang="en-US" dirty="0" smtClean="0"/>
              <a:t>(member of Medici family) ordered </a:t>
            </a:r>
            <a:r>
              <a:rPr lang="en-US" dirty="0"/>
              <a:t>Luther to give up his beliefs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Luther burned the order and was </a:t>
            </a:r>
            <a:r>
              <a:rPr lang="en-US" dirty="0" smtClean="0"/>
              <a:t>excommunicated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Charles V, Holy Roman Emperor, </a:t>
            </a:r>
            <a:r>
              <a:rPr lang="en-US" dirty="0"/>
              <a:t>summoned Luther to trial in the town of Worms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Diet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Worms- </a:t>
            </a:r>
            <a:r>
              <a:rPr lang="en-US" dirty="0" smtClean="0">
                <a:solidFill>
                  <a:srgbClr val="0000FF"/>
                </a:solidFill>
              </a:rPr>
              <a:t>official assembly </a:t>
            </a:r>
            <a:r>
              <a:rPr lang="en-US" dirty="0" smtClean="0"/>
              <a:t>gathered by Charles V, where </a:t>
            </a:r>
            <a:r>
              <a:rPr lang="en-US" dirty="0" smtClean="0">
                <a:solidFill>
                  <a:srgbClr val="0000FF"/>
                </a:solidFill>
              </a:rPr>
              <a:t>Luther was </a:t>
            </a:r>
            <a:r>
              <a:rPr lang="en-US" dirty="0">
                <a:solidFill>
                  <a:srgbClr val="0000FF"/>
                </a:solidFill>
              </a:rPr>
              <a:t>declared an outlaw and heretic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New religious group formed- </a:t>
            </a:r>
            <a:r>
              <a:rPr lang="en-US" dirty="0" smtClean="0"/>
              <a:t>Lutherans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Northern </a:t>
            </a:r>
            <a:r>
              <a:rPr lang="en-US" dirty="0"/>
              <a:t>German princes supported </a:t>
            </a:r>
            <a:r>
              <a:rPr lang="en-US" dirty="0" smtClean="0"/>
              <a:t>Luther; but other </a:t>
            </a:r>
            <a:r>
              <a:rPr lang="en-US" dirty="0"/>
              <a:t>princes agree to join forces against them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Charles V declared war against Protestants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Peace </a:t>
            </a:r>
            <a:r>
              <a:rPr lang="en-US" dirty="0">
                <a:solidFill>
                  <a:srgbClr val="0000FF"/>
                </a:solidFill>
              </a:rPr>
              <a:t>of Augsburg- </a:t>
            </a:r>
            <a:r>
              <a:rPr lang="en-US" dirty="0" smtClean="0"/>
              <a:t>beginning in 1555, </a:t>
            </a:r>
            <a:r>
              <a:rPr lang="en-US" dirty="0" smtClean="0">
                <a:solidFill>
                  <a:srgbClr val="0000FF"/>
                </a:solidFill>
              </a:rPr>
              <a:t>religion </a:t>
            </a:r>
            <a:r>
              <a:rPr lang="en-US" dirty="0">
                <a:solidFill>
                  <a:srgbClr val="0000FF"/>
                </a:solidFill>
              </a:rPr>
              <a:t>of each German state would be decided by its ruler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Picture 6" descr="http://upload.wikimedia.org/wikipedia/commons/thumb/0/0f/Raffael_040.jpg/710px-Raffael_0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1" y="1898702"/>
            <a:ext cx="2247342" cy="224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rf_luthrburn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9" y="4353059"/>
            <a:ext cx="5025512" cy="213467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upload.wikimedia.org/wikipedia/commons/7/76/Jakob_Seisenegger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80" y="1790162"/>
            <a:ext cx="2340536" cy="235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2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Effects</a:t>
            </a:r>
            <a:r>
              <a:rPr lang="en-US" dirty="0" smtClean="0"/>
              <a:t> of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427" y="2286000"/>
            <a:ext cx="546064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Many different forms of Christianity (</a:t>
            </a:r>
            <a:r>
              <a:rPr lang="en-US" dirty="0" smtClean="0">
                <a:solidFill>
                  <a:srgbClr val="0000FF"/>
                </a:solidFill>
              </a:rPr>
              <a:t>Lutheranism, Calvinism, Baptism, etc.) will splinter off from Protestantism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Catholic Church will try to re-establish power through a series of counter-protests with allies, like Holy Roman Empire, France, and Spain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First </a:t>
            </a:r>
            <a:r>
              <a:rPr lang="en-US" dirty="0" smtClean="0">
                <a:solidFill>
                  <a:srgbClr val="0000FF"/>
                </a:solidFill>
              </a:rPr>
              <a:t>major rejection of established authority, which will play a role in future revolutions </a:t>
            </a:r>
            <a:r>
              <a:rPr lang="en-US" dirty="0" smtClean="0"/>
              <a:t>to remove absolute monarchs from power</a:t>
            </a:r>
            <a:endParaRPr lang="en-US" dirty="0"/>
          </a:p>
        </p:txBody>
      </p:sp>
      <p:pic>
        <p:nvPicPr>
          <p:cNvPr id="5" name="Picture 5" descr="http://thegospelcoalition.org/blogs/justintaylor/files/2010/10/Luther-posting-95-theses-560x3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91" y="1893194"/>
            <a:ext cx="5158615" cy="441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3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Anglicanism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Henry VIII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Elizabeth I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Church of England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9" y="450761"/>
            <a:ext cx="1690303" cy="2189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52" y="2099903"/>
            <a:ext cx="1677478" cy="218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30" y="296215"/>
            <a:ext cx="3733155" cy="3896506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27" y="2131174"/>
            <a:ext cx="2150773" cy="2304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09" y="296215"/>
            <a:ext cx="2459864" cy="163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2454</TotalTime>
  <Words>1729</Words>
  <Application>Microsoft Office PowerPoint</Application>
  <PresentationFormat>Widescreen</PresentationFormat>
  <Paragraphs>144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Tw Cen MT</vt:lpstr>
      <vt:lpstr>Tw Cen MT Condensed</vt:lpstr>
      <vt:lpstr>Wingdings</vt:lpstr>
      <vt:lpstr>Wingdings 3</vt:lpstr>
      <vt:lpstr>Integral</vt:lpstr>
      <vt:lpstr>The Reformation</vt:lpstr>
      <vt:lpstr>Cornell note-taking method</vt:lpstr>
      <vt:lpstr>Protestantism</vt:lpstr>
      <vt:lpstr>Causes of the Reformation</vt:lpstr>
      <vt:lpstr>Causes of the Reformation</vt:lpstr>
      <vt:lpstr>Martin Luther</vt:lpstr>
      <vt:lpstr>Martin Luther</vt:lpstr>
      <vt:lpstr>Effects of the Reformation</vt:lpstr>
      <vt:lpstr>Anglicanism</vt:lpstr>
      <vt:lpstr>Henry Vii</vt:lpstr>
      <vt:lpstr>Henry VIII</vt:lpstr>
      <vt:lpstr>Henry VIII</vt:lpstr>
      <vt:lpstr>PowerPoint Presentation</vt:lpstr>
      <vt:lpstr>Elizabeth I</vt:lpstr>
      <vt:lpstr>Elizabeth I</vt:lpstr>
      <vt:lpstr>Anglican Church</vt:lpstr>
      <vt:lpstr>Calvinism</vt:lpstr>
      <vt:lpstr>John Calvin</vt:lpstr>
      <vt:lpstr>Predestination</vt:lpstr>
      <vt:lpstr>Counter-Reformation</vt:lpstr>
      <vt:lpstr>Spain</vt:lpstr>
      <vt:lpstr>Spanish inquisition</vt:lpstr>
      <vt:lpstr>Countering the Protestants</vt:lpstr>
      <vt:lpstr>Council of Trent</vt:lpstr>
      <vt:lpstr>Thirty Years’ War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Reformation</dc:title>
  <dc:creator>Aguilar, Ana</dc:creator>
  <cp:lastModifiedBy>Aguilar, Ana</cp:lastModifiedBy>
  <cp:revision>68</cp:revision>
  <dcterms:created xsi:type="dcterms:W3CDTF">2017-02-21T03:46:59Z</dcterms:created>
  <dcterms:modified xsi:type="dcterms:W3CDTF">2018-11-14T15:14:48Z</dcterms:modified>
</cp:coreProperties>
</file>