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70" r:id="rId10"/>
    <p:sldId id="271" r:id="rId11"/>
    <p:sldId id="272" r:id="rId12"/>
    <p:sldId id="273" r:id="rId13"/>
    <p:sldId id="274" r:id="rId14"/>
    <p:sldId id="277" r:id="rId15"/>
    <p:sldId id="275" r:id="rId16"/>
    <p:sldId id="276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Rise of Adolf </a:t>
            </a:r>
            <a:r>
              <a:rPr lang="en-US" dirty="0" smtClean="0"/>
              <a:t>Hitler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World at War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V/E &amp; V/J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09" y="656824"/>
            <a:ext cx="3146989" cy="2285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5298"/>
            <a:ext cx="2457450" cy="1857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90" y="2502604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657" y="1197735"/>
            <a:ext cx="21717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axis Powers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065" y="1880315"/>
            <a:ext cx="5537272" cy="44290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Three main leaders of the Axis powers were nations that were controlled by dictators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Germany</a:t>
            </a:r>
            <a:r>
              <a:rPr lang="en-US" dirty="0" smtClean="0"/>
              <a:t> allied themselves </a:t>
            </a:r>
            <a:r>
              <a:rPr lang="en-US" dirty="0" smtClean="0">
                <a:solidFill>
                  <a:srgbClr val="0000FF"/>
                </a:solidFill>
              </a:rPr>
              <a:t>with Italy, whose leader Benito Mussolini created a fascist government</a:t>
            </a:r>
            <a:r>
              <a:rPr lang="en-US" dirty="0" smtClean="0"/>
              <a:t> with one party and one leader in control (Hitler’s personal hero)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Mussolini was often called “Duce”, so Hitler chose his own nickname based on its German counterpart, “Fuhrer”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Japan</a:t>
            </a:r>
            <a:r>
              <a:rPr lang="en-US" dirty="0" smtClean="0"/>
              <a:t> was led by </a:t>
            </a:r>
            <a:r>
              <a:rPr lang="en-US" dirty="0" smtClean="0">
                <a:solidFill>
                  <a:srgbClr val="0000FF"/>
                </a:solidFill>
              </a:rPr>
              <a:t>Emperor Hirohito, </a:t>
            </a:r>
            <a:r>
              <a:rPr lang="en-US" dirty="0" smtClean="0"/>
              <a:t>and formed an alliance with Germany</a:t>
            </a:r>
            <a:r>
              <a:rPr lang="en-US" dirty="0" smtClean="0">
                <a:solidFill>
                  <a:srgbClr val="0000FF"/>
                </a:solidFill>
              </a:rPr>
              <a:t> in order to fight the progression of communism</a:t>
            </a:r>
            <a:r>
              <a:rPr lang="en-US" dirty="0" smtClean="0"/>
              <a:t> in Asia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7" name="Picture 2" descr="Adolf Hitler &amp; Hermann Gör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37" y="418564"/>
            <a:ext cx="2862223" cy="340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513" y="1223493"/>
            <a:ext cx="2482414" cy="3217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90" y="4041825"/>
            <a:ext cx="2215071" cy="266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561" y="4675031"/>
            <a:ext cx="2192428" cy="203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aggression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19" y="1030310"/>
            <a:ext cx="5846365" cy="52790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Germany invades France by moving through the Ardennes Mountains, avoiding strong barriers at the Maginot Line (French-German border)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France surrenders 10 days after invasion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mtClean="0">
                <a:solidFill>
                  <a:srgbClr val="FF0000"/>
                </a:solidFill>
              </a:rPr>
              <a:t>Blitz</a:t>
            </a:r>
            <a:r>
              <a:rPr lang="en-US" smtClean="0"/>
              <a:t>- </a:t>
            </a:r>
            <a:r>
              <a:rPr lang="en-US" dirty="0" smtClean="0"/>
              <a:t>air warfare </a:t>
            </a:r>
            <a:r>
              <a:rPr lang="en-US" dirty="0" smtClean="0">
                <a:solidFill>
                  <a:srgbClr val="0000FF"/>
                </a:solidFill>
              </a:rPr>
              <a:t>strategy of nighttime bombings</a:t>
            </a:r>
            <a:r>
              <a:rPr lang="en-US" dirty="0" smtClean="0"/>
              <a:t> employed by Germany during the Battle of Britain, where they hoped to take over.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British use radar technology </a:t>
            </a:r>
            <a:r>
              <a:rPr lang="en-US" dirty="0" smtClean="0"/>
              <a:t>to locate and shoot down enemy aircraft, preventing German victory in Britain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Nazi-Soviet Pact- </a:t>
            </a:r>
            <a:r>
              <a:rPr lang="en-US" dirty="0" smtClean="0"/>
              <a:t>Hitler signs a </a:t>
            </a:r>
            <a:r>
              <a:rPr lang="en-US" dirty="0" smtClean="0">
                <a:solidFill>
                  <a:srgbClr val="0000FF"/>
                </a:solidFill>
              </a:rPr>
              <a:t>treaty with Russia promising not to invade them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0000FF"/>
                </a:solidFill>
              </a:rPr>
              <a:t>Germany then attempts to invade Russia</a:t>
            </a:r>
            <a:r>
              <a:rPr lang="en-US" dirty="0" smtClean="0"/>
              <a:t> to capture oil fields in 1941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</a:t>
            </a:r>
            <a:r>
              <a:rPr lang="en-US" dirty="0" smtClean="0"/>
              <a:t>o not take freezing temperatures and Russia’s size into account, and they </a:t>
            </a:r>
            <a:r>
              <a:rPr lang="en-US" dirty="0" smtClean="0">
                <a:solidFill>
                  <a:srgbClr val="0000FF"/>
                </a:solidFill>
              </a:rPr>
              <a:t>surrender in February 1943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Russia joins the Allies with Great Britain and France</a:t>
            </a:r>
            <a:endParaRPr lang="en-US" dirty="0"/>
          </a:p>
        </p:txBody>
      </p:sp>
      <p:pic>
        <p:nvPicPr>
          <p:cNvPr id="5" name="Picture 6" descr="http://upload.wikimedia.org/wikipedia/en/thumb/0/0b/Maginot_Line_ln-en.PNG/800px-Maginot_Line_ln-en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38" y="1725770"/>
            <a:ext cx="3713697" cy="215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5" y="4121239"/>
            <a:ext cx="2106300" cy="1928210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53" y="4517667"/>
            <a:ext cx="3238750" cy="223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6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Japanese aggression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003" y="1944710"/>
            <a:ext cx="6181859" cy="459775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Along with the global economy, </a:t>
            </a:r>
            <a:r>
              <a:rPr lang="en-US" dirty="0" smtClean="0">
                <a:solidFill>
                  <a:srgbClr val="0000FF"/>
                </a:solidFill>
              </a:rPr>
              <a:t>Japan experienced severe economic depressions</a:t>
            </a:r>
            <a:r>
              <a:rPr lang="en-US" dirty="0" smtClean="0"/>
              <a:t> throughout the 1930s, and they </a:t>
            </a:r>
            <a:r>
              <a:rPr lang="en-US" dirty="0" smtClean="0">
                <a:solidFill>
                  <a:srgbClr val="0000FF"/>
                </a:solidFill>
              </a:rPr>
              <a:t>began expanding into China to take control of their manufacturing and valuable raw materials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The U.S. aided China </a:t>
            </a:r>
            <a:r>
              <a:rPr lang="en-US" dirty="0" smtClean="0"/>
              <a:t>by placing trade restrictions and </a:t>
            </a:r>
            <a:r>
              <a:rPr lang="en-US" dirty="0" smtClean="0">
                <a:solidFill>
                  <a:srgbClr val="0000FF"/>
                </a:solidFill>
              </a:rPr>
              <a:t>economic sanctions on Japan</a:t>
            </a:r>
            <a:r>
              <a:rPr lang="en-US" dirty="0" smtClean="0"/>
              <a:t>, eventually cutting off their oil supply.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Pearl Harbor</a:t>
            </a:r>
            <a:r>
              <a:rPr lang="en-US" dirty="0" smtClean="0"/>
              <a:t>-</a:t>
            </a:r>
            <a:r>
              <a:rPr lang="en-US" dirty="0" smtClean="0"/>
              <a:t> U.S. Naval Base in Hawaii was </a:t>
            </a:r>
            <a:r>
              <a:rPr lang="en-US" dirty="0" smtClean="0">
                <a:solidFill>
                  <a:srgbClr val="0000FF"/>
                </a:solidFill>
              </a:rPr>
              <a:t>attacked by Japan in retaliation </a:t>
            </a:r>
            <a:r>
              <a:rPr lang="en-US" dirty="0" smtClean="0"/>
              <a:t>for sanctions, </a:t>
            </a:r>
            <a:r>
              <a:rPr lang="en-US" dirty="0" smtClean="0"/>
              <a:t>resulting in the </a:t>
            </a:r>
            <a:r>
              <a:rPr lang="en-US" dirty="0" smtClean="0">
                <a:solidFill>
                  <a:srgbClr val="0000FF"/>
                </a:solidFill>
              </a:rPr>
              <a:t>deaths of 2000 American servicemen</a:t>
            </a:r>
            <a:r>
              <a:rPr lang="en-US" dirty="0" smtClean="0"/>
              <a:t> and thousands more wounded on </a:t>
            </a:r>
            <a:r>
              <a:rPr lang="en-US" dirty="0" smtClean="0">
                <a:solidFill>
                  <a:srgbClr val="0000FF"/>
                </a:solidFill>
              </a:rPr>
              <a:t>December 7, 1941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President </a:t>
            </a:r>
            <a:r>
              <a:rPr lang="en-US" dirty="0" smtClean="0">
                <a:solidFill>
                  <a:srgbClr val="0000FF"/>
                </a:solidFill>
              </a:rPr>
              <a:t>Franklin D. Roosevelt declares war on December 8</a:t>
            </a:r>
            <a:r>
              <a:rPr lang="en-US" dirty="0" smtClean="0"/>
              <a:t>, and Japanese allies Germany and Italy declare war two days later.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6"/>
          <a:stretch>
            <a:fillRect/>
          </a:stretch>
        </p:blipFill>
        <p:spPr bwMode="auto">
          <a:xfrm>
            <a:off x="6917072" y="457463"/>
            <a:ext cx="4754563" cy="334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95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62" y="4069725"/>
            <a:ext cx="4329335" cy="229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war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19" y="1056068"/>
            <a:ext cx="5640303" cy="525329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Since the </a:t>
            </a:r>
            <a:r>
              <a:rPr lang="en-US" dirty="0" smtClean="0">
                <a:solidFill>
                  <a:srgbClr val="0000FF"/>
                </a:solidFill>
              </a:rPr>
              <a:t>U.S. is still in a depression, </a:t>
            </a:r>
            <a:r>
              <a:rPr lang="en-US" dirty="0" smtClean="0"/>
              <a:t>conservation and rationing is a huge part of the war effort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Coupons required to </a:t>
            </a:r>
            <a:r>
              <a:rPr lang="en-US" dirty="0" smtClean="0">
                <a:solidFill>
                  <a:srgbClr val="0000FF"/>
                </a:solidFill>
              </a:rPr>
              <a:t>purchase meat</a:t>
            </a:r>
            <a:r>
              <a:rPr lang="en-US" dirty="0">
                <a:solidFill>
                  <a:srgbClr val="0000FF"/>
                </a:solidFill>
              </a:rPr>
              <a:t>, sugar, coffee</a:t>
            </a:r>
            <a:r>
              <a:rPr lang="en-US" dirty="0"/>
              <a:t>, canned foods, fuel, nylons, &amp; </a:t>
            </a:r>
            <a:r>
              <a:rPr lang="en-US" dirty="0" smtClean="0"/>
              <a:t>shoes in limited numbers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Rosie the Riveter- </a:t>
            </a:r>
            <a:r>
              <a:rPr lang="en-US" dirty="0" smtClean="0"/>
              <a:t>used to </a:t>
            </a:r>
            <a:r>
              <a:rPr lang="en-US" dirty="0" smtClean="0">
                <a:solidFill>
                  <a:srgbClr val="0000FF"/>
                </a:solidFill>
              </a:rPr>
              <a:t>recruit women to work in the factories </a:t>
            </a:r>
            <a:r>
              <a:rPr lang="en-US" dirty="0" smtClean="0"/>
              <a:t>and other jobs left by men who left to fight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Executive Order 9066- </a:t>
            </a:r>
            <a:r>
              <a:rPr lang="en-US" dirty="0"/>
              <a:t>signed by FDR </a:t>
            </a:r>
            <a:r>
              <a:rPr lang="en-US" dirty="0" smtClean="0"/>
              <a:t>in 1942, </a:t>
            </a:r>
            <a:r>
              <a:rPr lang="en-US" dirty="0" smtClean="0">
                <a:solidFill>
                  <a:srgbClr val="0000FF"/>
                </a:solidFill>
              </a:rPr>
              <a:t>Japanese-Americans were forcibly </a:t>
            </a:r>
            <a:r>
              <a:rPr lang="en-US" dirty="0">
                <a:solidFill>
                  <a:srgbClr val="0000FF"/>
                </a:solidFill>
              </a:rPr>
              <a:t>relocated to internment </a:t>
            </a:r>
            <a:r>
              <a:rPr lang="en-US" dirty="0" smtClean="0">
                <a:solidFill>
                  <a:srgbClr val="0000FF"/>
                </a:solidFill>
              </a:rPr>
              <a:t>camps </a:t>
            </a:r>
            <a:r>
              <a:rPr lang="en-US" dirty="0" smtClean="0"/>
              <a:t>due to growing distrust between them and white Americans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All Japanese-Americans on </a:t>
            </a:r>
            <a:r>
              <a:rPr lang="en-US" dirty="0" smtClean="0"/>
              <a:t>West Coast were moved; most interned were </a:t>
            </a:r>
            <a:r>
              <a:rPr lang="en-US" dirty="0"/>
              <a:t>American </a:t>
            </a:r>
            <a:r>
              <a:rPr lang="en-US" dirty="0" smtClean="0"/>
              <a:t>citizens, and </a:t>
            </a:r>
            <a:r>
              <a:rPr lang="en-US" dirty="0" smtClean="0">
                <a:solidFill>
                  <a:srgbClr val="0000FF"/>
                </a:solidFill>
              </a:rPr>
              <a:t>120,000 remained imprisoned </a:t>
            </a:r>
            <a:r>
              <a:rPr lang="en-US" dirty="0">
                <a:solidFill>
                  <a:srgbClr val="0000FF"/>
                </a:solidFill>
              </a:rPr>
              <a:t>until 1945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Picture 2" descr="http://media-cache-lt0.pinterest.com/736x/41/4b/96/414b96f22c81671d202db995e1d520f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43" y="1871867"/>
            <a:ext cx="2352663" cy="24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2" y="4159876"/>
            <a:ext cx="2818189" cy="248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57" y="4513240"/>
            <a:ext cx="2732406" cy="213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0" y="1704036"/>
            <a:ext cx="1781175" cy="228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9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Victory over Europe &amp; </a:t>
            </a:r>
            <a:br>
              <a:rPr lang="en-US" dirty="0" smtClean="0"/>
            </a:br>
            <a:r>
              <a:rPr lang="en-US" dirty="0" smtClean="0"/>
              <a:t>Victory over Japan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upload.wikimedia.org/wikipedia/en/a/a1/WW2_Iwo_Jima_flag_rais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1843"/>
            <a:ext cx="2924924" cy="235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23" y="1314289"/>
            <a:ext cx="2990196" cy="286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237" y="416287"/>
            <a:ext cx="3026948" cy="272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Liberation of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973" y="1906073"/>
            <a:ext cx="6542466" cy="47007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D-Day Invasion- </a:t>
            </a:r>
            <a:r>
              <a:rPr lang="en-US" dirty="0" smtClean="0"/>
              <a:t>massive </a:t>
            </a:r>
            <a:r>
              <a:rPr lang="en-US" dirty="0"/>
              <a:t>invasion of Europe </a:t>
            </a:r>
            <a:r>
              <a:rPr lang="en-US" dirty="0">
                <a:solidFill>
                  <a:srgbClr val="0000FF"/>
                </a:solidFill>
              </a:rPr>
              <a:t>planned by Supreme Allied Commander Dwight D. </a:t>
            </a:r>
            <a:r>
              <a:rPr lang="en-US" dirty="0" smtClean="0">
                <a:solidFill>
                  <a:srgbClr val="0000FF"/>
                </a:solidFill>
              </a:rPr>
              <a:t>Eisenhower </a:t>
            </a:r>
            <a:r>
              <a:rPr lang="en-US" dirty="0" smtClean="0"/>
              <a:t>(Future President of U.S.)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Troops </a:t>
            </a:r>
            <a:r>
              <a:rPr lang="en-US" dirty="0">
                <a:solidFill>
                  <a:srgbClr val="0000FF"/>
                </a:solidFill>
              </a:rPr>
              <a:t>land in </a:t>
            </a:r>
            <a:r>
              <a:rPr lang="en-US" dirty="0" smtClean="0">
                <a:solidFill>
                  <a:srgbClr val="0000FF"/>
                </a:solidFill>
              </a:rPr>
              <a:t>Normandy, France </a:t>
            </a:r>
            <a:r>
              <a:rPr lang="en-US" dirty="0">
                <a:solidFill>
                  <a:srgbClr val="0000FF"/>
                </a:solidFill>
              </a:rPr>
              <a:t>to push into </a:t>
            </a:r>
            <a:r>
              <a:rPr lang="en-US" dirty="0" smtClean="0">
                <a:solidFill>
                  <a:srgbClr val="0000FF"/>
                </a:solidFill>
              </a:rPr>
              <a:t>Germany </a:t>
            </a:r>
            <a:r>
              <a:rPr lang="en-US" dirty="0" smtClean="0"/>
              <a:t>on June 6, 1944 and carry out largest </a:t>
            </a:r>
            <a:r>
              <a:rPr lang="en-US" dirty="0"/>
              <a:t>land and sea attack in history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Allied soldiers push into Paris and free </a:t>
            </a:r>
            <a:r>
              <a:rPr lang="en-US" dirty="0" smtClean="0"/>
              <a:t>France, Luxembourg, and Belgium; </a:t>
            </a:r>
            <a:r>
              <a:rPr lang="en-US" dirty="0" smtClean="0">
                <a:solidFill>
                  <a:srgbClr val="0000FF"/>
                </a:solidFill>
              </a:rPr>
              <a:t>US </a:t>
            </a:r>
            <a:r>
              <a:rPr lang="en-US" dirty="0">
                <a:solidFill>
                  <a:srgbClr val="0000FF"/>
                </a:solidFill>
              </a:rPr>
              <a:t>&amp; British forces advance from the </a:t>
            </a:r>
            <a:r>
              <a:rPr lang="en-US" dirty="0" smtClean="0">
                <a:solidFill>
                  <a:srgbClr val="0000FF"/>
                </a:solidFill>
              </a:rPr>
              <a:t>WEST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Battle of </a:t>
            </a:r>
            <a:r>
              <a:rPr lang="en-US" dirty="0" smtClean="0">
                <a:solidFill>
                  <a:srgbClr val="FF0000"/>
                </a:solidFill>
              </a:rPr>
              <a:t>Berlin- </a:t>
            </a:r>
            <a:r>
              <a:rPr lang="en-US" dirty="0"/>
              <a:t>begins in April </a:t>
            </a:r>
            <a:r>
              <a:rPr lang="en-US" dirty="0" smtClean="0"/>
              <a:t>1945; the </a:t>
            </a:r>
            <a:r>
              <a:rPr lang="en-US" dirty="0" smtClean="0">
                <a:solidFill>
                  <a:srgbClr val="0000FF"/>
                </a:solidFill>
              </a:rPr>
              <a:t>Soviets close in on the Germans from the east </a:t>
            </a:r>
            <a:r>
              <a:rPr lang="en-US" dirty="0" smtClean="0"/>
              <a:t>and far outnumber their soldiers and have more weapons and ammunition.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Hitler commits suicide that month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Germany </a:t>
            </a:r>
            <a:r>
              <a:rPr lang="en-US" dirty="0" smtClean="0">
                <a:solidFill>
                  <a:srgbClr val="0000FF"/>
                </a:solidFill>
              </a:rPr>
              <a:t>surrenders, and May 8, 1945 is celebrated as Victory over Europe, or VE Day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303" y="356094"/>
            <a:ext cx="2643009" cy="184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439" y="1019220"/>
            <a:ext cx="2343953" cy="224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12" y="3400022"/>
            <a:ext cx="3379535" cy="327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8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Pacific Theater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19" y="585215"/>
            <a:ext cx="5730455" cy="6021647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Battle of Midway- Japan </a:t>
            </a:r>
            <a:r>
              <a:rPr lang="en-US" dirty="0"/>
              <a:t>targeted </a:t>
            </a:r>
            <a:r>
              <a:rPr lang="en-US" dirty="0" smtClean="0"/>
              <a:t>Midway Island </a:t>
            </a:r>
            <a:r>
              <a:rPr lang="en-US" dirty="0"/>
              <a:t>to get the whole US fleet </a:t>
            </a:r>
            <a:r>
              <a:rPr lang="en-US" dirty="0" smtClean="0"/>
              <a:t>there, but the U.S. attacked </a:t>
            </a:r>
            <a:r>
              <a:rPr lang="en-US" dirty="0"/>
              <a:t>Japanese aircraft </a:t>
            </a:r>
            <a:r>
              <a:rPr lang="en-US" dirty="0" smtClean="0"/>
              <a:t>carriers on June 4, 1942, creating a turning </a:t>
            </a:r>
            <a:r>
              <a:rPr lang="en-US" dirty="0"/>
              <a:t>point of the war in the </a:t>
            </a:r>
            <a:r>
              <a:rPr lang="en-US" dirty="0" smtClean="0"/>
              <a:t>Pacific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Battles of Okinawa &amp; Iwo Jima- from February to June 1945, brutal </a:t>
            </a:r>
            <a:r>
              <a:rPr lang="en-US" dirty="0"/>
              <a:t>fighting </a:t>
            </a:r>
            <a:r>
              <a:rPr lang="en-US" dirty="0" smtClean="0"/>
              <a:t>erupted over </a:t>
            </a:r>
            <a:r>
              <a:rPr lang="en-US" dirty="0"/>
              <a:t>small islands close to </a:t>
            </a:r>
            <a:r>
              <a:rPr lang="en-US" dirty="0" smtClean="0"/>
              <a:t>Japan, resulting in extremely </a:t>
            </a:r>
            <a:r>
              <a:rPr lang="en-US" dirty="0"/>
              <a:t>high casualties on both </a:t>
            </a:r>
            <a:r>
              <a:rPr lang="en-US" dirty="0" smtClean="0"/>
              <a:t>sides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President Truman informed an invasion of Japan might cost a million </a:t>
            </a:r>
            <a:r>
              <a:rPr lang="en-US" dirty="0" smtClean="0"/>
              <a:t>lives, and dropping </a:t>
            </a:r>
            <a:r>
              <a:rPr lang="en-US" dirty="0"/>
              <a:t>the </a:t>
            </a:r>
            <a:r>
              <a:rPr lang="en-US" dirty="0" smtClean="0"/>
              <a:t>atomic bombs </a:t>
            </a:r>
            <a:r>
              <a:rPr lang="en-US" dirty="0" smtClean="0">
                <a:solidFill>
                  <a:srgbClr val="FF0000"/>
                </a:solidFill>
              </a:rPr>
              <a:t>“Fat Man” and “Little Boy” </a:t>
            </a:r>
            <a:r>
              <a:rPr lang="en-US" dirty="0" smtClean="0"/>
              <a:t>the Manhattan Project had been working on </a:t>
            </a:r>
            <a:r>
              <a:rPr lang="en-US" dirty="0"/>
              <a:t>would be the </a:t>
            </a:r>
            <a:r>
              <a:rPr lang="en-US" dirty="0" smtClean="0">
                <a:solidFill>
                  <a:srgbClr val="0000FF"/>
                </a:solidFill>
              </a:rPr>
              <a:t>quickest way </a:t>
            </a:r>
            <a:r>
              <a:rPr lang="en-US" dirty="0">
                <a:solidFill>
                  <a:srgbClr val="0000FF"/>
                </a:solidFill>
              </a:rPr>
              <a:t>possible end to war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Hiroshima and Nagasaki- </a:t>
            </a:r>
            <a:r>
              <a:rPr lang="en-US" dirty="0" smtClean="0">
                <a:solidFill>
                  <a:srgbClr val="0000FF"/>
                </a:solidFill>
              </a:rPr>
              <a:t>bombs were dropped on August 6</a:t>
            </a:r>
            <a:r>
              <a:rPr lang="en-US" baseline="30000" dirty="0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 &amp; 9</a:t>
            </a:r>
            <a:r>
              <a:rPr lang="en-US" baseline="30000" dirty="0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, 1945</a:t>
            </a:r>
            <a:r>
              <a:rPr lang="en-US" dirty="0" smtClean="0"/>
              <a:t>. Approximately </a:t>
            </a:r>
            <a:r>
              <a:rPr lang="en-US" dirty="0">
                <a:solidFill>
                  <a:srgbClr val="0000FF"/>
                </a:solidFill>
              </a:rPr>
              <a:t>140,000+ Japanese civilians died in the atomic </a:t>
            </a:r>
            <a:r>
              <a:rPr lang="en-US" dirty="0" smtClean="0">
                <a:solidFill>
                  <a:srgbClr val="0000FF"/>
                </a:solidFill>
              </a:rPr>
              <a:t>bombs</a:t>
            </a:r>
            <a:r>
              <a:rPr lang="en-US" dirty="0" smtClean="0"/>
              <a:t>, but radiation </a:t>
            </a:r>
            <a:r>
              <a:rPr lang="en-US" dirty="0"/>
              <a:t>fallout killed </a:t>
            </a:r>
            <a:r>
              <a:rPr lang="en-US" dirty="0" smtClean="0"/>
              <a:t>thousands more over decades.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Victory in Japan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0000FF"/>
                </a:solidFill>
              </a:rPr>
              <a:t>declared on September 8</a:t>
            </a:r>
            <a:r>
              <a:rPr lang="en-US" baseline="30000" dirty="0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, 1945</a:t>
            </a:r>
            <a:r>
              <a:rPr lang="en-US" dirty="0" smtClean="0"/>
              <a:t>, signaling the end of World War II.</a:t>
            </a:r>
            <a:endParaRPr lang="en-US" dirty="0"/>
          </a:p>
        </p:txBody>
      </p:sp>
      <p:pic>
        <p:nvPicPr>
          <p:cNvPr id="5" name="Picture 6" descr="http://upload.wikimedia.org/wikipedia/en/a/a1/WW2_Iwo_Jima_flag_raisi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592" y="1653973"/>
            <a:ext cx="2924924" cy="235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35" y="4236540"/>
            <a:ext cx="2631852" cy="2370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4236540"/>
            <a:ext cx="2515299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397" y="2286000"/>
            <a:ext cx="528961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At the </a:t>
            </a:r>
            <a:r>
              <a:rPr lang="en-US" dirty="0" smtClean="0">
                <a:solidFill>
                  <a:srgbClr val="FF0000"/>
                </a:solidFill>
              </a:rPr>
              <a:t>Potsdam Conference </a:t>
            </a:r>
            <a:r>
              <a:rPr lang="en-US" dirty="0" smtClean="0"/>
              <a:t>after V/E Day, the </a:t>
            </a:r>
            <a:r>
              <a:rPr lang="en-US" dirty="0" smtClean="0">
                <a:solidFill>
                  <a:srgbClr val="0000FF"/>
                </a:solidFill>
              </a:rPr>
              <a:t>Allies divide Europe between Communist-controlled East and Capitalist West, leading to the Cold War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China</a:t>
            </a:r>
            <a:r>
              <a:rPr lang="en-US" dirty="0" smtClean="0"/>
              <a:t> will transition to </a:t>
            </a:r>
            <a:r>
              <a:rPr lang="en-US" dirty="0" smtClean="0">
                <a:solidFill>
                  <a:srgbClr val="0000FF"/>
                </a:solidFill>
              </a:rPr>
              <a:t>a fully communist state,</a:t>
            </a:r>
            <a:r>
              <a:rPr lang="en-US" dirty="0" smtClean="0"/>
              <a:t> calling themselves the </a:t>
            </a:r>
            <a:r>
              <a:rPr lang="en-US" dirty="0" smtClean="0">
                <a:solidFill>
                  <a:srgbClr val="0000FF"/>
                </a:solidFill>
              </a:rPr>
              <a:t>“people’s democratic dictatorship”</a:t>
            </a:r>
            <a:r>
              <a:rPr lang="en-US" dirty="0" smtClean="0"/>
              <a:t> to cement their power but unite their people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United Nations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0000FF"/>
                </a:solidFill>
              </a:rPr>
              <a:t>formed to promote democratic principles throughout the world</a:t>
            </a:r>
            <a:r>
              <a:rPr lang="en-US" dirty="0" smtClean="0"/>
              <a:t>; and still exists to this day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85" y="585216"/>
            <a:ext cx="4740138" cy="266335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97" y="3460819"/>
            <a:ext cx="3434557" cy="2450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99" y="3966693"/>
            <a:ext cx="2427063" cy="23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Cornell note-taking method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1024128" y="2271602"/>
            <a:ext cx="3079750" cy="4102100"/>
          </a:xfrm>
        </p:spPr>
        <p:txBody>
          <a:bodyPr>
            <a:normAutofit/>
          </a:bodyPr>
          <a:lstStyle/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Main Ideas</a:t>
            </a:r>
          </a:p>
          <a:p>
            <a:pPr lvl="1"/>
            <a:r>
              <a:rPr lang="en-US" dirty="0" smtClean="0"/>
              <a:t>Big Concepts</a:t>
            </a:r>
          </a:p>
          <a:p>
            <a:pPr lvl="1"/>
            <a:r>
              <a:rPr lang="en-US" dirty="0" smtClean="0"/>
              <a:t>Vocabulary Words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290443" y="2173439"/>
            <a:ext cx="4778375" cy="41021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Supporting details</a:t>
            </a:r>
          </a:p>
          <a:p>
            <a:pPr lvl="1"/>
            <a:r>
              <a:rPr lang="en-US" dirty="0" smtClean="0"/>
              <a:t>Dates, Times, and Biographic details</a:t>
            </a:r>
          </a:p>
          <a:p>
            <a:pPr lvl="1"/>
            <a:r>
              <a:rPr lang="en-US" dirty="0" smtClean="0"/>
              <a:t>Vocabulary Definitions</a:t>
            </a:r>
          </a:p>
          <a:p>
            <a:r>
              <a:rPr lang="en-US" dirty="0" smtClean="0"/>
              <a:t>Any items in BLACK text are optional. Remember: the more thorough your notes, the more prepared you will be for exams.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24945" y="2010718"/>
            <a:ext cx="15875" cy="41021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86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Adolf Hitler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84" y="758308"/>
            <a:ext cx="2369977" cy="2963686"/>
          </a:xfrm>
          <a:prstGeom prst="rect">
            <a:avLst/>
          </a:prstGeom>
        </p:spPr>
      </p:pic>
      <p:pic>
        <p:nvPicPr>
          <p:cNvPr id="5" name="Picture 2" descr="http://timelifeblog.files.wordpress.com/2013/01/18_16-3.jpg?w=7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333" y="1158420"/>
            <a:ext cx="4754563" cy="318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webrevolutionary.com/price/img-large/vintage-newspaper-world-war-2-germany-invades-poland39_2806164590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180" y="329547"/>
            <a:ext cx="3094535" cy="271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8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Treaty of Versailles </a:t>
            </a:r>
            <a:r>
              <a:rPr lang="en-US" dirty="0" smtClean="0"/>
              <a:t>Regulations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0913" y="2286000"/>
            <a:ext cx="6349284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Germany</a:t>
            </a:r>
            <a:r>
              <a:rPr lang="en-US" dirty="0"/>
              <a:t> had to accept blame for </a:t>
            </a:r>
            <a:r>
              <a:rPr lang="en-US" dirty="0" smtClean="0"/>
              <a:t>WWI and was forced </a:t>
            </a:r>
            <a:r>
              <a:rPr lang="en-US" dirty="0"/>
              <a:t>to </a:t>
            </a:r>
            <a:r>
              <a:rPr lang="en-US" dirty="0">
                <a:solidFill>
                  <a:srgbClr val="0000FF"/>
                </a:solidFill>
              </a:rPr>
              <a:t>pay over $30 billion </a:t>
            </a:r>
            <a:r>
              <a:rPr lang="en-US" dirty="0"/>
              <a:t>in reparations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Germany </a:t>
            </a:r>
            <a:r>
              <a:rPr lang="en-US" dirty="0">
                <a:solidFill>
                  <a:srgbClr val="0000FF"/>
                </a:solidFill>
              </a:rPr>
              <a:t>lost </a:t>
            </a:r>
            <a:r>
              <a:rPr lang="en-US" dirty="0" smtClean="0">
                <a:solidFill>
                  <a:srgbClr val="0000FF"/>
                </a:solidFill>
              </a:rPr>
              <a:t>valuable territory</a:t>
            </a:r>
            <a:r>
              <a:rPr lang="en-US" dirty="0" smtClean="0"/>
              <a:t>, including its African colonies.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Germany’s </a:t>
            </a:r>
            <a:r>
              <a:rPr lang="en-US" dirty="0">
                <a:solidFill>
                  <a:srgbClr val="0000FF"/>
                </a:solidFill>
              </a:rPr>
              <a:t>armed forces was limited</a:t>
            </a:r>
            <a:r>
              <a:rPr lang="en-US" dirty="0"/>
              <a:t> to 100,000 men </a:t>
            </a:r>
            <a:r>
              <a:rPr lang="en-US" dirty="0" smtClean="0"/>
              <a:t>and they were </a:t>
            </a:r>
            <a:r>
              <a:rPr lang="en-US" dirty="0" smtClean="0">
                <a:solidFill>
                  <a:srgbClr val="0000FF"/>
                </a:solidFill>
              </a:rPr>
              <a:t>not allowed </a:t>
            </a:r>
            <a:r>
              <a:rPr lang="en-US" dirty="0">
                <a:solidFill>
                  <a:srgbClr val="0000FF"/>
                </a:solidFill>
              </a:rPr>
              <a:t>submarines or airplanes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After the exile of Kaiser Wilhelm, Germany reformed as the </a:t>
            </a:r>
            <a:r>
              <a:rPr lang="en-US" dirty="0" smtClean="0">
                <a:solidFill>
                  <a:srgbClr val="FF0000"/>
                </a:solidFill>
              </a:rPr>
              <a:t>Weimar Republic</a:t>
            </a:r>
            <a:r>
              <a:rPr lang="en-US" dirty="0" smtClean="0"/>
              <a:t>. </a:t>
            </a:r>
            <a:r>
              <a:rPr lang="en-US" dirty="0"/>
              <a:t>P</a:t>
            </a:r>
            <a:r>
              <a:rPr lang="en-US" dirty="0" smtClean="0"/>
              <a:t>aying</a:t>
            </a:r>
            <a:r>
              <a:rPr lang="en-US" dirty="0" smtClean="0">
                <a:solidFill>
                  <a:srgbClr val="0000FF"/>
                </a:solidFill>
              </a:rPr>
              <a:t> reparations devalued the German Mark</a:t>
            </a:r>
            <a:r>
              <a:rPr lang="en-US" dirty="0" smtClean="0"/>
              <a:t>, and its </a:t>
            </a:r>
            <a:r>
              <a:rPr lang="en-US" dirty="0" smtClean="0">
                <a:solidFill>
                  <a:srgbClr val="0000FF"/>
                </a:solidFill>
              </a:rPr>
              <a:t>currency became worthless</a:t>
            </a:r>
            <a:r>
              <a:rPr lang="en-US" dirty="0" smtClean="0"/>
              <a:t>, plunging the country into a </a:t>
            </a:r>
            <a:r>
              <a:rPr lang="en-US" dirty="0" smtClean="0">
                <a:solidFill>
                  <a:srgbClr val="0000FF"/>
                </a:solidFill>
              </a:rPr>
              <a:t>deep economic depression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2" descr="https://history204group1.files.wordpress.com/2013/09/treaty-of-versailles-cartoon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56" y="328412"/>
            <a:ext cx="3100620" cy="264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reespeech.vo.llnwd.net/o25/pub/images/inflation.jpg"/>
          <p:cNvPicPr>
            <a:picLocks noChangeAspect="1" noChangeArrowheads="1"/>
          </p:cNvPicPr>
          <p:nvPr/>
        </p:nvPicPr>
        <p:blipFill>
          <a:blip r:embed="rId3"/>
          <a:srcRect l="11586" r="1522" b="3511"/>
          <a:stretch>
            <a:fillRect/>
          </a:stretch>
        </p:blipFill>
        <p:spPr bwMode="auto">
          <a:xfrm>
            <a:off x="7611414" y="3227215"/>
            <a:ext cx="3825025" cy="3292835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2558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Adolf Hitler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19" y="1017431"/>
            <a:ext cx="5588787" cy="52919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Adolf Hitler- </a:t>
            </a:r>
            <a:r>
              <a:rPr lang="en-US" dirty="0" smtClean="0">
                <a:solidFill>
                  <a:srgbClr val="0000FF"/>
                </a:solidFill>
              </a:rPr>
              <a:t>WWI veteran</a:t>
            </a:r>
            <a:r>
              <a:rPr lang="en-US" dirty="0" smtClean="0"/>
              <a:t>, considered war service to be best of his life, shocked when Germany submits to Treaty of Versailles. </a:t>
            </a:r>
            <a:r>
              <a:rPr lang="en-US" dirty="0">
                <a:solidFill>
                  <a:srgbClr val="0000FF"/>
                </a:solidFill>
              </a:rPr>
              <a:t>J</a:t>
            </a:r>
            <a:r>
              <a:rPr lang="en-US" dirty="0" smtClean="0">
                <a:solidFill>
                  <a:srgbClr val="0000FF"/>
                </a:solidFill>
              </a:rPr>
              <a:t>oins the German Workers Party in 1919.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Nationalist Socialist Party- </a:t>
            </a:r>
            <a:r>
              <a:rPr lang="en-US" dirty="0" smtClean="0"/>
              <a:t>evolved from German Workers Party; </a:t>
            </a:r>
            <a:r>
              <a:rPr lang="en-US" dirty="0" smtClean="0">
                <a:solidFill>
                  <a:srgbClr val="0000FF"/>
                </a:solidFill>
              </a:rPr>
              <a:t>anti-communism and anti-Marx, based on extreme nationalism and German pride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Hitler is their most popular speaker, and he is able to fundraise from industrialists who like profits. To keep him happy, </a:t>
            </a:r>
            <a:r>
              <a:rPr lang="en-US" dirty="0" smtClean="0">
                <a:solidFill>
                  <a:srgbClr val="0000FF"/>
                </a:solidFill>
              </a:rPr>
              <a:t>Hitler is made leader of the party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 smtClean="0">
                <a:solidFill>
                  <a:srgbClr val="FF0000"/>
                </a:solidFill>
              </a:rPr>
              <a:t>Mein </a:t>
            </a:r>
            <a:r>
              <a:rPr lang="en-US" i="1" dirty="0" err="1" smtClean="0">
                <a:solidFill>
                  <a:srgbClr val="FF0000"/>
                </a:solidFill>
              </a:rPr>
              <a:t>Kampf</a:t>
            </a:r>
            <a:r>
              <a:rPr lang="en-US" i="1" dirty="0" smtClean="0">
                <a:solidFill>
                  <a:srgbClr val="FF0000"/>
                </a:solidFill>
              </a:rPr>
              <a:t>- </a:t>
            </a:r>
            <a:r>
              <a:rPr lang="en-US" dirty="0" smtClean="0"/>
              <a:t>published in 1925 while imprisoned for rioting, Hitler detailed his </a:t>
            </a:r>
            <a:r>
              <a:rPr lang="en-US" dirty="0" smtClean="0">
                <a:solidFill>
                  <a:srgbClr val="0000FF"/>
                </a:solidFill>
              </a:rPr>
              <a:t>political ideology and plans for German greatness</a:t>
            </a:r>
            <a:r>
              <a:rPr lang="en-US" dirty="0" smtClean="0"/>
              <a:t>. Jews are made to be the scapegoats for the majority of Germany’s problems.</a:t>
            </a:r>
            <a:endParaRPr lang="en-US" dirty="0"/>
          </a:p>
        </p:txBody>
      </p:sp>
      <p:pic>
        <p:nvPicPr>
          <p:cNvPr id="5" name="Picture 2" descr="http://timelifeblog.files.wordpress.com/2013/01/20_16-5.jpg?w=65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315" y="4264448"/>
            <a:ext cx="3451538" cy="244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9" y="2548472"/>
            <a:ext cx="1866900" cy="2963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21" y="1803042"/>
            <a:ext cx="2679033" cy="219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Adolf Hitler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549" y="2084832"/>
            <a:ext cx="6246254" cy="442947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moderate political parties won’t work together, allowing the Nazi party to grow in popularity in elections from 1927-1932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1933</a:t>
            </a:r>
            <a:r>
              <a:rPr lang="en-US" dirty="0" smtClean="0"/>
              <a:t>, Hitler is appointed </a:t>
            </a:r>
            <a:r>
              <a:rPr lang="en-US" dirty="0" smtClean="0">
                <a:solidFill>
                  <a:srgbClr val="0000FF"/>
                </a:solidFill>
              </a:rPr>
              <a:t>Chancellor of Germany, and immediately made himself absolute ruler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FF0000"/>
                </a:solidFill>
              </a:rPr>
              <a:t>Wermacht</a:t>
            </a:r>
            <a:r>
              <a:rPr lang="en-US" dirty="0" smtClean="0"/>
              <a:t>- In </a:t>
            </a:r>
            <a:r>
              <a:rPr lang="en-US" dirty="0"/>
              <a:t>1936, Hitler </a:t>
            </a:r>
            <a:r>
              <a:rPr lang="en-US" dirty="0" smtClean="0"/>
              <a:t>ordered </a:t>
            </a:r>
            <a:r>
              <a:rPr lang="en-US" dirty="0"/>
              <a:t>Hermann </a:t>
            </a:r>
            <a:r>
              <a:rPr lang="en-US" dirty="0" err="1" smtClean="0"/>
              <a:t>Göring</a:t>
            </a:r>
            <a:r>
              <a:rPr lang="en-US" dirty="0" smtClean="0"/>
              <a:t> to make </a:t>
            </a:r>
            <a:r>
              <a:rPr lang="en-US" dirty="0"/>
              <a:t>the German army ready for war in four </a:t>
            </a:r>
            <a:r>
              <a:rPr lang="en-US" dirty="0" smtClean="0"/>
              <a:t>years. </a:t>
            </a:r>
            <a:r>
              <a:rPr lang="en-US" smtClean="0"/>
              <a:t>He rebuilds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expands the German army to 600,000 soldiers</a:t>
            </a:r>
            <a:r>
              <a:rPr lang="en-US" dirty="0"/>
              <a:t>- </a:t>
            </a:r>
            <a:r>
              <a:rPr lang="en-US" dirty="0" smtClean="0"/>
              <a:t>even </a:t>
            </a:r>
            <a:r>
              <a:rPr lang="en-US" dirty="0"/>
              <a:t>though specific provisions </a:t>
            </a:r>
            <a:r>
              <a:rPr lang="en-US" dirty="0" smtClean="0"/>
              <a:t>in the </a:t>
            </a:r>
            <a:r>
              <a:rPr lang="en-US" dirty="0"/>
              <a:t>Treaty of Versailles prohibited Germany from rearming after World War I.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M</a:t>
            </a:r>
            <a:r>
              <a:rPr lang="en-US" dirty="0" smtClean="0"/>
              <a:t>ilitary </a:t>
            </a:r>
            <a:r>
              <a:rPr lang="en-US" dirty="0"/>
              <a:t>build-up </a:t>
            </a:r>
            <a:r>
              <a:rPr lang="en-US" dirty="0" smtClean="0"/>
              <a:t>stimulated </a:t>
            </a:r>
            <a:r>
              <a:rPr lang="en-US" dirty="0"/>
              <a:t>the German </a:t>
            </a:r>
            <a:r>
              <a:rPr lang="en-US" dirty="0" smtClean="0"/>
              <a:t>economy.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German industry benefitted </a:t>
            </a:r>
            <a:r>
              <a:rPr lang="en-US" dirty="0"/>
              <a:t>as well, and the country increased in </a:t>
            </a:r>
            <a:r>
              <a:rPr lang="en-US" dirty="0" smtClean="0"/>
              <a:t>prosperity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FF0000"/>
                </a:solidFill>
              </a:rPr>
              <a:t>Liebensraum</a:t>
            </a:r>
            <a:r>
              <a:rPr lang="en-US" dirty="0" smtClean="0"/>
              <a:t>- claiming that Germany is threatened, Hitler </a:t>
            </a:r>
            <a:r>
              <a:rPr lang="en-US" dirty="0" smtClean="0">
                <a:solidFill>
                  <a:srgbClr val="0000FF"/>
                </a:solidFill>
              </a:rPr>
              <a:t>takes over Rhineland, Czechoslovakia, and Sudetenland</a:t>
            </a:r>
          </a:p>
        </p:txBody>
      </p:sp>
      <p:pic>
        <p:nvPicPr>
          <p:cNvPr id="5" name="Picture 2" descr="http://timelifeblog.files.wordpress.com/2013/01/18_16-3.jpg?w=7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688" y="446323"/>
            <a:ext cx="4754563" cy="318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damclient.ushmm.org/PUBLICIMAGES/IDAM_USHMM/Image.aspx?qfactor=2&amp;width=800&amp;height=800&amp;crop=0&amp;size=1&amp;type=asset&amp;id=117357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5594" r="3481" b="3496"/>
          <a:stretch/>
        </p:blipFill>
        <p:spPr bwMode="auto">
          <a:xfrm>
            <a:off x="7006687" y="3948168"/>
            <a:ext cx="2343789" cy="256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commons/thumb/6/64/A_column_of_German_forces_in_Paris.jpg/1174px-A_column_of_German_forces_in_Par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213" y="3948167"/>
            <a:ext cx="2470528" cy="256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Appeasement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19" y="1635617"/>
            <a:ext cx="5910759" cy="46737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Anschluss</a:t>
            </a:r>
            <a:r>
              <a:rPr lang="en-US" dirty="0" smtClean="0"/>
              <a:t>- Hitler </a:t>
            </a:r>
            <a:r>
              <a:rPr lang="en-US" dirty="0" smtClean="0">
                <a:solidFill>
                  <a:srgbClr val="0000FF"/>
                </a:solidFill>
              </a:rPr>
              <a:t>pursues an alliance with Austria</a:t>
            </a:r>
            <a:r>
              <a:rPr lang="en-US" dirty="0" smtClean="0"/>
              <a:t>, expressly forbidden by the Treaty of Versailles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Munich Conference- </a:t>
            </a:r>
            <a:r>
              <a:rPr lang="en-US" dirty="0" smtClean="0"/>
              <a:t>leaders of </a:t>
            </a:r>
            <a:r>
              <a:rPr lang="en-US" dirty="0" smtClean="0">
                <a:solidFill>
                  <a:srgbClr val="0000FF"/>
                </a:solidFill>
              </a:rPr>
              <a:t>France, Great Britain, and Italy met with Hitler</a:t>
            </a:r>
            <a:r>
              <a:rPr lang="en-US" dirty="0" smtClean="0"/>
              <a:t> in September 1938 to discuss violations.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Appeasement</a:t>
            </a:r>
            <a:r>
              <a:rPr lang="en-US" dirty="0" smtClean="0"/>
              <a:t>- policy of letting one person, nation, organization, etc., act how they want to in order to avoid a larger conflict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Hitler was </a:t>
            </a:r>
            <a:r>
              <a:rPr lang="en-US" dirty="0" smtClean="0">
                <a:solidFill>
                  <a:srgbClr val="0000FF"/>
                </a:solidFill>
              </a:rPr>
              <a:t>allowed to keep the territories he annexed</a:t>
            </a:r>
            <a:r>
              <a:rPr lang="en-US" dirty="0" smtClean="0"/>
              <a:t> as long as he didn’t invade any more countries, which was promoted by British Prime Minister Neville Chamberlain in order to</a:t>
            </a:r>
            <a:r>
              <a:rPr lang="en-US" dirty="0" smtClean="0">
                <a:solidFill>
                  <a:srgbClr val="0000FF"/>
                </a:solidFill>
              </a:rPr>
              <a:t> keep the peace and avoid war.</a:t>
            </a:r>
          </a:p>
        </p:txBody>
      </p:sp>
      <p:pic>
        <p:nvPicPr>
          <p:cNvPr id="5" name="Picture 2" descr="http://members.tripod.com/gooring/go2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7" y="1886756"/>
            <a:ext cx="2605617" cy="344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9/9c/Bundesarchiv_Bild_183-R69173%2C_M%C3%BCnchener_Abkommen%2C_Staatschef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99" y="1886754"/>
            <a:ext cx="3021965" cy="237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lowres-picturecabinet.com.s3-eu-west-1.amazonaws.com/38/main/30/44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469" y="4550620"/>
            <a:ext cx="1967717" cy="202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549" y="2286000"/>
            <a:ext cx="5199459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September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, 1939- </a:t>
            </a:r>
            <a:r>
              <a:rPr lang="en-US" dirty="0" smtClean="0">
                <a:solidFill>
                  <a:srgbClr val="0000FF"/>
                </a:solidFill>
              </a:rPr>
              <a:t>Germany invades Poland</a:t>
            </a:r>
            <a:r>
              <a:rPr lang="en-US" dirty="0" smtClean="0"/>
              <a:t> and takes over the entire country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Blitzkrieg</a:t>
            </a:r>
            <a:r>
              <a:rPr lang="en-US" dirty="0" smtClean="0"/>
              <a:t>- “lightning war”; Germany used </a:t>
            </a:r>
            <a:r>
              <a:rPr lang="en-US" dirty="0" smtClean="0">
                <a:solidFill>
                  <a:srgbClr val="0000FF"/>
                </a:solidFill>
              </a:rPr>
              <a:t>tanks and other weapons </a:t>
            </a:r>
            <a:r>
              <a:rPr lang="en-US" dirty="0" smtClean="0"/>
              <a:t>and use </a:t>
            </a:r>
            <a:r>
              <a:rPr lang="en-US" dirty="0" smtClean="0">
                <a:solidFill>
                  <a:srgbClr val="0000FF"/>
                </a:solidFill>
              </a:rPr>
              <a:t>planes to attack from the air</a:t>
            </a:r>
            <a:r>
              <a:rPr lang="en-US" dirty="0" smtClean="0"/>
              <a:t>, creating chaos that results in quick surrenders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Neville Chamberlain, realizing his ideas of appeasement are a failure, resigns as Prime Minister; Winston Churchill replaces him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Great Britain and France declare war on Germany</a:t>
            </a:r>
            <a:r>
              <a:rPr lang="en-US" dirty="0" smtClean="0"/>
              <a:t> on September 3</a:t>
            </a:r>
            <a:r>
              <a:rPr lang="en-US" baseline="30000" dirty="0" smtClean="0"/>
              <a:t>rd</a:t>
            </a:r>
            <a:r>
              <a:rPr lang="en-US" dirty="0" smtClean="0"/>
              <a:t>, 1939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976" y="1107917"/>
            <a:ext cx="2853823" cy="2807260"/>
          </a:xfrm>
        </p:spPr>
      </p:pic>
      <p:pic>
        <p:nvPicPr>
          <p:cNvPr id="6" name="Picture 6" descr="http://webrevolutionary.com/price/img-large/vintage-newspaper-world-war-2-germany-invades-poland39_2806164590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68184"/>
            <a:ext cx="3094535" cy="271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484" y="3425780"/>
            <a:ext cx="2697142" cy="28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at war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282" y="1159100"/>
            <a:ext cx="4329335" cy="2768956"/>
          </a:xfrm>
          <a:prstGeom prst="rect">
            <a:avLst/>
          </a:prstGeom>
        </p:spPr>
      </p:pic>
      <p:pic>
        <p:nvPicPr>
          <p:cNvPr id="5" name="Picture 2" descr="http://media-cache-lt0.pinterest.com/736x/41/4b/96/414b96f22c81671d202db995e1d520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37" y="609737"/>
            <a:ext cx="2352663" cy="24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Adolf Hitler &amp; Hermann Gö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737"/>
            <a:ext cx="2182172" cy="259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38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4923</TotalTime>
  <Words>1404</Words>
  <Application>Microsoft Office PowerPoint</Application>
  <PresentationFormat>Widescreen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Tw Cen MT</vt:lpstr>
      <vt:lpstr>Tw Cen MT Condensed</vt:lpstr>
      <vt:lpstr>Wingdings</vt:lpstr>
      <vt:lpstr>Wingdings 3</vt:lpstr>
      <vt:lpstr>Integral</vt:lpstr>
      <vt:lpstr>World war II</vt:lpstr>
      <vt:lpstr>Cornell note-taking method</vt:lpstr>
      <vt:lpstr>Rise of Adolf Hitler</vt:lpstr>
      <vt:lpstr>Treaty of Versailles Regulations</vt:lpstr>
      <vt:lpstr>Adolf Hitler</vt:lpstr>
      <vt:lpstr>Adolf Hitler</vt:lpstr>
      <vt:lpstr>Appeasement</vt:lpstr>
      <vt:lpstr>Act of war</vt:lpstr>
      <vt:lpstr>World at war</vt:lpstr>
      <vt:lpstr>axis Powers</vt:lpstr>
      <vt:lpstr>German aggression</vt:lpstr>
      <vt:lpstr>Japanese aggression</vt:lpstr>
      <vt:lpstr>Response to war</vt:lpstr>
      <vt:lpstr>Victory over Europe &amp;  Victory over Japan</vt:lpstr>
      <vt:lpstr>Liberation of Europe</vt:lpstr>
      <vt:lpstr>Pacific Theater</vt:lpstr>
      <vt:lpstr>Legacy</vt:lpstr>
    </vt:vector>
  </TitlesOfParts>
  <Company>Los Fresnos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Aguilar, Ana</dc:creator>
  <cp:lastModifiedBy>Aguilar, Ana</cp:lastModifiedBy>
  <cp:revision>58</cp:revision>
  <dcterms:created xsi:type="dcterms:W3CDTF">2017-05-10T15:21:53Z</dcterms:created>
  <dcterms:modified xsi:type="dcterms:W3CDTF">2019-04-24T14:00:11Z</dcterms:modified>
</cp:coreProperties>
</file>