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Oreo plate tectonics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209165"/>
            <a:ext cx="1287888" cy="2031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1685"/>
            <a:ext cx="2183454" cy="163548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58" y="257579"/>
            <a:ext cx="2297945" cy="198334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54" y="209166"/>
            <a:ext cx="1907146" cy="175819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54" y="2459732"/>
            <a:ext cx="1811692" cy="186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2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plate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820" y="1867437"/>
            <a:ext cx="6658377" cy="44419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Transform </a:t>
            </a:r>
            <a:r>
              <a:rPr lang="en-US" dirty="0">
                <a:latin typeface="Cambria" panose="02040503050406030204" pitchFamily="18" charset="0"/>
              </a:rPr>
              <a:t>boundaries are when two plates slide past one another. With transform boundaries the movement of the plates is not equal. </a:t>
            </a:r>
            <a:endParaRPr lang="en-US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An </a:t>
            </a:r>
            <a:r>
              <a:rPr lang="en-US" dirty="0">
                <a:latin typeface="Cambria" panose="02040503050406030204" pitchFamily="18" charset="0"/>
              </a:rPr>
              <a:t>example of a transform boundary is in </a:t>
            </a:r>
            <a:r>
              <a:rPr lang="en-US" dirty="0" smtClean="0">
                <a:latin typeface="Cambria" panose="02040503050406030204" pitchFamily="18" charset="0"/>
              </a:rPr>
              <a:t>California, where </a:t>
            </a:r>
            <a:r>
              <a:rPr lang="en-US" dirty="0">
                <a:latin typeface="Cambria" panose="02040503050406030204" pitchFamily="18" charset="0"/>
              </a:rPr>
              <a:t>the North American plate passes along the Pacific Plate, along the San Andreas Fault. </a:t>
            </a:r>
            <a:endParaRPr lang="en-US" dirty="0" smtClean="0"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During </a:t>
            </a:r>
            <a:r>
              <a:rPr lang="en-US" dirty="0">
                <a:latin typeface="Cambria" panose="02040503050406030204" pitchFamily="18" charset="0"/>
              </a:rPr>
              <a:t>this movement the Pacific Plate is moving Northwest and the North American Plates is moving southwest. </a:t>
            </a:r>
            <a:endParaRPr lang="en-US" dirty="0" smtClean="0"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Portions </a:t>
            </a:r>
            <a:r>
              <a:rPr lang="en-US" dirty="0">
                <a:latin typeface="Cambria" panose="02040503050406030204" pitchFamily="18" charset="0"/>
              </a:rPr>
              <a:t>of the San Andreas Fault move as much as five centimeters per year, whereas in other sections it has not moved in over a century.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74" y="173221"/>
            <a:ext cx="3953814" cy="391517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69" y="3920972"/>
            <a:ext cx="2863441" cy="2710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93" y="4600461"/>
            <a:ext cx="2172535" cy="18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Oreo #4: transform plate boundaries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2009733"/>
            <a:ext cx="5545396" cy="41721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Directions: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Carefully break the top cookie of your Oreo in half. (Do not break the bottom cookie)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Then pull the two parts of the top cookie pass one another, in opposite directions.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Once completed place your cookie on your portion of your paper marked transform boundary.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1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Plate Tectonics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6214" y="1906073"/>
            <a:ext cx="6735651" cy="44032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The </a:t>
            </a:r>
            <a:r>
              <a:rPr lang="en-US" dirty="0">
                <a:latin typeface="Cambria" panose="02040503050406030204" pitchFamily="18" charset="0"/>
              </a:rPr>
              <a:t>theory of plate </a:t>
            </a:r>
            <a:r>
              <a:rPr lang="en-US" dirty="0" smtClean="0">
                <a:latin typeface="Cambria" panose="02040503050406030204" pitchFamily="18" charset="0"/>
              </a:rPr>
              <a:t>tectonics, proposed by Alfred Wegener in 1912, </a:t>
            </a:r>
            <a:r>
              <a:rPr lang="en-US" dirty="0">
                <a:latin typeface="Cambria" panose="02040503050406030204" pitchFamily="18" charset="0"/>
              </a:rPr>
              <a:t>states that the lithosphere is made up of </a:t>
            </a:r>
            <a:r>
              <a:rPr lang="en-US" dirty="0" smtClean="0">
                <a:latin typeface="Cambria" panose="02040503050406030204" pitchFamily="18" charset="0"/>
              </a:rPr>
              <a:t>plates of different sizes and weights </a:t>
            </a:r>
            <a:r>
              <a:rPr lang="en-US" dirty="0">
                <a:latin typeface="Cambria" panose="02040503050406030204" pitchFamily="18" charset="0"/>
              </a:rPr>
              <a:t>that </a:t>
            </a:r>
            <a:r>
              <a:rPr lang="en-US" dirty="0" smtClean="0">
                <a:latin typeface="Cambria" panose="02040503050406030204" pitchFamily="18" charset="0"/>
              </a:rPr>
              <a:t>move due to convection inside Earth’s mantle.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Convection- as semi-solid rock is heated, it expands and becomes lighter. Gravity forces down the cooler, heavier rock, which sinks or collides with the lighter rock.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This explains </a:t>
            </a:r>
            <a:r>
              <a:rPr lang="en-US" dirty="0">
                <a:latin typeface="Cambria" panose="02040503050406030204" pitchFamily="18" charset="0"/>
              </a:rPr>
              <a:t>why and how earthquakes and volcanoes are likely to occur within certain areas as well as how new crust forms along the ocean floor. </a:t>
            </a:r>
            <a:endParaRPr lang="en-US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The </a:t>
            </a:r>
            <a:r>
              <a:rPr lang="en-US" dirty="0">
                <a:latin typeface="Cambria" panose="02040503050406030204" pitchFamily="18" charset="0"/>
              </a:rPr>
              <a:t>asthenosphere is the layer just below the lithosphere. While in </a:t>
            </a:r>
            <a:r>
              <a:rPr lang="en-US" dirty="0" smtClean="0">
                <a:latin typeface="Cambria" panose="02040503050406030204" pitchFamily="18" charset="0"/>
              </a:rPr>
              <a:t>motion, </a:t>
            </a:r>
            <a:r>
              <a:rPr lang="en-US" dirty="0">
                <a:latin typeface="Cambria" panose="02040503050406030204" pitchFamily="18" charset="0"/>
              </a:rPr>
              <a:t>the plates interact with each other at their </a:t>
            </a:r>
            <a:r>
              <a:rPr lang="en-US" dirty="0" smtClean="0">
                <a:latin typeface="Cambria" panose="02040503050406030204" pitchFamily="18" charset="0"/>
              </a:rPr>
              <a:t>boundaries, or </a:t>
            </a:r>
            <a:r>
              <a:rPr lang="en-US" dirty="0">
                <a:latin typeface="Cambria" panose="02040503050406030204" pitchFamily="18" charset="0"/>
              </a:rPr>
              <a:t>at their edges.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88" y="389469"/>
            <a:ext cx="3124200" cy="261130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65" y="3405689"/>
            <a:ext cx="4239164" cy="317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plate tectonics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1931832"/>
            <a:ext cx="4327301" cy="373487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9730" y="1687132"/>
            <a:ext cx="7006106" cy="46222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During plate </a:t>
            </a:r>
            <a:r>
              <a:rPr lang="en-US" dirty="0" smtClean="0">
                <a:latin typeface="Cambria" panose="02040503050406030204" pitchFamily="18" charset="0"/>
              </a:rPr>
              <a:t>movement, </a:t>
            </a:r>
            <a:r>
              <a:rPr lang="en-US" dirty="0">
                <a:latin typeface="Cambria" panose="02040503050406030204" pitchFamily="18" charset="0"/>
              </a:rPr>
              <a:t>plates </a:t>
            </a:r>
            <a:r>
              <a:rPr lang="en-US" dirty="0" smtClean="0">
                <a:latin typeface="Cambria" panose="02040503050406030204" pitchFamily="18" charset="0"/>
              </a:rPr>
              <a:t>will interact </a:t>
            </a:r>
            <a:r>
              <a:rPr lang="en-US" dirty="0">
                <a:latin typeface="Cambria" panose="02040503050406030204" pitchFamily="18" charset="0"/>
              </a:rPr>
              <a:t>in </a:t>
            </a:r>
            <a:r>
              <a:rPr lang="en-US" dirty="0" smtClean="0">
                <a:latin typeface="Cambria" panose="02040503050406030204" pitchFamily="18" charset="0"/>
              </a:rPr>
              <a:t>various </a:t>
            </a:r>
            <a:r>
              <a:rPr lang="en-US" dirty="0">
                <a:latin typeface="Cambria" panose="02040503050406030204" pitchFamily="18" charset="0"/>
              </a:rPr>
              <a:t>ways.  The plates may move toward one another, </a:t>
            </a:r>
            <a:r>
              <a:rPr lang="en-US" dirty="0" smtClean="0">
                <a:latin typeface="Cambria" panose="02040503050406030204" pitchFamily="18" charset="0"/>
              </a:rPr>
              <a:t>converge, </a:t>
            </a:r>
            <a:r>
              <a:rPr lang="en-US" dirty="0">
                <a:latin typeface="Cambria" panose="02040503050406030204" pitchFamily="18" charset="0"/>
              </a:rPr>
              <a:t>or collide. </a:t>
            </a:r>
            <a:r>
              <a:rPr lang="en-US" dirty="0" smtClean="0">
                <a:latin typeface="Cambria" panose="02040503050406030204" pitchFamily="18" charset="0"/>
              </a:rPr>
              <a:t>Other </a:t>
            </a:r>
            <a:r>
              <a:rPr lang="en-US" dirty="0">
                <a:latin typeface="Cambria" panose="02040503050406030204" pitchFamily="18" charset="0"/>
              </a:rPr>
              <a:t>options of plate movement include them pulling apart from one another, or sliding alongside each other. </a:t>
            </a:r>
            <a:endParaRPr lang="en-US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The </a:t>
            </a:r>
            <a:r>
              <a:rPr lang="en-US" dirty="0">
                <a:latin typeface="Cambria" panose="02040503050406030204" pitchFamily="18" charset="0"/>
              </a:rPr>
              <a:t>movements of the plates are referred to as their plate boundaries. The types of plate boundaries are classified according to their </a:t>
            </a:r>
            <a:r>
              <a:rPr lang="en-US" dirty="0" smtClean="0">
                <a:latin typeface="Cambria" panose="02040503050406030204" pitchFamily="18" charset="0"/>
              </a:rPr>
              <a:t>movement. The </a:t>
            </a:r>
            <a:r>
              <a:rPr lang="en-US" dirty="0">
                <a:latin typeface="Cambria" panose="02040503050406030204" pitchFamily="18" charset="0"/>
              </a:rPr>
              <a:t>main types of </a:t>
            </a:r>
            <a:r>
              <a:rPr lang="en-US" dirty="0" smtClean="0">
                <a:latin typeface="Cambria" panose="02040503050406030204" pitchFamily="18" charset="0"/>
              </a:rPr>
              <a:t>plate movements include: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Convergent Plate Boundaries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Divergent Plate Boundaries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T</a:t>
            </a:r>
            <a:r>
              <a:rPr lang="en-US" dirty="0" smtClean="0">
                <a:latin typeface="Cambria" panose="02040503050406030204" pitchFamily="18" charset="0"/>
              </a:rPr>
              <a:t>ransform Plate Boundaries 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3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Oreo #1: Sliding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608" y="2286000"/>
            <a:ext cx="5418399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Directions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Carefully without breaking the cookie remove the top cookie.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Then slide this top portion of the cookie over the filling.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Once </a:t>
            </a:r>
            <a:r>
              <a:rPr lang="en-US" dirty="0" smtClean="0">
                <a:latin typeface="Cambria" panose="02040503050406030204" pitchFamily="18" charset="0"/>
              </a:rPr>
              <a:t>completed, describe and illustrate the changes made to your cookie in the section </a:t>
            </a:r>
            <a:r>
              <a:rPr lang="en-US" dirty="0">
                <a:latin typeface="Cambria" panose="02040503050406030204" pitchFamily="18" charset="0"/>
              </a:rPr>
              <a:t>marked </a:t>
            </a:r>
            <a:r>
              <a:rPr lang="en-US" dirty="0" smtClean="0">
                <a:latin typeface="Cambria" panose="02040503050406030204" pitchFamily="18" charset="0"/>
              </a:rPr>
              <a:t>“Theory of Plate Tectonics”.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 </a:t>
            </a:r>
          </a:p>
          <a:p>
            <a:r>
              <a:rPr lang="en-US" dirty="0">
                <a:latin typeface="Cambria" panose="02040503050406030204" pitchFamily="18" charset="0"/>
              </a:rPr>
              <a:t>This represents the movement of a plate sliding.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8" y="1674254"/>
            <a:ext cx="5367840" cy="4134118"/>
          </a:xfrm>
        </p:spPr>
      </p:pic>
    </p:spTree>
    <p:extLst>
      <p:ext uri="{BB962C8B-B14F-4D97-AF65-F5344CB8AC3E}">
        <p14:creationId xmlns:p14="http://schemas.microsoft.com/office/powerpoint/2010/main" val="291983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plate boundary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1854558"/>
            <a:ext cx="4185634" cy="431442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152" y="1854558"/>
            <a:ext cx="7366716" cy="44548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With </a:t>
            </a:r>
            <a:r>
              <a:rPr lang="en-US" dirty="0">
                <a:latin typeface="Cambria" panose="02040503050406030204" pitchFamily="18" charset="0"/>
              </a:rPr>
              <a:t>convergent plate boundaries the plates are moving toward each </a:t>
            </a:r>
            <a:r>
              <a:rPr lang="en-US" dirty="0" smtClean="0">
                <a:latin typeface="Cambria" panose="02040503050406030204" pitchFamily="18" charset="0"/>
              </a:rPr>
              <a:t>other, </a:t>
            </a:r>
            <a:r>
              <a:rPr lang="en-US" dirty="0">
                <a:latin typeface="Cambria" panose="02040503050406030204" pitchFamily="18" charset="0"/>
              </a:rPr>
              <a:t>or converging. There are two types of convergent plate boundaries: </a:t>
            </a:r>
            <a:endParaRPr lang="en-US" dirty="0" smtClean="0"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Subduction Boundaries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 smtClean="0">
                <a:latin typeface="Cambria" panose="02040503050406030204" pitchFamily="18" charset="0"/>
              </a:rPr>
              <a:t>ollision Boundaries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Subduction </a:t>
            </a:r>
            <a:r>
              <a:rPr lang="en-US" dirty="0">
                <a:latin typeface="Cambria" panose="02040503050406030204" pitchFamily="18" charset="0"/>
              </a:rPr>
              <a:t>boundaries occur when an oceanic plate goes beneath another plate (</a:t>
            </a:r>
            <a:r>
              <a:rPr lang="en-US" dirty="0" err="1">
                <a:latin typeface="Cambria" panose="02040503050406030204" pitchFamily="18" charset="0"/>
              </a:rPr>
              <a:t>subducting</a:t>
            </a:r>
            <a:r>
              <a:rPr lang="en-US" dirty="0">
                <a:latin typeface="Cambria" panose="02040503050406030204" pitchFamily="18" charset="0"/>
              </a:rPr>
              <a:t>). These can </a:t>
            </a:r>
            <a:r>
              <a:rPr lang="en-US" dirty="0" smtClean="0">
                <a:latin typeface="Cambria" panose="02040503050406030204" pitchFamily="18" charset="0"/>
              </a:rPr>
              <a:t>occur when: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T</a:t>
            </a:r>
            <a:r>
              <a:rPr lang="en-US" dirty="0" smtClean="0">
                <a:latin typeface="Cambria" panose="02040503050406030204" pitchFamily="18" charset="0"/>
              </a:rPr>
              <a:t>wo </a:t>
            </a:r>
            <a:r>
              <a:rPr lang="en-US" dirty="0">
                <a:latin typeface="Cambria" panose="02040503050406030204" pitchFamily="18" charset="0"/>
              </a:rPr>
              <a:t>oceanic </a:t>
            </a:r>
            <a:r>
              <a:rPr lang="en-US" dirty="0" smtClean="0">
                <a:latin typeface="Cambria" panose="02040503050406030204" pitchFamily="18" charset="0"/>
              </a:rPr>
              <a:t>plates converge. They will </a:t>
            </a:r>
            <a:r>
              <a:rPr lang="en-US" dirty="0">
                <a:latin typeface="Cambria" panose="02040503050406030204" pitchFamily="18" charset="0"/>
              </a:rPr>
              <a:t>form a deep-sea trench, which </a:t>
            </a:r>
            <a:r>
              <a:rPr lang="en-US" dirty="0" smtClean="0">
                <a:latin typeface="Cambria" panose="02040503050406030204" pitchFamily="18" charset="0"/>
              </a:rPr>
              <a:t>is followed </a:t>
            </a:r>
            <a:r>
              <a:rPr lang="en-US" dirty="0">
                <a:latin typeface="Cambria" panose="02040503050406030204" pitchFamily="18" charset="0"/>
              </a:rPr>
              <a:t>by the formation of a chain of volcanic islands. </a:t>
            </a:r>
            <a:r>
              <a:rPr lang="en-US" dirty="0" smtClean="0">
                <a:latin typeface="Cambria" panose="02040503050406030204" pitchFamily="18" charset="0"/>
              </a:rPr>
              <a:t>Ex.: the </a:t>
            </a:r>
            <a:r>
              <a:rPr lang="en-US" dirty="0">
                <a:latin typeface="Cambria" panose="02040503050406030204" pitchFamily="18" charset="0"/>
              </a:rPr>
              <a:t>Mariana Trench that has created the volcanic Mariana Islands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A</a:t>
            </a:r>
            <a:r>
              <a:rPr lang="en-US" dirty="0" smtClean="0">
                <a:latin typeface="Cambria" panose="02040503050406030204" pitchFamily="18" charset="0"/>
              </a:rPr>
              <a:t>n </a:t>
            </a:r>
            <a:r>
              <a:rPr lang="en-US" dirty="0">
                <a:latin typeface="Cambria" panose="02040503050406030204" pitchFamily="18" charset="0"/>
              </a:rPr>
              <a:t>oceanic plate and a continental plate converge. </a:t>
            </a:r>
            <a:r>
              <a:rPr lang="en-US" dirty="0" smtClean="0">
                <a:latin typeface="Cambria" panose="02040503050406030204" pitchFamily="18" charset="0"/>
              </a:rPr>
              <a:t>When </a:t>
            </a:r>
            <a:r>
              <a:rPr lang="en-US" dirty="0">
                <a:latin typeface="Cambria" panose="02040503050406030204" pitchFamily="18" charset="0"/>
              </a:rPr>
              <a:t>oceanic plates converge with continental </a:t>
            </a:r>
            <a:r>
              <a:rPr lang="en-US" dirty="0" smtClean="0">
                <a:latin typeface="Cambria" panose="02040503050406030204" pitchFamily="18" charset="0"/>
              </a:rPr>
              <a:t>plates, </a:t>
            </a:r>
            <a:r>
              <a:rPr lang="en-US" dirty="0">
                <a:latin typeface="Cambria" panose="02040503050406030204" pitchFamily="18" charset="0"/>
              </a:rPr>
              <a:t>the denser oceanic plate </a:t>
            </a:r>
            <a:r>
              <a:rPr lang="en-US" dirty="0" err="1">
                <a:latin typeface="Cambria" panose="02040503050406030204" pitchFamily="18" charset="0"/>
              </a:rPr>
              <a:t>subducts</a:t>
            </a:r>
            <a:r>
              <a:rPr lang="en-US" dirty="0">
                <a:latin typeface="Cambria" panose="02040503050406030204" pitchFamily="18" charset="0"/>
              </a:rPr>
              <a:t> beneath the continental plate</a:t>
            </a:r>
            <a:r>
              <a:rPr lang="en-US" b="1" dirty="0">
                <a:latin typeface="Cambria" panose="02040503050406030204" pitchFamily="18" charset="0"/>
              </a:rPr>
              <a:t>.  </a:t>
            </a:r>
            <a:r>
              <a:rPr lang="en-US" dirty="0">
                <a:latin typeface="Cambria" panose="02040503050406030204" pitchFamily="18" charset="0"/>
              </a:rPr>
              <a:t>A deep sea trench is formed, and then a mountain chain and volcano may form.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7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plate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699" y="2286000"/>
            <a:ext cx="5534308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Collision boundaries are also considered convergent boundaries. These boundaries occur </a:t>
            </a:r>
            <a:r>
              <a:rPr lang="en-US" dirty="0" smtClean="0">
                <a:latin typeface="Cambria" panose="02040503050406030204" pitchFamily="18" charset="0"/>
              </a:rPr>
              <a:t>when: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T</a:t>
            </a:r>
            <a:r>
              <a:rPr lang="en-US" dirty="0" smtClean="0">
                <a:latin typeface="Cambria" panose="02040503050406030204" pitchFamily="18" charset="0"/>
              </a:rPr>
              <a:t>wo </a:t>
            </a:r>
            <a:r>
              <a:rPr lang="en-US" dirty="0">
                <a:latin typeface="Cambria" panose="02040503050406030204" pitchFamily="18" charset="0"/>
              </a:rPr>
              <a:t>converging plates carry </a:t>
            </a:r>
            <a:r>
              <a:rPr lang="en-US" dirty="0" smtClean="0">
                <a:latin typeface="Cambria" panose="02040503050406030204" pitchFamily="18" charset="0"/>
              </a:rPr>
              <a:t>continents- these </a:t>
            </a:r>
            <a:r>
              <a:rPr lang="en-US" dirty="0">
                <a:latin typeface="Cambria" panose="02040503050406030204" pitchFamily="18" charset="0"/>
              </a:rPr>
              <a:t>two continents generally become glued together, creating one larger continent. This collision generally will cause one plate to be pushed upward into a mountain range. </a:t>
            </a:r>
            <a:r>
              <a:rPr lang="en-US" dirty="0" smtClean="0">
                <a:latin typeface="Cambria" panose="02040503050406030204" pitchFamily="18" charset="0"/>
              </a:rPr>
              <a:t>Ex. Creation of </a:t>
            </a:r>
            <a:r>
              <a:rPr lang="en-US" dirty="0">
                <a:latin typeface="Cambria" panose="02040503050406030204" pitchFamily="18" charset="0"/>
              </a:rPr>
              <a:t>the Himalaya Mountains.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1880315"/>
            <a:ext cx="5435803" cy="3940936"/>
          </a:xfrm>
        </p:spPr>
      </p:pic>
    </p:spTree>
    <p:extLst>
      <p:ext uri="{BB962C8B-B14F-4D97-AF65-F5344CB8AC3E}">
        <p14:creationId xmlns:p14="http://schemas.microsoft.com/office/powerpoint/2010/main" val="239340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Oreo #2: convergent plate boundary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Directions: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Carefully break the top cookie of your Oreo in half. (Do not break the bottom cookie)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Then bring the broken parts together in the center of the Oreo.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Once completed place your cookie on your portion of your paper marked convergent. </a:t>
            </a:r>
          </a:p>
          <a:p>
            <a:r>
              <a:rPr lang="en-US" dirty="0">
                <a:latin typeface="Cambria" panose="02040503050406030204" pitchFamily="18" charset="0"/>
              </a:rPr>
              <a:t>This represents a convergent boundary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43" b="79267"/>
          <a:stretch/>
        </p:blipFill>
        <p:spPr>
          <a:xfrm>
            <a:off x="260033" y="2329532"/>
            <a:ext cx="5384766" cy="3826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52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Divergent plate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304" y="1918952"/>
            <a:ext cx="6748530" cy="43904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When </a:t>
            </a:r>
            <a:r>
              <a:rPr lang="en-US" dirty="0">
                <a:latin typeface="Cambria" panose="02040503050406030204" pitchFamily="18" charset="0"/>
              </a:rPr>
              <a:t>two lithospheric plates move away from each other they are considered to be a divergent boundary. </a:t>
            </a:r>
            <a:endParaRPr lang="en-US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Divergent boundaries, sometimes </a:t>
            </a:r>
            <a:r>
              <a:rPr lang="en-US" dirty="0">
                <a:latin typeface="Cambria" panose="02040503050406030204" pitchFamily="18" charset="0"/>
              </a:rPr>
              <a:t>referred to as “spreading centers,” occur during sea-floor spreading. </a:t>
            </a:r>
            <a:r>
              <a:rPr lang="en-US" dirty="0" smtClean="0">
                <a:latin typeface="Cambria" panose="02040503050406030204" pitchFamily="18" charset="0"/>
              </a:rPr>
              <a:t>Magma from the mantle will rise through the opening in the crust when the seafloor spreads apart, creating a ridge or rift. Ex. the </a:t>
            </a:r>
            <a:r>
              <a:rPr lang="en-US" dirty="0">
                <a:latin typeface="Cambria" panose="02040503050406030204" pitchFamily="18" charset="0"/>
              </a:rPr>
              <a:t>Mid-Atlantic Ridge.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92" y="1764406"/>
            <a:ext cx="4540231" cy="4185633"/>
          </a:xfrm>
        </p:spPr>
      </p:pic>
    </p:spTree>
    <p:extLst>
      <p:ext uri="{BB962C8B-B14F-4D97-AF65-F5344CB8AC3E}">
        <p14:creationId xmlns:p14="http://schemas.microsoft.com/office/powerpoint/2010/main" val="351538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Oreo #3: Divergent plate boundary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2084833"/>
            <a:ext cx="5417082" cy="39272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Directions: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Carefully break the top cookie of your Oreo in half. (Do not break the bottom cookie)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Then pull the two parts of the top cookie apart.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Once completed place your cookie on your portion of your paper marked divergent.</a:t>
            </a:r>
          </a:p>
          <a:p>
            <a:r>
              <a:rPr lang="en-US" dirty="0">
                <a:latin typeface="Cambria" panose="02040503050406030204" pitchFamily="18" charset="0"/>
              </a:rPr>
              <a:t>This represents a divergent boundary.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56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633</TotalTime>
  <Words>807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Cambria</vt:lpstr>
      <vt:lpstr>Tw Cen MT</vt:lpstr>
      <vt:lpstr>Tw Cen MT Condensed</vt:lpstr>
      <vt:lpstr>Wingdings</vt:lpstr>
      <vt:lpstr>Wingdings 3</vt:lpstr>
      <vt:lpstr>Integral</vt:lpstr>
      <vt:lpstr>Oreo plate tectonics</vt:lpstr>
      <vt:lpstr>Theory of Plate Tectonics</vt:lpstr>
      <vt:lpstr>Theory of plate tectonics</vt:lpstr>
      <vt:lpstr>Oreo #1: Sliding Plate</vt:lpstr>
      <vt:lpstr>Convergent plate boundary</vt:lpstr>
      <vt:lpstr>Convergent plate boundary</vt:lpstr>
      <vt:lpstr>Oreo #2: convergent plate boundary</vt:lpstr>
      <vt:lpstr>Divergent plate boundary</vt:lpstr>
      <vt:lpstr>Oreo #3: Divergent plate boundary</vt:lpstr>
      <vt:lpstr>Transform plate boundaries</vt:lpstr>
      <vt:lpstr>Oreo #4: transform plate boundaries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Oreo plate tectonics</dc:title>
  <dc:creator>Aguilar, Ana</dc:creator>
  <cp:lastModifiedBy>Aguilar, Ana</cp:lastModifiedBy>
  <cp:revision>19</cp:revision>
  <dcterms:created xsi:type="dcterms:W3CDTF">2016-08-30T03:05:11Z</dcterms:created>
  <dcterms:modified xsi:type="dcterms:W3CDTF">2016-08-30T13:38:20Z</dcterms:modified>
</cp:coreProperties>
</file>