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8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66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415520-9608-4FC3-A827-C5DF0FF53075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68C842-4F5E-4C8B-A2E9-49E882E93D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11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Middle East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13816"/>
            <a:ext cx="7290054" cy="101498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Middle East </a:t>
            </a:r>
            <a:endParaRPr lang="en-US" dirty="0">
              <a:solidFill>
                <a:srgbClr val="FF0000"/>
              </a:solidFill>
              <a:latin typeface="Tw Cen MT"/>
              <a:cs typeface="Tw Cen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572000" cy="4800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/>
              <a:t>A region comprised of areas in </a:t>
            </a:r>
            <a:r>
              <a:rPr lang="en-US" sz="2400" dirty="0">
                <a:solidFill>
                  <a:srgbClr val="0000FF"/>
                </a:solidFill>
              </a:rPr>
              <a:t>Southwest Asia and North </a:t>
            </a:r>
            <a:r>
              <a:rPr lang="en-US" sz="2400" dirty="0" smtClean="0">
                <a:solidFill>
                  <a:srgbClr val="0000FF"/>
                </a:solidFill>
              </a:rPr>
              <a:t>Africa </a:t>
            </a:r>
            <a:r>
              <a:rPr lang="en-US" sz="2400" dirty="0" smtClean="0"/>
              <a:t>(above Sahara Desert)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dirty="0"/>
              <a:t>3000 years ago, it was the center of various </a:t>
            </a:r>
            <a:r>
              <a:rPr lang="en-US" sz="2400" dirty="0">
                <a:solidFill>
                  <a:srgbClr val="FF0000"/>
                </a:solidFill>
              </a:rPr>
              <a:t>trade routes </a:t>
            </a:r>
            <a:r>
              <a:rPr lang="en-US" sz="2400" dirty="0">
                <a:solidFill>
                  <a:srgbClr val="0000FF"/>
                </a:solidFill>
              </a:rPr>
              <a:t>between Europe, Africa, and Asia</a:t>
            </a:r>
            <a:r>
              <a:rPr lang="en-US" sz="24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2400" dirty="0"/>
              <a:t>It has been known for its </a:t>
            </a:r>
            <a:r>
              <a:rPr lang="en-US" sz="2400" dirty="0" smtClean="0">
                <a:solidFill>
                  <a:srgbClr val="FF0000"/>
                </a:solidFill>
              </a:rPr>
              <a:t>turbulent </a:t>
            </a:r>
            <a:r>
              <a:rPr lang="en-US" sz="2400" dirty="0">
                <a:solidFill>
                  <a:srgbClr val="FF0000"/>
                </a:solidFill>
              </a:rPr>
              <a:t>history</a:t>
            </a:r>
            <a:r>
              <a:rPr lang="en-US" sz="2400" dirty="0" smtClean="0"/>
              <a:t>, </a:t>
            </a:r>
            <a:r>
              <a:rPr lang="en-US" sz="2400" dirty="0"/>
              <a:t>often being </a:t>
            </a:r>
            <a:r>
              <a:rPr lang="en-US" sz="2400" dirty="0">
                <a:solidFill>
                  <a:srgbClr val="0000FF"/>
                </a:solidFill>
              </a:rPr>
              <a:t>conquered by domestic and foreign groups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>
              <a:buFont typeface="Wingdings" charset="2"/>
              <a:buChar char="v"/>
            </a:pPr>
            <a:r>
              <a:rPr lang="en-US" dirty="0" smtClean="0"/>
              <a:t>Domestic- Native to the area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Foreign- From another area</a:t>
            </a:r>
            <a:endParaRPr lang="en-US" dirty="0"/>
          </a:p>
          <a:p>
            <a:pPr lvl="1">
              <a:buFont typeface="Wingdings" charset="2"/>
              <a:buChar char="v"/>
            </a:pPr>
            <a:r>
              <a:rPr lang="en-US" dirty="0" smtClean="0"/>
              <a:t>This </a:t>
            </a:r>
            <a:r>
              <a:rPr lang="en-US" dirty="0"/>
              <a:t>has led to a multitude of diverse ethnic and cultural groups in the region.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197" b="-8197"/>
          <a:stretch>
            <a:fillRect/>
          </a:stretch>
        </p:blipFill>
        <p:spPr>
          <a:xfrm>
            <a:off x="4930486" y="1676400"/>
            <a:ext cx="3984914" cy="4495800"/>
          </a:xfrm>
        </p:spPr>
      </p:pic>
    </p:spTree>
    <p:extLst>
      <p:ext uri="{BB962C8B-B14F-4D97-AF65-F5344CB8AC3E}">
        <p14:creationId xmlns:p14="http://schemas.microsoft.com/office/powerpoint/2010/main" val="24112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Settlement patterns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448551" cy="4495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Physical Factors</a:t>
            </a:r>
            <a:r>
              <a:rPr lang="en-US" sz="2800" dirty="0"/>
              <a:t>- most settlements cluster near bodies of water such as rivers and gulfs. People also </a:t>
            </a:r>
            <a:r>
              <a:rPr lang="en-US" sz="2800" dirty="0" smtClean="0"/>
              <a:t>settle near: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areas </a:t>
            </a:r>
            <a:r>
              <a:rPr lang="en-US" sz="2000" dirty="0"/>
              <a:t>that have access to </a:t>
            </a:r>
            <a:r>
              <a:rPr lang="en-US" sz="2000" dirty="0">
                <a:solidFill>
                  <a:srgbClr val="0000FF"/>
                </a:solidFill>
              </a:rPr>
              <a:t>fresh water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low</a:t>
            </a:r>
            <a:r>
              <a:rPr lang="en-US" sz="2000" dirty="0"/>
              <a:t>-lying areas near </a:t>
            </a:r>
            <a:r>
              <a:rPr lang="en-US" sz="2000" dirty="0">
                <a:solidFill>
                  <a:srgbClr val="0000FF"/>
                </a:solidFill>
              </a:rPr>
              <a:t>fertile </a:t>
            </a:r>
            <a:r>
              <a:rPr lang="en-US" sz="2000" dirty="0" smtClean="0">
                <a:solidFill>
                  <a:srgbClr val="0000FF"/>
                </a:solidFill>
              </a:rPr>
              <a:t>soil 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>
                <a:solidFill>
                  <a:srgbClr val="0000FF"/>
                </a:solidFill>
              </a:rPr>
              <a:t>temperate </a:t>
            </a:r>
            <a:r>
              <a:rPr lang="en-US" sz="2000" dirty="0">
                <a:solidFill>
                  <a:srgbClr val="0000FF"/>
                </a:solidFill>
              </a:rPr>
              <a:t>and mild climate regions</a:t>
            </a:r>
          </a:p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rgbClr val="FF0000"/>
                </a:solidFill>
              </a:rPr>
              <a:t>Human Factors</a:t>
            </a:r>
            <a:r>
              <a:rPr lang="en-US" sz="2800" dirty="0"/>
              <a:t>- people settle in areas where they have access </a:t>
            </a:r>
            <a:r>
              <a:rPr lang="en-US" sz="2800" dirty="0" smtClean="0"/>
              <a:t>to: 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>
                <a:solidFill>
                  <a:srgbClr val="0000FF"/>
                </a:solidFill>
              </a:rPr>
              <a:t>natural </a:t>
            </a:r>
            <a:r>
              <a:rPr lang="en-US" sz="2000" dirty="0">
                <a:solidFill>
                  <a:srgbClr val="0000FF"/>
                </a:solidFill>
              </a:rPr>
              <a:t>resources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>
                <a:solidFill>
                  <a:srgbClr val="0000FF"/>
                </a:solidFill>
              </a:rPr>
              <a:t>economic </a:t>
            </a:r>
            <a:r>
              <a:rPr lang="en-US" sz="2000" dirty="0">
                <a:solidFill>
                  <a:srgbClr val="0000FF"/>
                </a:solidFill>
              </a:rPr>
              <a:t>activities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>
                <a:solidFill>
                  <a:srgbClr val="0000FF"/>
                </a:solidFill>
              </a:rPr>
              <a:t>transportation </a:t>
            </a:r>
            <a:r>
              <a:rPr lang="en-US" sz="2000" dirty="0">
                <a:solidFill>
                  <a:srgbClr val="0000FF"/>
                </a:solidFill>
              </a:rPr>
              <a:t>routes.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0104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Cradle of Civilization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81400" y="1905000"/>
            <a:ext cx="5257800" cy="4648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Fertile Crescent 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Once known as the </a:t>
            </a:r>
            <a:r>
              <a:rPr lang="en-US" sz="2000" dirty="0">
                <a:solidFill>
                  <a:srgbClr val="0000FF"/>
                </a:solidFill>
              </a:rPr>
              <a:t>Tigris and Euphrates River </a:t>
            </a:r>
            <a:r>
              <a:rPr lang="en-US" sz="2000" dirty="0" smtClean="0">
                <a:solidFill>
                  <a:srgbClr val="0000FF"/>
                </a:solidFill>
              </a:rPr>
              <a:t>Valley</a:t>
            </a:r>
            <a:r>
              <a:rPr lang="en-US" sz="2000" dirty="0" smtClean="0"/>
              <a:t>, the “</a:t>
            </a:r>
            <a:r>
              <a:rPr lang="en-US" sz="2000" dirty="0" smtClean="0">
                <a:solidFill>
                  <a:srgbClr val="0000FF"/>
                </a:solidFill>
              </a:rPr>
              <a:t>Cradle of Civilization</a:t>
            </a:r>
            <a:r>
              <a:rPr lang="en-US" sz="2000" dirty="0" smtClean="0"/>
              <a:t>”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“</a:t>
            </a:r>
            <a:r>
              <a:rPr lang="en-US" sz="2000" dirty="0"/>
              <a:t>land that is located between the two rivers”</a:t>
            </a:r>
            <a:endParaRPr lang="en-US" sz="2000" dirty="0" smtClean="0"/>
          </a:p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Mesopotamia</a:t>
            </a:r>
            <a:r>
              <a:rPr lang="en-US" sz="2400" dirty="0" smtClean="0"/>
              <a:t>- First permanent settlement </a:t>
            </a:r>
            <a:r>
              <a:rPr lang="en-US" sz="2400" dirty="0" smtClean="0">
                <a:solidFill>
                  <a:srgbClr val="0000FF"/>
                </a:solidFill>
              </a:rPr>
              <a:t>flourished due to water supply and fertile soil </a:t>
            </a:r>
            <a:r>
              <a:rPr lang="en-US" sz="2400" dirty="0" smtClean="0"/>
              <a:t>around 3500 B.C.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Present Day: Iraq, Kuwait, Syria, Lebanon, Jordan, Israel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Technological Advances- </a:t>
            </a:r>
            <a:r>
              <a:rPr lang="en-US" sz="2000" dirty="0" smtClean="0">
                <a:solidFill>
                  <a:srgbClr val="0000FF"/>
                </a:solidFill>
              </a:rPr>
              <a:t>development of writing</a:t>
            </a:r>
            <a:r>
              <a:rPr lang="en-US" sz="2000" dirty="0" smtClean="0"/>
              <a:t>, creation of </a:t>
            </a:r>
            <a:r>
              <a:rPr lang="en-US" sz="2000" dirty="0" smtClean="0">
                <a:solidFill>
                  <a:srgbClr val="0000FF"/>
                </a:solidFill>
              </a:rPr>
              <a:t>glass</a:t>
            </a:r>
            <a:r>
              <a:rPr lang="en-US" sz="2000" dirty="0" smtClean="0"/>
              <a:t>, invention of the </a:t>
            </a:r>
            <a:r>
              <a:rPr lang="en-US" sz="2000" dirty="0" smtClean="0">
                <a:solidFill>
                  <a:srgbClr val="0000FF"/>
                </a:solidFill>
              </a:rPr>
              <a:t>wheel</a:t>
            </a:r>
            <a:r>
              <a:rPr lang="en-US" sz="2000" dirty="0" smtClean="0"/>
              <a:t>, and use of </a:t>
            </a:r>
            <a:r>
              <a:rPr lang="en-US" sz="2000" dirty="0" smtClean="0">
                <a:solidFill>
                  <a:srgbClr val="0000FF"/>
                </a:solidFill>
              </a:rPr>
              <a:t>irrigation for crops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Content Placeholder 1" descr="fertile crescen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r="-199"/>
          <a:stretch>
            <a:fillRect/>
          </a:stretch>
        </p:blipFill>
        <p:spPr>
          <a:xfrm>
            <a:off x="228600" y="2057400"/>
            <a:ext cx="3200400" cy="3810000"/>
          </a:xfrm>
        </p:spPr>
      </p:pic>
    </p:spTree>
    <p:extLst>
      <p:ext uri="{BB962C8B-B14F-4D97-AF65-F5344CB8AC3E}">
        <p14:creationId xmlns:p14="http://schemas.microsoft.com/office/powerpoint/2010/main" val="305007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29184"/>
            <a:ext cx="7290054" cy="149961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Nile River Valley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953000" cy="440436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400" dirty="0"/>
              <a:t>The annual </a:t>
            </a:r>
            <a:r>
              <a:rPr lang="en-US" sz="2400" dirty="0">
                <a:solidFill>
                  <a:srgbClr val="0000FF"/>
                </a:solidFill>
              </a:rPr>
              <a:t>flooding of the river brought nutrients to the soil</a:t>
            </a:r>
            <a:r>
              <a:rPr lang="en-US" sz="2400" dirty="0"/>
              <a:t> and allowed farmers to grow crops in abundance. 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Farmers were able to predict the floods and farming became more reliable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Farmers </a:t>
            </a:r>
            <a:r>
              <a:rPr lang="en-US" sz="2000" dirty="0"/>
              <a:t>retained water for later use by developing an irrigation system.</a:t>
            </a:r>
          </a:p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Irrigation</a:t>
            </a:r>
            <a:r>
              <a:rPr lang="en-US" sz="2400" dirty="0"/>
              <a:t>- the </a:t>
            </a:r>
            <a:r>
              <a:rPr lang="en-US" sz="2400" dirty="0">
                <a:solidFill>
                  <a:srgbClr val="0000FF"/>
                </a:solidFill>
              </a:rPr>
              <a:t>artificial application of water to </a:t>
            </a:r>
            <a:r>
              <a:rPr lang="en-US" sz="2400" dirty="0"/>
              <a:t>assist in the </a:t>
            </a:r>
            <a:r>
              <a:rPr lang="en-US" sz="2400" dirty="0">
                <a:solidFill>
                  <a:srgbClr val="0000FF"/>
                </a:solidFill>
              </a:rPr>
              <a:t>growing of crops in dry areas </a:t>
            </a:r>
            <a:r>
              <a:rPr lang="en-US" sz="2400" dirty="0"/>
              <a:t>and during </a:t>
            </a:r>
            <a:r>
              <a:rPr lang="en-US" sz="2400" dirty="0">
                <a:solidFill>
                  <a:srgbClr val="0000FF"/>
                </a:solidFill>
              </a:rPr>
              <a:t>periods of little rainfall</a:t>
            </a:r>
            <a:r>
              <a:rPr lang="en-US" sz="2400" dirty="0"/>
              <a:t>.</a:t>
            </a:r>
            <a:endParaRPr lang="en-US" sz="2400" dirty="0"/>
          </a:p>
        </p:txBody>
      </p:sp>
      <p:pic>
        <p:nvPicPr>
          <p:cNvPr id="6" name="Picture 5" descr="nile river 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07350"/>
            <a:ext cx="3327400" cy="255664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277" r="15277"/>
          <a:stretch>
            <a:fillRect/>
          </a:stretch>
        </p:blipFill>
        <p:spPr>
          <a:xfrm>
            <a:off x="5791201" y="4267200"/>
            <a:ext cx="2819400" cy="2438400"/>
          </a:xfrm>
        </p:spPr>
      </p:pic>
    </p:spTree>
    <p:extLst>
      <p:ext uri="{BB962C8B-B14F-4D97-AF65-F5344CB8AC3E}">
        <p14:creationId xmlns:p14="http://schemas.microsoft.com/office/powerpoint/2010/main" val="124495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Persian Gulf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8793" b="-18793"/>
          <a:stretch>
            <a:fillRect/>
          </a:stretch>
        </p:blipFill>
        <p:spPr>
          <a:xfrm>
            <a:off x="304800" y="1219200"/>
            <a:ext cx="4029456" cy="5410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828800"/>
            <a:ext cx="4194810" cy="44805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0000FF"/>
                </a:solidFill>
              </a:rPr>
              <a:t>L</a:t>
            </a:r>
            <a:r>
              <a:rPr lang="en-US" sz="2400" dirty="0" smtClean="0">
                <a:solidFill>
                  <a:srgbClr val="0000FF"/>
                </a:solidFill>
              </a:rPr>
              <a:t>ocated </a:t>
            </a:r>
            <a:r>
              <a:rPr lang="en-US" sz="2400" dirty="0">
                <a:solidFill>
                  <a:srgbClr val="0000FF"/>
                </a:solidFill>
              </a:rPr>
              <a:t>between Iran and the Arabian Peninsula</a:t>
            </a:r>
            <a:r>
              <a:rPr lang="en-US" sz="2400" dirty="0"/>
              <a:t>. It is an extension of the Indian Ocean.</a:t>
            </a:r>
          </a:p>
          <a:p>
            <a:pPr>
              <a:buFont typeface="Wingdings" charset="2"/>
              <a:buChar char="v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discovery of </a:t>
            </a:r>
            <a:r>
              <a:rPr lang="en-US" sz="2400" dirty="0" smtClean="0">
                <a:solidFill>
                  <a:srgbClr val="0000FF"/>
                </a:solidFill>
              </a:rPr>
              <a:t>oil </a:t>
            </a:r>
            <a:r>
              <a:rPr lang="en-US" sz="2400" dirty="0"/>
              <a:t>transformed the </a:t>
            </a:r>
            <a:r>
              <a:rPr lang="en-US" sz="2400" dirty="0" smtClean="0"/>
              <a:t>region </a:t>
            </a:r>
            <a:r>
              <a:rPr lang="en-US" sz="2400" dirty="0" smtClean="0">
                <a:solidFill>
                  <a:srgbClr val="0000FF"/>
                </a:solidFill>
              </a:rPr>
              <a:t>from desolation to </a:t>
            </a:r>
            <a:r>
              <a:rPr lang="en-US" sz="2400" dirty="0">
                <a:solidFill>
                  <a:srgbClr val="0000FF"/>
                </a:solidFill>
              </a:rPr>
              <a:t>commercial wealth </a:t>
            </a:r>
            <a:r>
              <a:rPr lang="en-US" sz="2400" dirty="0"/>
              <a:t>as the demand for oil globally exploded.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655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Sahara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5105400" cy="440436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largest desert in the world</a:t>
            </a:r>
            <a:r>
              <a:rPr lang="en-US" dirty="0"/>
              <a:t>, </a:t>
            </a:r>
            <a:r>
              <a:rPr lang="en-US" dirty="0" smtClean="0"/>
              <a:t>stretching </a:t>
            </a:r>
            <a:r>
              <a:rPr lang="en-US" dirty="0" smtClean="0">
                <a:solidFill>
                  <a:srgbClr val="0000FF"/>
                </a:solidFill>
              </a:rPr>
              <a:t>across African continent </a:t>
            </a:r>
            <a:r>
              <a:rPr lang="en-US" dirty="0"/>
              <a:t>from the Atlantic Ocean to the Red Sea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Communications and travel across Sahara is difficult, and will be </a:t>
            </a:r>
            <a:r>
              <a:rPr lang="en-US" dirty="0" smtClean="0">
                <a:solidFill>
                  <a:srgbClr val="0000FF"/>
                </a:solidFill>
              </a:rPr>
              <a:t>the reason for differences in development between North Africa and Sub-Saharan (Southern) Africa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Wingdings" charset="2"/>
              <a:buChar char="v"/>
            </a:pPr>
            <a:r>
              <a:rPr lang="en-US" sz="1800" dirty="0"/>
              <a:t>Temperatures can rise to over 130 degrees</a:t>
            </a:r>
            <a:r>
              <a:rPr lang="en-US" dirty="0"/>
              <a:t>.</a:t>
            </a:r>
          </a:p>
          <a:p>
            <a:pPr lvl="1">
              <a:buFont typeface="Wingdings" charset="2"/>
              <a:buChar char="v"/>
            </a:pPr>
            <a:r>
              <a:rPr lang="en-US" sz="1800" dirty="0"/>
              <a:t>The desert </a:t>
            </a:r>
            <a:r>
              <a:rPr lang="en-US" sz="1800" dirty="0">
                <a:solidFill>
                  <a:srgbClr val="0000FF"/>
                </a:solidFill>
              </a:rPr>
              <a:t>consists of sand, mountains, gravel, and rock formations</a:t>
            </a:r>
            <a:r>
              <a:rPr lang="en-US" sz="18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Aquifers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Underground </a:t>
            </a:r>
            <a:r>
              <a:rPr lang="en-US" dirty="0">
                <a:solidFill>
                  <a:srgbClr val="0000FF"/>
                </a:solidFill>
              </a:rPr>
              <a:t>water </a:t>
            </a:r>
            <a:r>
              <a:rPr lang="en-US" dirty="0" smtClean="0">
                <a:solidFill>
                  <a:srgbClr val="0000FF"/>
                </a:solidFill>
              </a:rPr>
              <a:t>supplies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that can </a:t>
            </a:r>
            <a:r>
              <a:rPr lang="en-US" dirty="0"/>
              <a:t>come to the surface. They </a:t>
            </a:r>
            <a:r>
              <a:rPr lang="en-US" dirty="0">
                <a:solidFill>
                  <a:srgbClr val="0000FF"/>
                </a:solidFill>
              </a:rPr>
              <a:t>can create an oasis</a:t>
            </a:r>
            <a:r>
              <a:rPr lang="en-US" dirty="0"/>
              <a:t>.</a:t>
            </a:r>
          </a:p>
          <a:p>
            <a:pPr lvl="1">
              <a:buFont typeface="Wingdings" charset="2"/>
              <a:buChar char="v"/>
            </a:pPr>
            <a:r>
              <a:rPr lang="en-US" sz="1800" dirty="0"/>
              <a:t>In an oasis </a:t>
            </a:r>
            <a:r>
              <a:rPr lang="en-US" sz="1800" dirty="0">
                <a:solidFill>
                  <a:srgbClr val="0000FF"/>
                </a:solidFill>
              </a:rPr>
              <a:t>wildlife and vegetation can survive</a:t>
            </a:r>
            <a:r>
              <a:rPr lang="en-US" sz="1800" dirty="0"/>
              <a:t>.</a:t>
            </a:r>
            <a:endParaRPr lang="en-US" sz="1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1578" b="-31578"/>
          <a:stretch>
            <a:fillRect/>
          </a:stretch>
        </p:blipFill>
        <p:spPr>
          <a:xfrm>
            <a:off x="5715000" y="-304800"/>
            <a:ext cx="3108960" cy="4800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4140200"/>
            <a:ext cx="3302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Sahel</a:t>
            </a:r>
            <a:r>
              <a:rPr lang="en-US" dirty="0" smtClean="0"/>
              <a:t>: The </a:t>
            </a:r>
            <a:r>
              <a:rPr lang="en-US" dirty="0"/>
              <a:t>“Shore of the Desert”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48984" b="-148984"/>
          <a:stretch>
            <a:fillRect/>
          </a:stretch>
        </p:blipFill>
        <p:spPr>
          <a:xfrm>
            <a:off x="381000" y="609600"/>
            <a:ext cx="3565525" cy="5410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981200"/>
            <a:ext cx="4118610" cy="432816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>
                <a:solidFill>
                  <a:srgbClr val="0000FF"/>
                </a:solidFill>
              </a:rPr>
              <a:t>Narrow </a:t>
            </a:r>
            <a:r>
              <a:rPr lang="en-US" sz="2400" dirty="0">
                <a:solidFill>
                  <a:srgbClr val="0000FF"/>
                </a:solidFill>
              </a:rPr>
              <a:t>band of dry grassland </a:t>
            </a:r>
            <a:r>
              <a:rPr lang="en-US" sz="2400" dirty="0"/>
              <a:t>that runs east to west </a:t>
            </a:r>
            <a:r>
              <a:rPr lang="en-US" sz="2400" dirty="0">
                <a:solidFill>
                  <a:srgbClr val="0000FF"/>
                </a:solidFill>
              </a:rPr>
              <a:t>along the edge of the Sahara</a:t>
            </a:r>
            <a:r>
              <a:rPr lang="en-US" sz="2400" dirty="0"/>
              <a:t>.  It receives very little rainfall. </a:t>
            </a:r>
          </a:p>
          <a:p>
            <a:pPr lvl="1">
              <a:buFont typeface="Wingdings" charset="2"/>
              <a:buChar char="v"/>
            </a:pPr>
            <a:r>
              <a:rPr lang="en-US" sz="1800" dirty="0"/>
              <a:t>People use the Sahel for farming and herding.</a:t>
            </a:r>
          </a:p>
          <a:p>
            <a:pPr>
              <a:buFont typeface="Wingdings" charset="2"/>
              <a:buChar char="v"/>
            </a:pPr>
            <a:r>
              <a:rPr lang="en-US" sz="2400" dirty="0"/>
              <a:t>The Sahara has spread into the Sahel leading to </a:t>
            </a:r>
            <a:r>
              <a:rPr lang="en-US" sz="2400" dirty="0">
                <a:solidFill>
                  <a:srgbClr val="FF0000"/>
                </a:solidFill>
              </a:rPr>
              <a:t>desertification</a:t>
            </a:r>
            <a:r>
              <a:rPr lang="en-US" sz="2400" dirty="0"/>
              <a:t>- a process by which </a:t>
            </a:r>
            <a:r>
              <a:rPr lang="en-US" sz="2400" dirty="0">
                <a:solidFill>
                  <a:srgbClr val="0000FF"/>
                </a:solidFill>
              </a:rPr>
              <a:t>dry land regions become increasingly arid, losing bodies of water, vegetation and wildlife</a:t>
            </a:r>
            <a:r>
              <a:rPr lang="en-US" sz="2400" dirty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0"/>
            <a:ext cx="37973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8096" y="838200"/>
            <a:ext cx="7918704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Nile Delta at Night</a:t>
            </a:r>
            <a:r>
              <a:rPr lang="en-US" dirty="0"/>
              <a:t>:</a:t>
            </a:r>
            <a:r>
              <a:rPr lang="en-US" dirty="0" smtClean="0"/>
              <a:t> 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752600"/>
            <a:ext cx="7290055" cy="4404360"/>
          </a:xfrm>
        </p:spPr>
        <p:txBody>
          <a:bodyPr>
            <a:normAutofit/>
          </a:bodyPr>
          <a:lstStyle/>
          <a:p>
            <a:r>
              <a:rPr lang="en-US" sz="2800" dirty="0"/>
              <a:t>What Can You Tell Me About This Picture?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36800"/>
            <a:ext cx="68072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38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5002</TotalTime>
  <Words>536</Words>
  <Application>Microsoft Macintosh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Integral</vt:lpstr>
      <vt:lpstr>Physical geography</vt:lpstr>
      <vt:lpstr>The Middle East </vt:lpstr>
      <vt:lpstr>Settlement patterns</vt:lpstr>
      <vt:lpstr>Cradle of Civilization</vt:lpstr>
      <vt:lpstr>Nile River Valley</vt:lpstr>
      <vt:lpstr>Persian Gulf</vt:lpstr>
      <vt:lpstr>The Sahara</vt:lpstr>
      <vt:lpstr>Sahel: The “Shore of the Desert”</vt:lpstr>
      <vt:lpstr>Nile Delta at Night: 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Armendariz</dc:creator>
  <cp:lastModifiedBy>Ana Armendariz</cp:lastModifiedBy>
  <cp:revision>70</cp:revision>
  <dcterms:created xsi:type="dcterms:W3CDTF">2012-10-01T05:23:19Z</dcterms:created>
  <dcterms:modified xsi:type="dcterms:W3CDTF">2016-02-18T13:38:20Z</dcterms:modified>
</cp:coreProperties>
</file>