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4" r:id="rId3"/>
    <p:sldId id="277" r:id="rId4"/>
    <p:sldId id="278" r:id="rId5"/>
    <p:sldId id="279" r:id="rId6"/>
    <p:sldId id="280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164B5-A298-415F-BA83-2CD3890B16EA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B657-94AF-4534-9B43-4640B22DC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1B0D-C3C4-4C2B-8357-11D08D9711F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E0C72-7BAC-414A-B17F-47166FBC2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1E6F76-D22E-4D5A-9B6D-BF37D349A8D2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4DFC1-381F-4357-93D3-ABBC31E58B1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Religions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Polytheism &amp; Animism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</a:t>
            </a:r>
            <a:r>
              <a:rPr lang="en-US" dirty="0" smtClean="0">
                <a:solidFill>
                  <a:srgbClr val="FF0000"/>
                </a:solidFill>
              </a:rPr>
              <a:t>African religions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160EBE"/>
                </a:solidFill>
              </a:rPr>
              <a:t>based on various tribal beliefs </a:t>
            </a:r>
            <a:r>
              <a:rPr lang="en-US" dirty="0" smtClean="0"/>
              <a:t>and locations</a:t>
            </a:r>
          </a:p>
          <a:p>
            <a:r>
              <a:rPr lang="en-US" dirty="0"/>
              <a:t>R</a:t>
            </a:r>
            <a:r>
              <a:rPr lang="en-US" dirty="0" smtClean="0"/>
              <a:t>ecognize </a:t>
            </a:r>
            <a:r>
              <a:rPr lang="en-US" dirty="0" smtClean="0">
                <a:solidFill>
                  <a:srgbClr val="160EBE"/>
                </a:solidFill>
              </a:rPr>
              <a:t>one main creator</a:t>
            </a:r>
            <a:r>
              <a:rPr lang="en-US" dirty="0" smtClean="0"/>
              <a:t> in addition to </a:t>
            </a:r>
            <a:r>
              <a:rPr lang="en-US" dirty="0" smtClean="0">
                <a:solidFill>
                  <a:srgbClr val="160EBE"/>
                </a:solidFill>
              </a:rPr>
              <a:t>environmental spirits </a:t>
            </a:r>
            <a:r>
              <a:rPr lang="en-US" dirty="0" smtClean="0"/>
              <a:t>that control all aspects of life. </a:t>
            </a:r>
          </a:p>
          <a:p>
            <a:r>
              <a:rPr lang="en-US" dirty="0" smtClean="0"/>
              <a:t>Include </a:t>
            </a:r>
            <a:r>
              <a:rPr lang="en-US" dirty="0" smtClean="0">
                <a:solidFill>
                  <a:srgbClr val="160EBE"/>
                </a:solidFill>
              </a:rPr>
              <a:t>Turkana, </a:t>
            </a:r>
            <a:r>
              <a:rPr lang="en-US" dirty="0" err="1" smtClean="0">
                <a:solidFill>
                  <a:srgbClr val="160EBE"/>
                </a:solidFill>
              </a:rPr>
              <a:t>Masai</a:t>
            </a:r>
            <a:r>
              <a:rPr lang="en-US" dirty="0" smtClean="0">
                <a:solidFill>
                  <a:srgbClr val="160EBE"/>
                </a:solidFill>
              </a:rPr>
              <a:t>, and Berber tribes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1070194"/>
            <a:ext cx="3295693" cy="205400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94" y="3517602"/>
            <a:ext cx="3187593" cy="21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Asia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067868"/>
            <a:ext cx="2619375" cy="17430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Shinto</a:t>
            </a:r>
            <a:r>
              <a:rPr lang="en-US" dirty="0"/>
              <a:t>, founded in </a:t>
            </a:r>
            <a:r>
              <a:rPr lang="en-US" dirty="0">
                <a:solidFill>
                  <a:srgbClr val="160EBE"/>
                </a:solidFill>
              </a:rPr>
              <a:t>Japan</a:t>
            </a:r>
            <a:r>
              <a:rPr lang="en-US" dirty="0"/>
              <a:t>, is the </a:t>
            </a:r>
            <a:r>
              <a:rPr lang="en-US" dirty="0">
                <a:solidFill>
                  <a:srgbClr val="160EBE"/>
                </a:solidFill>
              </a:rPr>
              <a:t>largest indigenous religion </a:t>
            </a:r>
            <a:r>
              <a:rPr lang="en-US" dirty="0"/>
              <a:t>but has </a:t>
            </a:r>
            <a:r>
              <a:rPr lang="en-US" dirty="0">
                <a:solidFill>
                  <a:srgbClr val="160EBE"/>
                </a:solidFill>
              </a:rPr>
              <a:t>no formal doctrine</a:t>
            </a:r>
            <a:r>
              <a:rPr lang="en-US" dirty="0"/>
              <a:t>.</a:t>
            </a:r>
          </a:p>
          <a:p>
            <a:r>
              <a:rPr lang="en-US" dirty="0"/>
              <a:t>Followers often incorporate aspects of Buddhism into Shinto</a:t>
            </a:r>
          </a:p>
          <a:p>
            <a:r>
              <a:rPr lang="en-US" dirty="0"/>
              <a:t>Focus on the </a:t>
            </a:r>
            <a:r>
              <a:rPr lang="en-US" dirty="0">
                <a:solidFill>
                  <a:srgbClr val="160EBE"/>
                </a:solidFill>
              </a:rPr>
              <a:t>balance between humanity and nature</a:t>
            </a:r>
          </a:p>
          <a:p>
            <a:r>
              <a:rPr lang="en-US" dirty="0"/>
              <a:t>Dates to </a:t>
            </a:r>
            <a:r>
              <a:rPr lang="en-US" dirty="0">
                <a:solidFill>
                  <a:srgbClr val="160EBE"/>
                </a:solidFill>
              </a:rPr>
              <a:t>prehistoric eras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8" y="2915233"/>
            <a:ext cx="2562225" cy="170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476760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Australia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Aboriginal</a:t>
            </a:r>
            <a:r>
              <a:rPr lang="en-US" dirty="0" smtClean="0"/>
              <a:t> followers </a:t>
            </a:r>
            <a:r>
              <a:rPr lang="en-US" dirty="0" smtClean="0">
                <a:solidFill>
                  <a:srgbClr val="160EBE"/>
                </a:solidFill>
              </a:rPr>
              <a:t>do not believe in a deity</a:t>
            </a:r>
          </a:p>
          <a:p>
            <a:r>
              <a:rPr lang="en-US" dirty="0" smtClean="0">
                <a:solidFill>
                  <a:srgbClr val="160EBE"/>
                </a:solidFill>
              </a:rPr>
              <a:t>The Dreaming </a:t>
            </a:r>
            <a:r>
              <a:rPr lang="en-US" dirty="0" smtClean="0"/>
              <a:t>is when </a:t>
            </a:r>
            <a:r>
              <a:rPr lang="en-US" dirty="0" smtClean="0">
                <a:solidFill>
                  <a:srgbClr val="160EBE"/>
                </a:solidFill>
              </a:rPr>
              <a:t>all ancestors </a:t>
            </a:r>
            <a:r>
              <a:rPr lang="en-US" dirty="0" smtClean="0"/>
              <a:t>sprang from the Earth and </a:t>
            </a:r>
            <a:r>
              <a:rPr lang="en-US" dirty="0" smtClean="0">
                <a:solidFill>
                  <a:srgbClr val="160EBE"/>
                </a:solidFill>
              </a:rPr>
              <a:t>created all life (human, plant, animal)</a:t>
            </a:r>
          </a:p>
          <a:p>
            <a:r>
              <a:rPr lang="en-US" dirty="0" smtClean="0"/>
              <a:t>Ancestor Veneration- </a:t>
            </a:r>
            <a:r>
              <a:rPr lang="en-US" dirty="0" smtClean="0">
                <a:solidFill>
                  <a:srgbClr val="160EBE"/>
                </a:solidFill>
              </a:rPr>
              <a:t>honor ancestors </a:t>
            </a:r>
            <a:r>
              <a:rPr lang="en-US" dirty="0" smtClean="0"/>
              <a:t>as they continue to </a:t>
            </a:r>
            <a:r>
              <a:rPr lang="en-US" dirty="0" smtClean="0">
                <a:solidFill>
                  <a:srgbClr val="160EBE"/>
                </a:solidFill>
              </a:rPr>
              <a:t>control life creations</a:t>
            </a:r>
            <a:endParaRPr lang="en-US" dirty="0">
              <a:solidFill>
                <a:srgbClr val="160EBE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8492"/>
            <a:ext cx="2809875" cy="16287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71" y="3001671"/>
            <a:ext cx="2581275" cy="177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17" y="504562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North &amp; South America: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Native Americans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0"/>
            <a:ext cx="2819400" cy="152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enter on spiritual world, differ based on various tribes.</a:t>
            </a:r>
          </a:p>
          <a:p>
            <a:r>
              <a:rPr lang="en-US" dirty="0" smtClean="0">
                <a:solidFill>
                  <a:srgbClr val="160EBE"/>
                </a:solidFill>
              </a:rPr>
              <a:t>Great Spirit </a:t>
            </a:r>
            <a:r>
              <a:rPr lang="en-US" dirty="0" smtClean="0"/>
              <a:t>who works with other spirits through </a:t>
            </a:r>
            <a:r>
              <a:rPr lang="en-US" dirty="0" smtClean="0">
                <a:solidFill>
                  <a:srgbClr val="160EBE"/>
                </a:solidFill>
              </a:rPr>
              <a:t>acts of nature </a:t>
            </a:r>
            <a:r>
              <a:rPr lang="en-US" dirty="0" smtClean="0"/>
              <a:t>(good and bad weather, natural disasters, </a:t>
            </a:r>
            <a:r>
              <a:rPr lang="en-US" dirty="0" smtClean="0">
                <a:solidFill>
                  <a:srgbClr val="160EBE"/>
                </a:solidFill>
              </a:rPr>
              <a:t>rain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160EBE"/>
                </a:solidFill>
              </a:rPr>
              <a:t>to create balance in life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160EBE"/>
                </a:solidFill>
              </a:rPr>
              <a:t>Rituals mark stages of life </a:t>
            </a:r>
            <a:r>
              <a:rPr lang="en-US" dirty="0" smtClean="0"/>
              <a:t>and are </a:t>
            </a:r>
            <a:r>
              <a:rPr lang="en-US" dirty="0" smtClean="0">
                <a:solidFill>
                  <a:srgbClr val="160EBE"/>
                </a:solidFill>
              </a:rPr>
              <a:t>passed on through generations</a:t>
            </a:r>
            <a:endParaRPr lang="en-US" dirty="0">
              <a:solidFill>
                <a:srgbClr val="160EB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28575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5029200"/>
            <a:ext cx="2619375" cy="1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9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Polytheism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60EBE"/>
                </a:solidFill>
              </a:rPr>
              <a:t>belief in multiple gods or goddesses</a:t>
            </a:r>
          </a:p>
          <a:p>
            <a:r>
              <a:rPr lang="en-US" dirty="0" smtClean="0"/>
              <a:t>May have a </a:t>
            </a:r>
            <a:r>
              <a:rPr lang="en-US" dirty="0" smtClean="0">
                <a:solidFill>
                  <a:srgbClr val="160EBE"/>
                </a:solidFill>
              </a:rPr>
              <a:t>Supreme deity and lesser deities that followers pray to</a:t>
            </a:r>
            <a:r>
              <a:rPr lang="en-US" dirty="0" smtClean="0"/>
              <a:t> or worship, or ghost-like forces or bad spirits may have equal or lesser status in prayers.</a:t>
            </a:r>
          </a:p>
          <a:p>
            <a:r>
              <a:rPr lang="en-US" dirty="0" smtClean="0"/>
              <a:t>Some religions </a:t>
            </a:r>
            <a:r>
              <a:rPr lang="en-US" dirty="0" smtClean="0">
                <a:solidFill>
                  <a:srgbClr val="160EBE"/>
                </a:solidFill>
              </a:rPr>
              <a:t>emphasize a goal </a:t>
            </a:r>
            <a:r>
              <a:rPr lang="en-US" dirty="0" smtClean="0"/>
              <a:t>that is more important than the deity (Buddhism). </a:t>
            </a:r>
            <a:r>
              <a:rPr lang="en-US" dirty="0" smtClean="0">
                <a:solidFill>
                  <a:srgbClr val="160EBE"/>
                </a:solidFill>
              </a:rPr>
              <a:t>Teachings or behaviors may be the focus</a:t>
            </a:r>
            <a:r>
              <a:rPr lang="en-US" dirty="0" smtClean="0"/>
              <a:t> of the religion instead of gods (Sikhism &amp; Confucianism).</a:t>
            </a:r>
          </a:p>
        </p:txBody>
      </p:sp>
    </p:spTree>
    <p:extLst>
      <p:ext uri="{BB962C8B-B14F-4D97-AF65-F5344CB8AC3E}">
        <p14:creationId xmlns:p14="http://schemas.microsoft.com/office/powerpoint/2010/main" val="22354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911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Hinduism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51054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Followers</a:t>
            </a:r>
            <a:r>
              <a:rPr lang="en-US" sz="3100" b="1" dirty="0"/>
              <a:t>: </a:t>
            </a:r>
            <a:r>
              <a:rPr lang="en-US" sz="3100" dirty="0">
                <a:solidFill>
                  <a:srgbClr val="160EBE"/>
                </a:solidFill>
              </a:rPr>
              <a:t>Hindu</a:t>
            </a:r>
          </a:p>
          <a:p>
            <a:r>
              <a:rPr lang="en-US" sz="3100" b="1" dirty="0">
                <a:solidFill>
                  <a:srgbClr val="FF0000"/>
                </a:solidFill>
              </a:rPr>
              <a:t>Origin</a:t>
            </a:r>
            <a:r>
              <a:rPr lang="en-US" sz="3100" b="1" dirty="0"/>
              <a:t>: </a:t>
            </a:r>
            <a:r>
              <a:rPr lang="en-US" sz="3100" dirty="0"/>
              <a:t>Developed over thousands of years in </a:t>
            </a:r>
            <a:r>
              <a:rPr lang="en-US" sz="3100" dirty="0">
                <a:solidFill>
                  <a:srgbClr val="160EBE"/>
                </a:solidFill>
              </a:rPr>
              <a:t>India &amp; Nepal</a:t>
            </a:r>
            <a:r>
              <a:rPr lang="en-US" sz="3100" dirty="0"/>
              <a:t>, with many influences.</a:t>
            </a:r>
          </a:p>
          <a:p>
            <a:r>
              <a:rPr lang="en-US" sz="3100" b="1" dirty="0">
                <a:solidFill>
                  <a:srgbClr val="FF0000"/>
                </a:solidFill>
              </a:rPr>
              <a:t>Deity</a:t>
            </a:r>
            <a:r>
              <a:rPr lang="en-US" sz="3100" b="1" dirty="0"/>
              <a:t>: </a:t>
            </a:r>
            <a:r>
              <a:rPr lang="en-US" sz="3100" dirty="0"/>
              <a:t>Believe in </a:t>
            </a:r>
            <a:r>
              <a:rPr lang="en-US" sz="3100" dirty="0">
                <a:solidFill>
                  <a:srgbClr val="160EBE"/>
                </a:solidFill>
              </a:rPr>
              <a:t>many gods</a:t>
            </a:r>
            <a:r>
              <a:rPr lang="en-US" sz="3100" dirty="0"/>
              <a:t>, Three specifically that are a form of the </a:t>
            </a:r>
            <a:r>
              <a:rPr lang="en-US" sz="3100" dirty="0">
                <a:solidFill>
                  <a:srgbClr val="160EBE"/>
                </a:solidFill>
              </a:rPr>
              <a:t>One Supreme Being, Brahma</a:t>
            </a:r>
            <a:r>
              <a:rPr lang="en-US" sz="3100" dirty="0"/>
              <a:t>.</a:t>
            </a:r>
          </a:p>
          <a:p>
            <a:r>
              <a:rPr lang="en-US" sz="3100" b="1" dirty="0">
                <a:solidFill>
                  <a:srgbClr val="FF0000"/>
                </a:solidFill>
              </a:rPr>
              <a:t>Worship</a:t>
            </a:r>
            <a:r>
              <a:rPr lang="en-US" sz="3100" b="1" dirty="0"/>
              <a:t>:</a:t>
            </a:r>
            <a:r>
              <a:rPr lang="en-US" sz="3100" dirty="0"/>
              <a:t> </a:t>
            </a:r>
            <a:r>
              <a:rPr lang="en-US" sz="3100" dirty="0" err="1">
                <a:solidFill>
                  <a:srgbClr val="160EBE"/>
                </a:solidFill>
              </a:rPr>
              <a:t>Mandirs</a:t>
            </a:r>
            <a:r>
              <a:rPr lang="en-US" sz="3100" dirty="0"/>
              <a:t>, temples </a:t>
            </a:r>
            <a:r>
              <a:rPr lang="en-US" sz="3100" dirty="0">
                <a:solidFill>
                  <a:srgbClr val="160EBE"/>
                </a:solidFill>
              </a:rPr>
              <a:t>dedicated to a specific Hindu god/ goddess</a:t>
            </a:r>
            <a:r>
              <a:rPr lang="en-US" sz="3100" dirty="0"/>
              <a:t>. Shrines can also be made at home.</a:t>
            </a:r>
            <a:endParaRPr lang="en-US" sz="3100" b="1" dirty="0"/>
          </a:p>
          <a:p>
            <a:r>
              <a:rPr lang="en-US" sz="3100" b="1" dirty="0">
                <a:solidFill>
                  <a:srgbClr val="FF0000"/>
                </a:solidFill>
              </a:rPr>
              <a:t>Sacred Texts</a:t>
            </a:r>
            <a:r>
              <a:rPr lang="en-US" sz="3100" b="1" dirty="0"/>
              <a:t>: </a:t>
            </a:r>
            <a:r>
              <a:rPr lang="en-US" sz="3100" dirty="0">
                <a:solidFill>
                  <a:srgbClr val="160EBE"/>
                </a:solidFill>
              </a:rPr>
              <a:t>Vedas</a:t>
            </a:r>
            <a:r>
              <a:rPr lang="en-US" sz="3100" dirty="0"/>
              <a:t>, written in Sanskrit, are the </a:t>
            </a:r>
            <a:r>
              <a:rPr lang="en-US" sz="3100" dirty="0">
                <a:solidFill>
                  <a:srgbClr val="160EBE"/>
                </a:solidFill>
              </a:rPr>
              <a:t>oldest Hindu scriptures</a:t>
            </a:r>
            <a:r>
              <a:rPr lang="en-US" sz="3100" dirty="0"/>
              <a:t>, attributed to Brahma.</a:t>
            </a:r>
            <a:endParaRPr lang="en-US" sz="3100" b="1" dirty="0"/>
          </a:p>
          <a:p>
            <a:pPr lvl="1"/>
            <a:r>
              <a:rPr lang="en-US" sz="2600" b="1" dirty="0">
                <a:solidFill>
                  <a:srgbClr val="160EBE"/>
                </a:solidFill>
              </a:rPr>
              <a:t>Upanishads</a:t>
            </a:r>
            <a:r>
              <a:rPr lang="en-US" sz="2600" dirty="0"/>
              <a:t> describes human salvation </a:t>
            </a:r>
          </a:p>
          <a:p>
            <a:pPr lvl="1"/>
            <a:r>
              <a:rPr lang="en-US" sz="2600" b="1" dirty="0">
                <a:solidFill>
                  <a:srgbClr val="160EBE"/>
                </a:solidFill>
              </a:rPr>
              <a:t>Bhagavad Gita </a:t>
            </a:r>
            <a:r>
              <a:rPr lang="en-US" sz="2600" dirty="0"/>
              <a:t>tells 700 verse story of Krishna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0" r="-18400"/>
          <a:stretch>
            <a:fillRect/>
          </a:stretch>
        </p:blipFill>
        <p:spPr bwMode="auto">
          <a:xfrm>
            <a:off x="6187440" y="228600"/>
            <a:ext cx="2956560" cy="333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39" y="3810000"/>
            <a:ext cx="314656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13816"/>
            <a:ext cx="7290054" cy="10911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Hinduism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76400"/>
            <a:ext cx="5334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Beliefs</a:t>
            </a:r>
            <a:r>
              <a:rPr lang="en-US" sz="2200" b="1" dirty="0"/>
              <a:t>: </a:t>
            </a:r>
            <a:r>
              <a:rPr lang="en-US" sz="2200" b="1" dirty="0">
                <a:solidFill>
                  <a:srgbClr val="160EBE"/>
                </a:solidFill>
              </a:rPr>
              <a:t>Reincarnation</a:t>
            </a:r>
            <a:r>
              <a:rPr lang="en-US" sz="2200" dirty="0"/>
              <a:t> is the belief that the soul is reborn </a:t>
            </a:r>
            <a:r>
              <a:rPr lang="en-US" sz="2200" dirty="0">
                <a:solidFill>
                  <a:srgbClr val="160EBE"/>
                </a:solidFill>
              </a:rPr>
              <a:t>based on the good (or bad) works a person </a:t>
            </a:r>
            <a:r>
              <a:rPr lang="en-US" sz="2200" dirty="0"/>
              <a:t>does in current life, aka </a:t>
            </a:r>
            <a:r>
              <a:rPr lang="en-US" sz="2200" dirty="0">
                <a:solidFill>
                  <a:srgbClr val="160EBE"/>
                </a:solidFill>
              </a:rPr>
              <a:t>Karma</a:t>
            </a:r>
            <a:r>
              <a:rPr lang="en-US" sz="2200" dirty="0"/>
              <a:t>.</a:t>
            </a:r>
          </a:p>
          <a:p>
            <a:pPr lvl="1"/>
            <a:r>
              <a:rPr lang="en-US" dirty="0"/>
              <a:t>Cows are sacred; beef is not eaten.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Rituals</a:t>
            </a:r>
            <a:r>
              <a:rPr lang="en-US" sz="2200" b="1" dirty="0"/>
              <a:t>: </a:t>
            </a:r>
            <a:r>
              <a:rPr lang="en-US" sz="2200" dirty="0">
                <a:solidFill>
                  <a:srgbClr val="160EBE"/>
                </a:solidFill>
              </a:rPr>
              <a:t>Puja</a:t>
            </a:r>
            <a:r>
              <a:rPr lang="en-US" sz="2200" dirty="0"/>
              <a:t> is a prayer ritual that </a:t>
            </a:r>
            <a:r>
              <a:rPr lang="en-US" sz="2200" dirty="0">
                <a:solidFill>
                  <a:srgbClr val="160EBE"/>
                </a:solidFill>
              </a:rPr>
              <a:t>commemorates daily life </a:t>
            </a:r>
            <a:r>
              <a:rPr lang="en-US" sz="2200" dirty="0"/>
              <a:t>and important events. </a:t>
            </a:r>
          </a:p>
          <a:p>
            <a:pPr lvl="1"/>
            <a:r>
              <a:rPr lang="en-US" dirty="0"/>
              <a:t>Various forms of </a:t>
            </a:r>
            <a:r>
              <a:rPr lang="en-US" dirty="0">
                <a:solidFill>
                  <a:srgbClr val="160EBE"/>
                </a:solidFill>
              </a:rPr>
              <a:t>Yoga are also practiced daily</a:t>
            </a:r>
            <a:r>
              <a:rPr lang="en-US" dirty="0"/>
              <a:t>.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Sects</a:t>
            </a:r>
            <a:r>
              <a:rPr lang="en-US" sz="2200" b="1" dirty="0"/>
              <a:t>: </a:t>
            </a:r>
            <a:r>
              <a:rPr lang="en-US" sz="2200" dirty="0" err="1">
                <a:solidFill>
                  <a:srgbClr val="160EBE"/>
                </a:solidFill>
              </a:rPr>
              <a:t>Vaishnavas</a:t>
            </a:r>
            <a:r>
              <a:rPr lang="en-US" sz="2200" dirty="0"/>
              <a:t> (Vishnu), </a:t>
            </a:r>
            <a:r>
              <a:rPr lang="en-US" sz="2200" dirty="0" err="1">
                <a:solidFill>
                  <a:srgbClr val="160EBE"/>
                </a:solidFill>
              </a:rPr>
              <a:t>Shaivites</a:t>
            </a:r>
            <a:r>
              <a:rPr lang="en-US" sz="2200" dirty="0"/>
              <a:t> (Shiva), </a:t>
            </a:r>
            <a:r>
              <a:rPr lang="en-US" sz="2200" dirty="0" err="1">
                <a:solidFill>
                  <a:srgbClr val="160EBE"/>
                </a:solidFill>
              </a:rPr>
              <a:t>Shakta</a:t>
            </a:r>
            <a:r>
              <a:rPr lang="en-US" sz="2200" dirty="0"/>
              <a:t> (Shakti), </a:t>
            </a:r>
            <a:r>
              <a:rPr lang="en-US" sz="2200" dirty="0" err="1">
                <a:solidFill>
                  <a:srgbClr val="160EBE"/>
                </a:solidFill>
              </a:rPr>
              <a:t>Smartis</a:t>
            </a:r>
            <a:r>
              <a:rPr lang="en-US" sz="2200" dirty="0"/>
              <a:t> (Five Deities in One) 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Languages</a:t>
            </a:r>
            <a:r>
              <a:rPr lang="en-US" sz="2200" b="1" dirty="0"/>
              <a:t>: </a:t>
            </a:r>
            <a:r>
              <a:rPr lang="en-US" sz="2200" dirty="0">
                <a:solidFill>
                  <a:srgbClr val="160EBE"/>
                </a:solidFill>
              </a:rPr>
              <a:t>Hindi </a:t>
            </a:r>
            <a:r>
              <a:rPr lang="en-US" sz="2200" dirty="0"/>
              <a:t>(the regional dialect) is mostly </a:t>
            </a:r>
            <a:r>
              <a:rPr lang="en-US" sz="2200" dirty="0">
                <a:solidFill>
                  <a:srgbClr val="160EBE"/>
                </a:solidFill>
              </a:rPr>
              <a:t>derived from the ancient language of Sanskrit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6" r="-6136"/>
          <a:stretch>
            <a:fillRect/>
          </a:stretch>
        </p:blipFill>
        <p:spPr bwMode="auto">
          <a:xfrm>
            <a:off x="1281199" y="4282440"/>
            <a:ext cx="2147801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000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9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609600"/>
            <a:ext cx="7290054" cy="93878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uddhism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876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Followers: </a:t>
            </a:r>
            <a:r>
              <a:rPr lang="en-US" sz="2200" dirty="0">
                <a:solidFill>
                  <a:srgbClr val="160EBE"/>
                </a:solidFill>
              </a:rPr>
              <a:t>Buddhist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Origin: </a:t>
            </a:r>
            <a:r>
              <a:rPr lang="en-US" sz="2200" dirty="0" smtClean="0"/>
              <a:t>Founded by </a:t>
            </a:r>
            <a:r>
              <a:rPr lang="en-US" sz="2200" dirty="0" smtClean="0">
                <a:solidFill>
                  <a:srgbClr val="160EBE"/>
                </a:solidFill>
              </a:rPr>
              <a:t>Siddhartha Gautama around 500 </a:t>
            </a:r>
            <a:r>
              <a:rPr lang="en-US" sz="2200" dirty="0">
                <a:solidFill>
                  <a:srgbClr val="160EBE"/>
                </a:solidFill>
              </a:rPr>
              <a:t>B.C.E</a:t>
            </a:r>
            <a:r>
              <a:rPr lang="en-US" sz="2200" dirty="0"/>
              <a:t>., based on beliefs &amp; teachings of </a:t>
            </a:r>
            <a:r>
              <a:rPr lang="en-US" sz="2200" dirty="0">
                <a:solidFill>
                  <a:srgbClr val="160EBE"/>
                </a:solidFill>
              </a:rPr>
              <a:t>self-denial and meditation to achieve Nirvana</a:t>
            </a:r>
            <a:r>
              <a:rPr lang="en-US" sz="2200" dirty="0"/>
              <a:t>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Deity: </a:t>
            </a:r>
            <a:r>
              <a:rPr lang="en-US" sz="2200" dirty="0">
                <a:solidFill>
                  <a:srgbClr val="160EBE"/>
                </a:solidFill>
              </a:rPr>
              <a:t>Do not believe in a single Supreme Being</a:t>
            </a:r>
            <a:r>
              <a:rPr lang="en-US" sz="2200" dirty="0"/>
              <a:t>. Soul will have many reincarnations.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Beliefs: </a:t>
            </a:r>
            <a:r>
              <a:rPr lang="en-US" sz="2200" i="1" dirty="0">
                <a:solidFill>
                  <a:srgbClr val="160EBE"/>
                </a:solidFill>
              </a:rPr>
              <a:t>The Four Noble Truths- </a:t>
            </a:r>
            <a:r>
              <a:rPr lang="en-US" sz="2200" dirty="0"/>
              <a:t>Dukkha (suffering, anxiety, dissatisfaction), Origin of Dukkha is human desire, Freedom from Dukkha, Achieve the Eightfold </a:t>
            </a:r>
            <a:r>
              <a:rPr lang="en-US" sz="2200" dirty="0" smtClean="0"/>
              <a:t>Path </a:t>
            </a:r>
            <a:r>
              <a:rPr lang="en-US" sz="2200" dirty="0" smtClean="0">
                <a:solidFill>
                  <a:srgbClr val="160EBE"/>
                </a:solidFill>
              </a:rPr>
              <a:t>in order to reach Nirvana</a:t>
            </a:r>
            <a:endParaRPr lang="en-US" sz="2200" dirty="0">
              <a:solidFill>
                <a:srgbClr val="160EBE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Worship: </a:t>
            </a:r>
            <a:r>
              <a:rPr lang="en-US" sz="2200" dirty="0">
                <a:solidFill>
                  <a:srgbClr val="160EBE"/>
                </a:solidFill>
              </a:rPr>
              <a:t>Pagodas and </a:t>
            </a:r>
            <a:r>
              <a:rPr lang="en-US" sz="2200" dirty="0" err="1">
                <a:solidFill>
                  <a:srgbClr val="160EBE"/>
                </a:solidFill>
              </a:rPr>
              <a:t>Stupas</a:t>
            </a:r>
            <a:r>
              <a:rPr lang="en-US" sz="2200" dirty="0">
                <a:solidFill>
                  <a:srgbClr val="160EBE"/>
                </a:solidFill>
              </a:rPr>
              <a:t> </a:t>
            </a:r>
            <a:r>
              <a:rPr lang="en-US" sz="2200" dirty="0"/>
              <a:t>are types of Buddhist temples, but meditating in a shrine at home is acceptable.</a:t>
            </a:r>
            <a:endParaRPr lang="en-US" sz="2200" b="1" dirty="0"/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93" b="-44393"/>
          <a:stretch>
            <a:fillRect/>
          </a:stretch>
        </p:blipFill>
        <p:spPr bwMode="auto">
          <a:xfrm>
            <a:off x="5257800" y="-457200"/>
            <a:ext cx="356616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526" y="3048000"/>
            <a:ext cx="3477753" cy="32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149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Buddhism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410200" cy="4709160"/>
          </a:xfrm>
        </p:spPr>
        <p:txBody>
          <a:bodyPr>
            <a:normAutofit fontScale="92500"/>
          </a:bodyPr>
          <a:lstStyle/>
          <a:p>
            <a:pPr lvl="0"/>
            <a:r>
              <a:rPr lang="en-US" sz="2200" b="1" dirty="0">
                <a:solidFill>
                  <a:srgbClr val="FF0000"/>
                </a:solidFill>
              </a:rPr>
              <a:t>Rituals: </a:t>
            </a:r>
            <a:r>
              <a:rPr lang="en-US" sz="2200" dirty="0">
                <a:solidFill>
                  <a:srgbClr val="160EBE"/>
                </a:solidFill>
              </a:rPr>
              <a:t>Eightfold Path </a:t>
            </a:r>
            <a:r>
              <a:rPr lang="en-US" sz="2200" dirty="0"/>
              <a:t>leads practitioner to </a:t>
            </a:r>
            <a:r>
              <a:rPr lang="en-US" sz="2200" dirty="0">
                <a:solidFill>
                  <a:srgbClr val="160EBE"/>
                </a:solidFill>
              </a:rPr>
              <a:t>self-awakening and liberation from earthly desires</a:t>
            </a:r>
          </a:p>
          <a:p>
            <a:pPr lvl="1"/>
            <a:r>
              <a:rPr lang="en-US" sz="1800" dirty="0"/>
              <a:t>Right Understanding, Right Thought, Right Speech, Right Action, Right Livelihood, Right Effort, Right Mindfulness, Right Concentration</a:t>
            </a:r>
          </a:p>
          <a:p>
            <a:pPr lvl="0"/>
            <a:r>
              <a:rPr lang="en-US" sz="2200" b="1" dirty="0">
                <a:solidFill>
                  <a:srgbClr val="FF0000"/>
                </a:solidFill>
              </a:rPr>
              <a:t>Language: </a:t>
            </a:r>
            <a:r>
              <a:rPr lang="en-US" sz="2200" dirty="0"/>
              <a:t>Modern Buddhists speak </a:t>
            </a:r>
            <a:r>
              <a:rPr lang="en-US" sz="2200" dirty="0">
                <a:solidFill>
                  <a:srgbClr val="160EBE"/>
                </a:solidFill>
              </a:rPr>
              <a:t>Tibetan or Chinese</a:t>
            </a:r>
            <a:r>
              <a:rPr lang="en-US" sz="2200" dirty="0"/>
              <a:t>; ancient texts are written in Sanskrit</a:t>
            </a:r>
            <a:endParaRPr lang="en-US" sz="2200" b="1" dirty="0"/>
          </a:p>
          <a:p>
            <a:r>
              <a:rPr lang="en-US" sz="2200" b="1" dirty="0">
                <a:solidFill>
                  <a:srgbClr val="FF0000"/>
                </a:solidFill>
              </a:rPr>
              <a:t>Text: </a:t>
            </a:r>
            <a:r>
              <a:rPr lang="en-US" sz="2200" dirty="0"/>
              <a:t>Beliefs follow writings called </a:t>
            </a:r>
            <a:r>
              <a:rPr lang="en-US" sz="2200" dirty="0">
                <a:solidFill>
                  <a:srgbClr val="160EBE"/>
                </a:solidFill>
              </a:rPr>
              <a:t>Sutras</a:t>
            </a:r>
            <a:r>
              <a:rPr lang="en-US" sz="2200" dirty="0"/>
              <a:t>.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Sects: </a:t>
            </a:r>
            <a:r>
              <a:rPr lang="en-US" sz="2200" dirty="0">
                <a:solidFill>
                  <a:srgbClr val="160EBE"/>
                </a:solidFill>
              </a:rPr>
              <a:t>Theravada</a:t>
            </a:r>
            <a:r>
              <a:rPr lang="en-US" sz="2200" dirty="0"/>
              <a:t> (Conservative), </a:t>
            </a:r>
            <a:r>
              <a:rPr lang="en-US" sz="2200" dirty="0">
                <a:solidFill>
                  <a:srgbClr val="160EBE"/>
                </a:solidFill>
              </a:rPr>
              <a:t>Mahayana</a:t>
            </a:r>
            <a:r>
              <a:rPr lang="en-US" sz="2200" dirty="0"/>
              <a:t> (seek enlightenment for greater good), </a:t>
            </a:r>
            <a:r>
              <a:rPr lang="en-US" sz="2200" dirty="0">
                <a:solidFill>
                  <a:srgbClr val="160EBE"/>
                </a:solidFill>
              </a:rPr>
              <a:t>Vajrayana</a:t>
            </a:r>
            <a:r>
              <a:rPr lang="en-US" sz="2200" dirty="0"/>
              <a:t> (</a:t>
            </a:r>
            <a:r>
              <a:rPr lang="en-US" sz="2200" dirty="0" smtClean="0"/>
              <a:t>Tantric=delayed satisfaction)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57" b="-23857"/>
          <a:stretch>
            <a:fillRect/>
          </a:stretch>
        </p:blipFill>
        <p:spPr bwMode="auto">
          <a:xfrm>
            <a:off x="152400" y="1295400"/>
            <a:ext cx="2971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5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58800" y="228600"/>
            <a:ext cx="7289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Confucianism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295400"/>
            <a:ext cx="6172200" cy="5334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600" b="1" dirty="0"/>
              <a:t>Followers:</a:t>
            </a:r>
            <a:r>
              <a:rPr lang="en-US" sz="2600" dirty="0"/>
              <a:t> Confucian</a:t>
            </a:r>
            <a:endParaRPr lang="en-US" sz="2600" b="1" dirty="0"/>
          </a:p>
          <a:p>
            <a:pPr>
              <a:lnSpc>
                <a:spcPct val="7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Origins</a:t>
            </a:r>
            <a:r>
              <a:rPr lang="en-US" sz="2600" b="1" dirty="0"/>
              <a:t>: </a:t>
            </a:r>
            <a:r>
              <a:rPr lang="en-US" sz="2600" dirty="0"/>
              <a:t>China, 500 BC</a:t>
            </a:r>
            <a:r>
              <a:rPr lang="en-US" sz="2600" dirty="0">
                <a:solidFill>
                  <a:srgbClr val="0000FF"/>
                </a:solidFill>
              </a:rPr>
              <a:t>. Based on the life and teachings of Chinese philosopher Confucius.</a:t>
            </a:r>
            <a:endParaRPr lang="en-US" sz="2600" b="1" dirty="0">
              <a:solidFill>
                <a:srgbClr val="0000FF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600" b="1" dirty="0"/>
              <a:t>Deity: </a:t>
            </a:r>
            <a:r>
              <a:rPr lang="en-US" sz="2600" dirty="0"/>
              <a:t>N/A</a:t>
            </a:r>
            <a:endParaRPr lang="en-US" sz="2600" b="1" dirty="0"/>
          </a:p>
          <a:p>
            <a:pPr>
              <a:lnSpc>
                <a:spcPct val="70000"/>
              </a:lnSpc>
            </a:pPr>
            <a:r>
              <a:rPr lang="en-US" sz="2600" b="1" dirty="0"/>
              <a:t>Worship: </a:t>
            </a:r>
            <a:r>
              <a:rPr lang="en-US" sz="2600" dirty="0"/>
              <a:t>Sacred spaces, like the family home; Ancestor Worship (tablets with deceased family names)</a:t>
            </a:r>
            <a:endParaRPr lang="en-US" sz="2600" b="1" dirty="0"/>
          </a:p>
          <a:p>
            <a:pPr>
              <a:lnSpc>
                <a:spcPct val="7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Beliefs</a:t>
            </a:r>
            <a:r>
              <a:rPr lang="en-US" sz="2600" b="1" dirty="0"/>
              <a:t>: </a:t>
            </a:r>
            <a:r>
              <a:rPr lang="en-US" sz="2600" dirty="0"/>
              <a:t>“Afterlife” beyond capacity to understand, </a:t>
            </a:r>
            <a:r>
              <a:rPr lang="en-US" sz="2600" dirty="0">
                <a:solidFill>
                  <a:srgbClr val="0000FF"/>
                </a:solidFill>
              </a:rPr>
              <a:t>so concentrate on doing the right thing in this life</a:t>
            </a:r>
          </a:p>
          <a:p>
            <a:pPr lvl="1">
              <a:lnSpc>
                <a:spcPct val="7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The 5 Bonds</a:t>
            </a:r>
          </a:p>
          <a:p>
            <a:pPr lvl="2">
              <a:lnSpc>
                <a:spcPct val="70000"/>
              </a:lnSpc>
            </a:pPr>
            <a:r>
              <a:rPr lang="en-US" sz="2000" b="1" dirty="0">
                <a:solidFill>
                  <a:srgbClr val="160EBE"/>
                </a:solidFill>
              </a:rPr>
              <a:t>Ruler to Ruled</a:t>
            </a:r>
          </a:p>
          <a:p>
            <a:pPr lvl="2">
              <a:lnSpc>
                <a:spcPct val="70000"/>
              </a:lnSpc>
            </a:pPr>
            <a:r>
              <a:rPr lang="en-US" sz="2000" b="1" dirty="0">
                <a:solidFill>
                  <a:srgbClr val="160EBE"/>
                </a:solidFill>
              </a:rPr>
              <a:t>Father to Son</a:t>
            </a:r>
          </a:p>
          <a:p>
            <a:pPr lvl="2">
              <a:lnSpc>
                <a:spcPct val="70000"/>
              </a:lnSpc>
            </a:pPr>
            <a:r>
              <a:rPr lang="en-US" sz="2000" b="1" dirty="0">
                <a:solidFill>
                  <a:srgbClr val="160EBE"/>
                </a:solidFill>
              </a:rPr>
              <a:t>Husband to Wife</a:t>
            </a:r>
          </a:p>
          <a:p>
            <a:pPr lvl="2">
              <a:lnSpc>
                <a:spcPct val="70000"/>
              </a:lnSpc>
            </a:pPr>
            <a:r>
              <a:rPr lang="en-US" sz="2000" b="1" dirty="0">
                <a:solidFill>
                  <a:srgbClr val="160EBE"/>
                </a:solidFill>
              </a:rPr>
              <a:t>Elder to Younger Brother</a:t>
            </a:r>
          </a:p>
          <a:p>
            <a:pPr lvl="2">
              <a:lnSpc>
                <a:spcPct val="70000"/>
              </a:lnSpc>
            </a:pPr>
            <a:r>
              <a:rPr lang="en-US" sz="2000" b="1" dirty="0">
                <a:solidFill>
                  <a:srgbClr val="160EBE"/>
                </a:solidFill>
              </a:rPr>
              <a:t>Friend to Friend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" b="2890"/>
          <a:stretch>
            <a:fillRect/>
          </a:stretch>
        </p:blipFill>
        <p:spPr>
          <a:xfrm>
            <a:off x="6400800" y="1828800"/>
            <a:ext cx="23622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911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Confucianism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752600"/>
            <a:ext cx="5181600" cy="455676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Rituals</a:t>
            </a:r>
            <a:r>
              <a:rPr lang="en-US" sz="2800" b="1" dirty="0"/>
              <a:t>: </a:t>
            </a:r>
            <a:r>
              <a:rPr lang="en-US" sz="2800" dirty="0">
                <a:solidFill>
                  <a:srgbClr val="0000FF"/>
                </a:solidFill>
              </a:rPr>
              <a:t>Practice good manners </a:t>
            </a:r>
            <a:r>
              <a:rPr lang="en-US" sz="2800" dirty="0"/>
              <a:t>&amp; </a:t>
            </a:r>
            <a:r>
              <a:rPr lang="en-US" sz="2800" dirty="0">
                <a:solidFill>
                  <a:srgbClr val="160EBE"/>
                </a:solidFill>
              </a:rPr>
              <a:t>filial piety</a:t>
            </a:r>
            <a:r>
              <a:rPr lang="en-US" sz="2800" dirty="0"/>
              <a:t>- respect your parents and elders</a:t>
            </a:r>
            <a:endParaRPr lang="en-US" sz="2800" b="1" dirty="0"/>
          </a:p>
          <a:p>
            <a:r>
              <a:rPr lang="en-US" sz="2800" b="1" dirty="0"/>
              <a:t>Language: </a:t>
            </a:r>
            <a:r>
              <a:rPr lang="en-US" sz="2800" dirty="0"/>
              <a:t>Chinese</a:t>
            </a:r>
            <a:endParaRPr lang="en-US" sz="2800" b="1" dirty="0"/>
          </a:p>
          <a:p>
            <a:r>
              <a:rPr lang="en-US" sz="2800" b="1" dirty="0"/>
              <a:t>Sects: </a:t>
            </a:r>
            <a:r>
              <a:rPr lang="en-US" sz="2800" dirty="0"/>
              <a:t>N/A</a:t>
            </a: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Sacred Texts</a:t>
            </a:r>
            <a:r>
              <a:rPr lang="en-US" sz="2800" b="1" dirty="0"/>
              <a:t>: </a:t>
            </a:r>
            <a:r>
              <a:rPr lang="en-US" sz="2800" dirty="0"/>
              <a:t>The 5 Classics, </a:t>
            </a:r>
            <a:r>
              <a:rPr lang="en-US" sz="2800" dirty="0">
                <a:solidFill>
                  <a:srgbClr val="0000FF"/>
                </a:solidFill>
              </a:rPr>
              <a:t>The Analects (</a:t>
            </a:r>
            <a:r>
              <a:rPr lang="en-US" sz="2800" dirty="0" err="1">
                <a:solidFill>
                  <a:srgbClr val="0000FF"/>
                </a:solidFill>
              </a:rPr>
              <a:t>Lun</a:t>
            </a:r>
            <a:r>
              <a:rPr lang="en-US" sz="2800" dirty="0">
                <a:solidFill>
                  <a:srgbClr val="0000FF"/>
                </a:solidFill>
              </a:rPr>
              <a:t> Yu)</a:t>
            </a:r>
            <a:r>
              <a:rPr lang="en-US" sz="2800" dirty="0"/>
              <a:t>, The Classic of Filial Piety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2362200" cy="30480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1777"/>
            <a:ext cx="2971800" cy="15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belief in a </a:t>
            </a:r>
            <a:r>
              <a:rPr lang="en-US" dirty="0" smtClean="0">
                <a:solidFill>
                  <a:srgbClr val="160EBE"/>
                </a:solidFill>
              </a:rPr>
              <a:t>supernatural being that organizes the universe whose spirit is</a:t>
            </a:r>
            <a:r>
              <a:rPr lang="en-US" dirty="0" smtClean="0"/>
              <a:t> possessed in </a:t>
            </a:r>
            <a:r>
              <a:rPr lang="en-US" dirty="0" smtClean="0">
                <a:solidFill>
                  <a:srgbClr val="160EBE"/>
                </a:solidFill>
              </a:rPr>
              <a:t>both animate </a:t>
            </a:r>
            <a:r>
              <a:rPr lang="en-US" dirty="0" smtClean="0"/>
              <a:t>(things that move) and </a:t>
            </a:r>
            <a:r>
              <a:rPr lang="en-US" dirty="0" smtClean="0">
                <a:solidFill>
                  <a:srgbClr val="160EBE"/>
                </a:solidFill>
              </a:rPr>
              <a:t>inanimate objects </a:t>
            </a:r>
            <a:r>
              <a:rPr lang="en-US" dirty="0" smtClean="0"/>
              <a:t>(things that don’t move).</a:t>
            </a:r>
          </a:p>
          <a:p>
            <a:r>
              <a:rPr lang="en-US" dirty="0" smtClean="0"/>
              <a:t>Spiritual beings and presences </a:t>
            </a:r>
            <a:r>
              <a:rPr lang="en-US" dirty="0" smtClean="0">
                <a:solidFill>
                  <a:srgbClr val="160EBE"/>
                </a:solidFill>
              </a:rPr>
              <a:t>manifests itself in soul of plants, animals, and stars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Basis of multiple </a:t>
            </a:r>
            <a:r>
              <a:rPr lang="en-US" dirty="0" smtClean="0">
                <a:solidFill>
                  <a:srgbClr val="FF0000"/>
                </a:solidFill>
              </a:rPr>
              <a:t>indigenous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60EBE"/>
                </a:solidFill>
              </a:rPr>
              <a:t>(native) religions</a:t>
            </a:r>
            <a:r>
              <a:rPr lang="en-US" dirty="0" smtClean="0"/>
              <a:t>, which are present on most continents, but in isolated areas (</a:t>
            </a:r>
            <a:r>
              <a:rPr lang="en-US" dirty="0" smtClean="0">
                <a:solidFill>
                  <a:srgbClr val="160EBE"/>
                </a:solidFill>
              </a:rPr>
              <a:t>they don’t spread or convert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27988</TotalTime>
  <Words>818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Flow</vt:lpstr>
      <vt:lpstr>Introduction to Religions</vt:lpstr>
      <vt:lpstr>Polytheism</vt:lpstr>
      <vt:lpstr>Hinduism</vt:lpstr>
      <vt:lpstr>Hinduism</vt:lpstr>
      <vt:lpstr>Buddhism</vt:lpstr>
      <vt:lpstr>Buddhism</vt:lpstr>
      <vt:lpstr>Confucianism</vt:lpstr>
      <vt:lpstr>Confucianism</vt:lpstr>
      <vt:lpstr>Animism</vt:lpstr>
      <vt:lpstr>Africa</vt:lpstr>
      <vt:lpstr>Asia  </vt:lpstr>
      <vt:lpstr>Australia</vt:lpstr>
      <vt:lpstr>North &amp; South America:  Native Americans</vt:lpstr>
    </vt:vector>
  </TitlesOfParts>
  <Company>Harlingen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Religions &amp; Culture</dc:title>
  <dc:creator>Ana Armendariz</dc:creator>
  <cp:lastModifiedBy>Aguilar, Ana</cp:lastModifiedBy>
  <cp:revision>87</cp:revision>
  <cp:lastPrinted>2017-09-05T14:13:15Z</cp:lastPrinted>
  <dcterms:created xsi:type="dcterms:W3CDTF">2014-02-04T01:09:39Z</dcterms:created>
  <dcterms:modified xsi:type="dcterms:W3CDTF">2019-11-04T14:23:12Z</dcterms:modified>
</cp:coreProperties>
</file>