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73" r:id="rId4"/>
    <p:sldId id="271" r:id="rId5"/>
    <p:sldId id="272" r:id="rId6"/>
    <p:sldId id="257" r:id="rId7"/>
    <p:sldId id="265" r:id="rId8"/>
    <p:sldId id="258" r:id="rId9"/>
    <p:sldId id="259" r:id="rId10"/>
    <p:sldId id="266" r:id="rId11"/>
    <p:sldId id="260" r:id="rId12"/>
    <p:sldId id="267" r:id="rId13"/>
    <p:sldId id="261" r:id="rId14"/>
    <p:sldId id="268" r:id="rId15"/>
    <p:sldId id="262" r:id="rId16"/>
    <p:sldId id="269" r:id="rId17"/>
    <p:sldId id="263" r:id="rId18"/>
    <p:sldId id="26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7" Type="http://schemas.openxmlformats.org/officeDocument/2006/relationships/image" Target="../media/image68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81" y="734095"/>
            <a:ext cx="4817509" cy="3205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13284"/>
            <a:ext cx="2343150" cy="19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55" y="1113284"/>
            <a:ext cx="3427909" cy="227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85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News- 2001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9854" y="1867437"/>
            <a:ext cx="5019153" cy="44419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Letters filled with anthrax, a poisonous powder, are mailed to hundreds of people (including government offices) around the country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File-sharing network Napster officially blamed for declining music record sales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US begins manhunt for Osama bin Laden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Richard Reid tries to smuggle a bomb in his shoes, creating the TSA and all airplane security procedures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07" y="456426"/>
            <a:ext cx="3477777" cy="234668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64" y="4803821"/>
            <a:ext cx="3372620" cy="1868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041" y="2922431"/>
            <a:ext cx="2600325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50" y="1300766"/>
            <a:ext cx="2476500" cy="23056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401" y="4095482"/>
            <a:ext cx="2257050" cy="255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72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976" y="629519"/>
            <a:ext cx="9720072" cy="1499616"/>
          </a:xfrm>
        </p:spPr>
        <p:txBody>
          <a:bodyPr/>
          <a:lstStyle/>
          <a:p>
            <a:r>
              <a:rPr lang="en-US" dirty="0" smtClean="0"/>
              <a:t>Politics-1950’s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859887" y="1867436"/>
            <a:ext cx="5653826" cy="42407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Politics</a:t>
            </a:r>
            <a:r>
              <a:rPr lang="en-US" dirty="0" smtClean="0"/>
              <a:t>- the sets of </a:t>
            </a:r>
            <a:r>
              <a:rPr lang="en-US" dirty="0" smtClean="0">
                <a:solidFill>
                  <a:srgbClr val="0000FF"/>
                </a:solidFill>
              </a:rPr>
              <a:t>attitudes and beliefs that give order and meaning to the rules that govern our behavior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President: Dwight D. Eisenhower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House of Un-American Activities begins actively looking for American citizens who are suspected of being Communist sympathizers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Communist N. Korea invades US-ally S. Korea, beginning US involvement in Korean War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Brown vs. Board of Education makes it illegal for public schools to be segregated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4" y="1867436"/>
            <a:ext cx="1636429" cy="209925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09" y="4340180"/>
            <a:ext cx="3035103" cy="2314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09" y="1867436"/>
            <a:ext cx="2657475" cy="172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8" y="4210435"/>
            <a:ext cx="2267667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00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Politics- 2001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9854" y="1906073"/>
            <a:ext cx="5019153" cy="44032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President: George W. Bush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9/11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0000FF"/>
                </a:solidFill>
              </a:rPr>
              <a:t>terrorist attacks carried out by Taliban-controlled Afghanistan</a:t>
            </a:r>
            <a:r>
              <a:rPr lang="en-US" dirty="0" smtClean="0"/>
              <a:t>, 2 planes flew into World Trade Center in NYC, 1 plane flew into the Pentagon, and 1 missed its target (White House) and crashed in Pennsylvania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War on Terror- </a:t>
            </a:r>
            <a:r>
              <a:rPr lang="en-US" dirty="0" smtClean="0">
                <a:solidFill>
                  <a:srgbClr val="0000FF"/>
                </a:solidFill>
              </a:rPr>
              <a:t>US expands invasion of Afghanistan to include all forms of terror, both domestic and abroad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US does not sign Kyoto Agreement, says climate change is not man-made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78" y="1866307"/>
            <a:ext cx="2566137" cy="218360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188" y="1945882"/>
            <a:ext cx="2173440" cy="2714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809" y="4146997"/>
            <a:ext cx="3138914" cy="2162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03" y="222528"/>
            <a:ext cx="34956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29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Fashion-1950’s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6" y="1912624"/>
            <a:ext cx="3379307" cy="189952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89319" y="2286000"/>
            <a:ext cx="5820607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Fashion</a:t>
            </a:r>
            <a:r>
              <a:rPr lang="en-US" dirty="0" smtClean="0"/>
              <a:t> helps to </a:t>
            </a:r>
            <a:r>
              <a:rPr lang="en-US" dirty="0" smtClean="0">
                <a:solidFill>
                  <a:srgbClr val="0000FF"/>
                </a:solidFill>
              </a:rPr>
              <a:t>establish self-identity and personal beliefs</a:t>
            </a:r>
            <a:r>
              <a:rPr lang="en-US" dirty="0" smtClean="0"/>
              <a:t>, and is </a:t>
            </a:r>
            <a:r>
              <a:rPr lang="en-US" dirty="0" smtClean="0">
                <a:solidFill>
                  <a:srgbClr val="0000FF"/>
                </a:solidFill>
              </a:rPr>
              <a:t>reflective of social and religious norms</a:t>
            </a:r>
            <a:r>
              <a:rPr lang="en-US" dirty="0" smtClean="0"/>
              <a:t> within a cultural region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Rationing of fabric for war uniforms ends, changing civilian fashion: good fabric, fancy designs, and LOTS of material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Poodle skirts are popular among teenage girls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Men and boys popularize the crewcut, a haircut short on the sides and flat on the top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Denim jeans are </a:t>
            </a:r>
            <a:r>
              <a:rPr lang="en-US" u="sng" dirty="0" smtClean="0"/>
              <a:t>starting</a:t>
            </a:r>
            <a:r>
              <a:rPr lang="en-US" dirty="0" smtClean="0"/>
              <a:t> to become casual wear for both genders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6" y="3946704"/>
            <a:ext cx="1724025" cy="2647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855" y="1777284"/>
            <a:ext cx="2143125" cy="2520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613" y="4413422"/>
            <a:ext cx="17907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9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Fashion-2001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Both genders wear pants out in public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Girls begin flat-ironing hair and wearing much more eye makeup (shadow, eyeliner, mascara, etc.)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Boys began using wax to spike up their hair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Clothing had futuristic design and lighter colors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Messenger bags replace backpacks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729" y="1683879"/>
            <a:ext cx="2150771" cy="16700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05" y="303120"/>
            <a:ext cx="3674086" cy="1944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081" y="2529459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426" y="3902300"/>
            <a:ext cx="1857375" cy="27306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05" y="4735199"/>
            <a:ext cx="3133725" cy="170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38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Technology- 1950’s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2189410"/>
            <a:ext cx="3265991" cy="295427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89320" y="1275008"/>
            <a:ext cx="5563029" cy="50343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Technological Innovations- </a:t>
            </a:r>
            <a:r>
              <a:rPr lang="en-US" dirty="0" smtClean="0">
                <a:solidFill>
                  <a:srgbClr val="0000FF"/>
                </a:solidFill>
              </a:rPr>
              <a:t>new processes or products</a:t>
            </a:r>
            <a:r>
              <a:rPr lang="en-US" dirty="0" smtClean="0"/>
              <a:t> that are </a:t>
            </a:r>
            <a:r>
              <a:rPr lang="en-US" dirty="0" smtClean="0">
                <a:solidFill>
                  <a:srgbClr val="0000FF"/>
                </a:solidFill>
              </a:rPr>
              <a:t>introduced to make chores or tasks simple and effective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Access to technology helps increase interest in education, culture, politics, science, etc.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If culture determines the way we think and behave, technology </a:t>
            </a:r>
            <a:r>
              <a:rPr lang="en-US" dirty="0" smtClean="0">
                <a:solidFill>
                  <a:srgbClr val="0000FF"/>
                </a:solidFill>
              </a:rPr>
              <a:t>determines how it is influenced and who it influences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 the 1950s, television sets became more affordable, so nearly every family had one.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Through national television networks, development of visible </a:t>
            </a:r>
            <a:r>
              <a:rPr lang="en-US" dirty="0" smtClean="0">
                <a:solidFill>
                  <a:srgbClr val="FF0000"/>
                </a:solidFill>
              </a:rPr>
              <a:t>mainstream media</a:t>
            </a:r>
            <a:r>
              <a:rPr lang="en-US" dirty="0" smtClean="0"/>
              <a:t>, and investment from branded companies, </a:t>
            </a:r>
            <a:r>
              <a:rPr lang="en-US" dirty="0" smtClean="0">
                <a:solidFill>
                  <a:srgbClr val="0000FF"/>
                </a:solidFill>
              </a:rPr>
              <a:t>television pioneered a national culture for the first time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72" y="3155324"/>
            <a:ext cx="2009748" cy="307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00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Technology-2001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Families have 3 or 4 television sets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Computers and the Internet bring culture at a quicker pace than TV; nearly every home has a computer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Cell phones begin receiving text messages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Apple announces the release of the iPod and iTunes, reducing the need for physical Compact Discs (CDs)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06" y="463348"/>
            <a:ext cx="2514987" cy="203210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26" y="527261"/>
            <a:ext cx="2765737" cy="1917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456" y="2566288"/>
            <a:ext cx="2505075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531" y="4881092"/>
            <a:ext cx="2286000" cy="18030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86" y="3230832"/>
            <a:ext cx="2394794" cy="287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10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fads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321" y="2191621"/>
            <a:ext cx="1678102" cy="196127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598882" y="1249251"/>
            <a:ext cx="5082255" cy="506011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Short-lived but intense behavior that develops within a group for a small period of time</a:t>
            </a:r>
            <a:r>
              <a:rPr lang="en-US" dirty="0" smtClean="0"/>
              <a:t> (weeks or months)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1950s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Raccoon-skin Caps, popularized by Disney’s Davey Crockett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Duck Tails- men combed their hair to the center and held it in place with gel to resemble feathers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2001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Platforms- every shoe could be a platform shoe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err="1" smtClean="0"/>
              <a:t>RazorScooters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err="1" smtClean="0"/>
              <a:t>Etnies</a:t>
            </a:r>
            <a:r>
              <a:rPr lang="en-US" dirty="0" smtClean="0"/>
              <a:t>- “skater” sneakers with wider laces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56" y="2143125"/>
            <a:ext cx="2351167" cy="1695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588" y="212369"/>
            <a:ext cx="2514600" cy="1819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94" y="5199093"/>
            <a:ext cx="1790700" cy="14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81" y="2867025"/>
            <a:ext cx="1771650" cy="257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08" y="4413281"/>
            <a:ext cx="2341979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51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trends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12124" y="2084832"/>
            <a:ext cx="5366883" cy="42245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Behaviors that experience popularity and eventually become permanent over time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1950s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People moved to the </a:t>
            </a:r>
            <a:r>
              <a:rPr lang="en-US" dirty="0" smtClean="0">
                <a:solidFill>
                  <a:srgbClr val="FF0000"/>
                </a:solidFill>
              </a:rPr>
              <a:t>suburbs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0000FF"/>
                </a:solidFill>
              </a:rPr>
              <a:t>clusters of pre-built homes that surrounded better schools, less traffic, more space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Fast food restaurants like McDonalds make their appearance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2001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DVD players replace video cassettes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Both genders will have piercings in both ears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668" y="3155324"/>
            <a:ext cx="2184462" cy="315403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07" y="3445056"/>
            <a:ext cx="3257084" cy="3063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30" y="1177052"/>
            <a:ext cx="3124200" cy="1457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103" y="236982"/>
            <a:ext cx="2476500" cy="291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Folk culture vs. pop culture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17" y="1821265"/>
            <a:ext cx="2258581" cy="216782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2430" y="1944710"/>
            <a:ext cx="5273254" cy="45659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Folk Culture- </a:t>
            </a:r>
            <a:r>
              <a:rPr lang="en-US" dirty="0" smtClean="0">
                <a:solidFill>
                  <a:srgbClr val="0000FF"/>
                </a:solidFill>
              </a:rPr>
              <a:t>unifying components </a:t>
            </a:r>
            <a:r>
              <a:rPr lang="en-US" dirty="0" smtClean="0"/>
              <a:t>of everyday life that are </a:t>
            </a:r>
            <a:r>
              <a:rPr lang="en-US" dirty="0" smtClean="0">
                <a:solidFill>
                  <a:srgbClr val="0000FF"/>
                </a:solidFill>
              </a:rPr>
              <a:t>practiced by local, tradition-bound groups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err="1" smtClean="0"/>
              <a:t>Dia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Muertos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err="1" smtClean="0"/>
              <a:t>Loteria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Diwali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Folk </a:t>
            </a:r>
            <a:r>
              <a:rPr lang="en-US" dirty="0"/>
              <a:t>culture is </a:t>
            </a:r>
            <a:r>
              <a:rPr lang="en-US" dirty="0">
                <a:solidFill>
                  <a:srgbClr val="0000FF"/>
                </a:solidFill>
              </a:rPr>
              <a:t>traditional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resistant </a:t>
            </a:r>
            <a:r>
              <a:rPr lang="en-US" dirty="0" smtClean="0">
                <a:solidFill>
                  <a:srgbClr val="0000FF"/>
                </a:solidFill>
              </a:rPr>
              <a:t>to change</a:t>
            </a:r>
            <a:r>
              <a:rPr lang="en-US" dirty="0" smtClean="0"/>
              <a:t>, and usually limited </a:t>
            </a:r>
            <a:r>
              <a:rPr lang="en-US" dirty="0"/>
              <a:t>in the appeal of its authentic, original form to "outsiders" of the particular </a:t>
            </a:r>
            <a:r>
              <a:rPr lang="en-US" dirty="0" smtClean="0"/>
              <a:t>society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Folk </a:t>
            </a:r>
            <a:r>
              <a:rPr lang="en-US" dirty="0" smtClean="0">
                <a:solidFill>
                  <a:srgbClr val="0000FF"/>
                </a:solidFill>
              </a:rPr>
              <a:t>culture preserves the way a group lives, learns, communicates </a:t>
            </a:r>
            <a:r>
              <a:rPr lang="en-US" dirty="0" smtClean="0"/>
              <a:t>and interprets the world surrounding them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67" y="1730120"/>
            <a:ext cx="1847850" cy="2466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86" y="1726758"/>
            <a:ext cx="1704975" cy="22623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17" y="4604469"/>
            <a:ext cx="2762250" cy="1657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89" y="4421888"/>
            <a:ext cx="2208196" cy="202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1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Folk Culture vs. pop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670" y="1931831"/>
            <a:ext cx="6259133" cy="437752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Material Culture- </a:t>
            </a:r>
            <a:r>
              <a:rPr lang="en-US" dirty="0"/>
              <a:t>concrete and </a:t>
            </a:r>
            <a:r>
              <a:rPr lang="en-US" dirty="0">
                <a:solidFill>
                  <a:srgbClr val="0000FF"/>
                </a:solidFill>
              </a:rPr>
              <a:t>visible objects or “things” made</a:t>
            </a:r>
            <a:r>
              <a:rPr lang="en-US" dirty="0"/>
              <a:t> and used by members of a particular cultural </a:t>
            </a:r>
            <a:r>
              <a:rPr lang="en-US" dirty="0" smtClean="0"/>
              <a:t>group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 Food- tamales, sushi, </a:t>
            </a:r>
            <a:r>
              <a:rPr lang="en-US" dirty="0" err="1" smtClean="0"/>
              <a:t>pancit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 Clothing- sari, kimono, china </a:t>
            </a:r>
            <a:r>
              <a:rPr lang="en-US" dirty="0" err="1" smtClean="0"/>
              <a:t>poblana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 Housewares- </a:t>
            </a:r>
            <a:r>
              <a:rPr lang="en-US" dirty="0" err="1" smtClean="0"/>
              <a:t>molcajetes</a:t>
            </a:r>
            <a:r>
              <a:rPr lang="en-US" dirty="0" smtClean="0"/>
              <a:t>, Greek vases, makisu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Instruments- pan flute, gong, </a:t>
            </a:r>
            <a:r>
              <a:rPr lang="en-US" dirty="0" err="1" smtClean="0"/>
              <a:t>koto</a:t>
            </a:r>
            <a:r>
              <a:rPr lang="en-US" dirty="0" smtClean="0"/>
              <a:t> (harp)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Nonmaterial culture- </a:t>
            </a:r>
            <a:r>
              <a:rPr lang="en-US" dirty="0"/>
              <a:t>aspects that are </a:t>
            </a:r>
            <a:r>
              <a:rPr lang="en-US" dirty="0">
                <a:solidFill>
                  <a:srgbClr val="0000FF"/>
                </a:solidFill>
              </a:rPr>
              <a:t>passed down as traditional (oral or written)</a:t>
            </a:r>
            <a:r>
              <a:rPr lang="en-US" dirty="0"/>
              <a:t>, </a:t>
            </a:r>
            <a:r>
              <a:rPr lang="en-US" dirty="0" smtClean="0"/>
              <a:t>includes: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 Folktales &amp; folklore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 Songs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 Dance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 Beliefs &amp; Superstitions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 Customs 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383" y="622143"/>
            <a:ext cx="1743075" cy="26193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22" y="4761797"/>
            <a:ext cx="2847975" cy="1746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3" y="1733212"/>
            <a:ext cx="2562225" cy="1781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30" y="4036110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383" y="3902902"/>
            <a:ext cx="2181224" cy="241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32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Folk Culture VS. Pop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4405" y="1974172"/>
            <a:ext cx="5066676" cy="434564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Commercialized/mass groups </a:t>
            </a:r>
            <a:r>
              <a:rPr lang="en-US" dirty="0"/>
              <a:t>can take parts of folk culture and make it popular, but it loses its authenticity in the process; it never happens the other way around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Dreadlocks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Tribal </a:t>
            </a:r>
            <a:r>
              <a:rPr lang="en-US" dirty="0" smtClean="0"/>
              <a:t>tattoos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Pop </a:t>
            </a:r>
            <a:r>
              <a:rPr lang="en-US" dirty="0">
                <a:solidFill>
                  <a:srgbClr val="FF0000"/>
                </a:solidFill>
              </a:rPr>
              <a:t>Culture- </a:t>
            </a:r>
            <a:r>
              <a:rPr lang="en-US" dirty="0">
                <a:solidFill>
                  <a:srgbClr val="0000FF"/>
                </a:solidFill>
              </a:rPr>
              <a:t>ideas, perspective, attitudes and images</a:t>
            </a:r>
            <a:r>
              <a:rPr lang="en-US" dirty="0"/>
              <a:t> that are considered </a:t>
            </a:r>
            <a:r>
              <a:rPr lang="en-US" dirty="0">
                <a:solidFill>
                  <a:srgbClr val="0000FF"/>
                </a:solidFill>
              </a:rPr>
              <a:t>within the mainstream of a society</a:t>
            </a:r>
            <a:r>
              <a:rPr lang="en-US" dirty="0"/>
              <a:t>. Usually </a:t>
            </a:r>
            <a:r>
              <a:rPr lang="en-US" dirty="0">
                <a:solidFill>
                  <a:srgbClr val="0000FF"/>
                </a:solidFill>
              </a:rPr>
              <a:t>aided by mass media </a:t>
            </a:r>
            <a:r>
              <a:rPr lang="en-US" dirty="0"/>
              <a:t>(newspapers, television, Internet, etc.) in </a:t>
            </a:r>
            <a:r>
              <a:rPr lang="en-US" dirty="0">
                <a:solidFill>
                  <a:srgbClr val="0000FF"/>
                </a:solidFill>
              </a:rPr>
              <a:t>influencing people within a large group.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1950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2001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7" y="1863576"/>
            <a:ext cx="2960259" cy="2283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93" y="1669348"/>
            <a:ext cx="2748924" cy="2270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54" y="4146996"/>
            <a:ext cx="2493546" cy="2485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2" y="4327301"/>
            <a:ext cx="2688547" cy="22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7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pop culture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Entertainment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Sports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News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Politics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Fashion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Technology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Fads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901"/>
            <a:ext cx="2872324" cy="2316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78" y="2576809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90" y="259901"/>
            <a:ext cx="1847850" cy="247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75" y="1695746"/>
            <a:ext cx="26003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77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Entertainment: 1950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732" y="1906073"/>
            <a:ext cx="5006275" cy="44032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Entertainment</a:t>
            </a:r>
            <a:r>
              <a:rPr lang="en-US" dirty="0" smtClean="0"/>
              <a:t> is based off four categories- </a:t>
            </a:r>
            <a:r>
              <a:rPr lang="en-US" dirty="0" smtClean="0">
                <a:solidFill>
                  <a:srgbClr val="0000FF"/>
                </a:solidFill>
              </a:rPr>
              <a:t>music, movies, games, and television shows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Music: Elvis Presley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Movies: Rebel Without a Cause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Games: Game Shows on Television like $64,000 Question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Television: I Love Lucy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Entertainment is used to </a:t>
            </a:r>
            <a:r>
              <a:rPr lang="en-US" dirty="0" smtClean="0">
                <a:solidFill>
                  <a:srgbClr val="0000FF"/>
                </a:solidFill>
              </a:rPr>
              <a:t>help people relax during their time away from work or school</a:t>
            </a:r>
            <a:r>
              <a:rPr lang="en-US" dirty="0" smtClean="0"/>
              <a:t>, and can help </a:t>
            </a:r>
            <a:r>
              <a:rPr lang="en-US" dirty="0" smtClean="0">
                <a:solidFill>
                  <a:srgbClr val="0000FF"/>
                </a:solidFill>
              </a:rPr>
              <a:t>divert attention away from demands or pressures </a:t>
            </a:r>
            <a:r>
              <a:rPr lang="en-US" dirty="0" smtClean="0"/>
              <a:t>of problems outside the home.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61" y="321972"/>
            <a:ext cx="2857500" cy="247017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07" y="3269688"/>
            <a:ext cx="3127648" cy="2130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311" y="740914"/>
            <a:ext cx="2019340" cy="2980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364" y="3992452"/>
            <a:ext cx="2872324" cy="231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3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Entertainment: 2001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1" y="1964949"/>
            <a:ext cx="2714625" cy="2332731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058267" y="1794353"/>
            <a:ext cx="4754880" cy="45150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After </a:t>
            </a:r>
            <a:r>
              <a:rPr lang="en-US" dirty="0" smtClean="0">
                <a:solidFill>
                  <a:srgbClr val="FF0000"/>
                </a:solidFill>
              </a:rPr>
              <a:t>9/11</a:t>
            </a:r>
            <a:r>
              <a:rPr lang="en-US" dirty="0" smtClean="0"/>
              <a:t> and beginning of War on Terror, </a:t>
            </a:r>
            <a:r>
              <a:rPr lang="en-US" dirty="0" smtClean="0">
                <a:solidFill>
                  <a:srgbClr val="0000FF"/>
                </a:solidFill>
              </a:rPr>
              <a:t>entertainment became increasingly important to people’s daily lives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Music: Destiny’s Child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Movies: Harry Potter &amp; Lord of the Rings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Television: Friends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Games: Xbox &amp; Nintendo </a:t>
            </a:r>
            <a:r>
              <a:rPr lang="en-US" dirty="0" err="1" smtClean="0"/>
              <a:t>Gamecube</a:t>
            </a:r>
            <a:r>
              <a:rPr lang="en-US" dirty="0" smtClean="0"/>
              <a:t> released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Increase in 24/7 news cycle, where even smallest changes were tracked and reported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Terror Alert Level on Television</a:t>
            </a:r>
          </a:p>
          <a:p>
            <a:pPr marL="128016" lvl="1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11" y="3131314"/>
            <a:ext cx="1819275" cy="2505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1" y="4805875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37" y="1602099"/>
            <a:ext cx="2834868" cy="1447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039" y="4014967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88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34096" y="1918952"/>
            <a:ext cx="5044911" cy="439040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1950s: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More </a:t>
            </a:r>
            <a:r>
              <a:rPr lang="en-US" dirty="0" smtClean="0">
                <a:solidFill>
                  <a:srgbClr val="0000FF"/>
                </a:solidFill>
              </a:rPr>
              <a:t>African-Americans and Hispanic players were added </a:t>
            </a:r>
            <a:r>
              <a:rPr lang="en-US" dirty="0" smtClean="0"/>
              <a:t>to Major League teams due to </a:t>
            </a:r>
            <a:r>
              <a:rPr lang="en-US" dirty="0" smtClean="0">
                <a:solidFill>
                  <a:srgbClr val="0000FF"/>
                </a:solidFill>
              </a:rPr>
              <a:t>integration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Hank Aaron breaks Babe Ruth’s record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Mickey Mantle begins 17-year career with the New York Yankees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2001: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Venus &amp; Serena Williams </a:t>
            </a:r>
            <a:r>
              <a:rPr lang="en-US" dirty="0" smtClean="0"/>
              <a:t>win major tennis titles and major endorsements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Steroid Use becomes huge scandal in baseball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78" y="747377"/>
            <a:ext cx="1952625" cy="23431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962" y="747377"/>
            <a:ext cx="1929685" cy="2412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78" y="3517543"/>
            <a:ext cx="4895642" cy="20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31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News- 1950’s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38" y="2331079"/>
            <a:ext cx="3177864" cy="181592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Pop culture </a:t>
            </a:r>
            <a:r>
              <a:rPr lang="en-US" dirty="0" smtClean="0">
                <a:solidFill>
                  <a:srgbClr val="FF0000"/>
                </a:solidFill>
              </a:rPr>
              <a:t>news</a:t>
            </a:r>
            <a:r>
              <a:rPr lang="en-US" dirty="0" smtClean="0"/>
              <a:t> is defined by </a:t>
            </a:r>
            <a:r>
              <a:rPr lang="en-US" dirty="0" smtClean="0">
                <a:solidFill>
                  <a:srgbClr val="0000FF"/>
                </a:solidFill>
              </a:rPr>
              <a:t>people, places, and issues that were brought to people’s attention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Hawaii and Alaska are added as 49</a:t>
            </a:r>
            <a:r>
              <a:rPr lang="en-US" baseline="30000" dirty="0" smtClean="0"/>
              <a:t>th</a:t>
            </a:r>
            <a:r>
              <a:rPr lang="en-US" dirty="0" smtClean="0"/>
              <a:t> &amp; 50</a:t>
            </a:r>
            <a:r>
              <a:rPr lang="en-US" baseline="30000" dirty="0" smtClean="0"/>
              <a:t>th</a:t>
            </a:r>
            <a:r>
              <a:rPr lang="en-US" dirty="0" smtClean="0"/>
              <a:t> US states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Queen Elizabeth II is crowned in Great Britain, one of the few women to lead major world power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Rosa Parks is arrested after refusing to give up her seat to a white man in Montgomery, Alabama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380" y="1841678"/>
            <a:ext cx="1847850" cy="2476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83" y="4572422"/>
            <a:ext cx="3798674" cy="194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95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3696</TotalTime>
  <Words>1132</Words>
  <Application>Microsoft Office PowerPoint</Application>
  <PresentationFormat>Widescreen</PresentationFormat>
  <Paragraphs>119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Tw Cen MT</vt:lpstr>
      <vt:lpstr>Tw Cen MT Condensed</vt:lpstr>
      <vt:lpstr>Wingdings</vt:lpstr>
      <vt:lpstr>Wingdings 3</vt:lpstr>
      <vt:lpstr>Integral</vt:lpstr>
      <vt:lpstr>Pop culture</vt:lpstr>
      <vt:lpstr>Folk culture vs. pop culture</vt:lpstr>
      <vt:lpstr>Folk Culture vs. pop culture</vt:lpstr>
      <vt:lpstr>Folk Culture VS. Pop Culture</vt:lpstr>
      <vt:lpstr>Elements of pop culture</vt:lpstr>
      <vt:lpstr>Entertainment: 1950</vt:lpstr>
      <vt:lpstr>Entertainment: 2001</vt:lpstr>
      <vt:lpstr>sports</vt:lpstr>
      <vt:lpstr>News- 1950’s</vt:lpstr>
      <vt:lpstr>News- 2001</vt:lpstr>
      <vt:lpstr>Politics-1950’s</vt:lpstr>
      <vt:lpstr>Politics- 2001</vt:lpstr>
      <vt:lpstr>Fashion-1950’s</vt:lpstr>
      <vt:lpstr>Fashion-2001</vt:lpstr>
      <vt:lpstr>Technology- 1950’s</vt:lpstr>
      <vt:lpstr>Technology-2001</vt:lpstr>
      <vt:lpstr>fads</vt:lpstr>
      <vt:lpstr>trends</vt:lpstr>
    </vt:vector>
  </TitlesOfParts>
  <Company>Los Fresnos 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 culture</dc:title>
  <dc:creator>Aguilar, Ana</dc:creator>
  <cp:lastModifiedBy>Aguilar, Ana</cp:lastModifiedBy>
  <cp:revision>61</cp:revision>
  <dcterms:created xsi:type="dcterms:W3CDTF">2016-10-04T19:26:37Z</dcterms:created>
  <dcterms:modified xsi:type="dcterms:W3CDTF">2018-10-19T14:26:25Z</dcterms:modified>
</cp:coreProperties>
</file>