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75" r:id="rId3"/>
    <p:sldId id="276" r:id="rId4"/>
    <p:sldId id="258" r:id="rId5"/>
    <p:sldId id="273" r:id="rId6"/>
    <p:sldId id="265" r:id="rId7"/>
    <p:sldId id="266" r:id="rId8"/>
    <p:sldId id="267" r:id="rId9"/>
    <p:sldId id="274" r:id="rId10"/>
    <p:sldId id="279" r:id="rId11"/>
    <p:sldId id="262" r:id="rId12"/>
    <p:sldId id="261" r:id="rId13"/>
    <p:sldId id="264" r:id="rId14"/>
    <p:sldId id="280" r:id="rId15"/>
    <p:sldId id="281" r:id="rId16"/>
    <p:sldId id="282" r:id="rId17"/>
    <p:sldId id="283" r:id="rId18"/>
    <p:sldId id="284" r:id="rId1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9157054-C338-AD42-9178-AABE5F3A6F99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2FA5FBA-90D3-4441-9E89-7315F6F43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9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5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05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4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7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9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6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415520-9608-4FC3-A827-C5DF0FF5307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11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Demographics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Challenges of Growth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Migration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8400"/>
            <a:ext cx="2671762" cy="19767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78667"/>
            <a:ext cx="2562225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876800" cy="4404360"/>
          </a:xfrm>
        </p:spPr>
        <p:txBody>
          <a:bodyPr/>
          <a:lstStyle/>
          <a:p>
            <a:r>
              <a:rPr lang="en-US" dirty="0" smtClean="0"/>
              <a:t>Population Pyramids- diagrams that show the distribution of a population by age &amp; gender.</a:t>
            </a:r>
          </a:p>
          <a:p>
            <a:r>
              <a:rPr lang="en-US" dirty="0" smtClean="0"/>
              <a:t>Rapid Population Growth- use resources quicker, and the younger population (infants &amp; children) can’t contribute to production of resources</a:t>
            </a:r>
          </a:p>
          <a:p>
            <a:r>
              <a:rPr lang="en-US" dirty="0" smtClean="0"/>
              <a:t>Slow Growth- closest to zero growth goal, but still has issues with higher birth rates and immigration.</a:t>
            </a:r>
          </a:p>
          <a:p>
            <a:r>
              <a:rPr lang="en-US" dirty="0" smtClean="0"/>
              <a:t>Negative Growth- the OLDER population (65+) can’t contribute to production of resources; smallest birth rates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25" y="2209800"/>
            <a:ext cx="3095625" cy="3352799"/>
          </a:xfrm>
        </p:spPr>
      </p:pic>
    </p:spTree>
    <p:extLst>
      <p:ext uri="{BB962C8B-B14F-4D97-AF65-F5344CB8AC3E}">
        <p14:creationId xmlns:p14="http://schemas.microsoft.com/office/powerpoint/2010/main" val="223603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42950"/>
            <a:ext cx="7123080" cy="108585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Physical Challenges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6477000" cy="457199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Population Distribution-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00FF"/>
                </a:solidFill>
              </a:rPr>
              <a:t>patterns where people have decided to live </a:t>
            </a:r>
            <a:r>
              <a:rPr lang="en-US" sz="2800" dirty="0" smtClean="0"/>
              <a:t>across countries or continents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7 billion people on Earth share 30% of land area</a:t>
            </a:r>
          </a:p>
          <a:p>
            <a:pPr>
              <a:buFont typeface="Wingdings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Natural obstacles restrict where people can live.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Font typeface="Wingdings" charset="2"/>
              <a:buChar char="v"/>
            </a:pPr>
            <a:r>
              <a:rPr lang="en-US" sz="2000" dirty="0" smtClean="0">
                <a:solidFill>
                  <a:srgbClr val="0000FF"/>
                </a:solidFill>
              </a:rPr>
              <a:t>2/3 of Earth is covered by water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>
                <a:solidFill>
                  <a:srgbClr val="0000FF"/>
                </a:solidFill>
              </a:rPr>
              <a:t>½ of all land is unlivable </a:t>
            </a:r>
            <a:r>
              <a:rPr lang="en-US" sz="2000" dirty="0" smtClean="0">
                <a:solidFill>
                  <a:schemeClr val="tx1"/>
                </a:solidFill>
              </a:rPr>
              <a:t>due to: </a:t>
            </a:r>
          </a:p>
          <a:p>
            <a:pPr lvl="2">
              <a:buFont typeface="Wingdings" charset="2"/>
              <a:buChar char="v"/>
            </a:pPr>
            <a:r>
              <a:rPr lang="en-US" sz="1600" dirty="0" smtClean="0">
                <a:solidFill>
                  <a:srgbClr val="0000FF"/>
                </a:solidFill>
              </a:rPr>
              <a:t>Deserts</a:t>
            </a:r>
            <a:r>
              <a:rPr lang="en-US" sz="1600" dirty="0" smtClean="0"/>
              <a:t>- Sahara in Africa, Gobi in China, Death Valley in Nevada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lvl="2">
              <a:buFont typeface="Wingdings" charset="2"/>
              <a:buChar char="v"/>
            </a:pPr>
            <a:r>
              <a:rPr lang="en-US" sz="1600" dirty="0" smtClean="0">
                <a:solidFill>
                  <a:srgbClr val="0000FF"/>
                </a:solidFill>
              </a:rPr>
              <a:t>Mountains</a:t>
            </a:r>
            <a:r>
              <a:rPr lang="en-US" sz="1600" dirty="0" smtClean="0"/>
              <a:t>- Alps in Europe, Himalayas in Nepal, Rockies in US</a:t>
            </a:r>
            <a:endParaRPr lang="en-US" sz="1600" dirty="0"/>
          </a:p>
          <a:p>
            <a:pPr lvl="2">
              <a:buFont typeface="Wingdings" charset="2"/>
              <a:buChar char="v"/>
            </a:pPr>
            <a:r>
              <a:rPr lang="en-US" sz="1600" dirty="0">
                <a:solidFill>
                  <a:srgbClr val="0000FF"/>
                </a:solidFill>
              </a:rPr>
              <a:t>U</a:t>
            </a:r>
            <a:r>
              <a:rPr lang="en-US" sz="1600" dirty="0" smtClean="0">
                <a:solidFill>
                  <a:srgbClr val="0000FF"/>
                </a:solidFill>
              </a:rPr>
              <a:t>ninhabitable Climates- </a:t>
            </a:r>
            <a:r>
              <a:rPr lang="en-US" sz="1600" dirty="0" smtClean="0">
                <a:solidFill>
                  <a:schemeClr val="tx1"/>
                </a:solidFill>
              </a:rPr>
              <a:t>Arctic </a:t>
            </a:r>
            <a:r>
              <a:rPr lang="en-US" sz="1600" dirty="0" err="1" smtClean="0">
                <a:solidFill>
                  <a:schemeClr val="tx1"/>
                </a:solidFill>
              </a:rPr>
              <a:t>Tundras</a:t>
            </a:r>
            <a:r>
              <a:rPr lang="en-US" sz="1600" dirty="0" smtClean="0">
                <a:solidFill>
                  <a:schemeClr val="tx1"/>
                </a:solidFill>
              </a:rPr>
              <a:t>, Deserts</a:t>
            </a:r>
          </a:p>
        </p:txBody>
      </p:sp>
      <p:pic>
        <p:nvPicPr>
          <p:cNvPr id="9" name="Content Placeholder 8" descr="deser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96337" y="284956"/>
            <a:ext cx="2343645" cy="1753394"/>
          </a:xfrm>
        </p:spPr>
      </p:pic>
      <p:pic>
        <p:nvPicPr>
          <p:cNvPr id="10" name="Picture 9" descr="antarct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0510" y="4833937"/>
            <a:ext cx="2382490" cy="1566863"/>
          </a:xfrm>
          <a:prstGeom prst="rect">
            <a:avLst/>
          </a:prstGeom>
        </p:spPr>
      </p:pic>
      <p:pic>
        <p:nvPicPr>
          <p:cNvPr id="11" name="Picture 10" descr="mountai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1849" y="190500"/>
            <a:ext cx="1423988" cy="1638300"/>
          </a:xfrm>
          <a:prstGeom prst="rect">
            <a:avLst/>
          </a:prstGeom>
        </p:spPr>
      </p:pic>
      <p:pic>
        <p:nvPicPr>
          <p:cNvPr id="12" name="Picture 11" descr="ocea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2800" y="2247900"/>
            <a:ext cx="16002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op map 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57162" y="2303462"/>
            <a:ext cx="3271838" cy="21161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114800" y="1371600"/>
            <a:ext cx="4038600" cy="503555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Most people will live in the same </a:t>
            </a:r>
            <a:r>
              <a:rPr lang="en-US" sz="2400" dirty="0" smtClean="0">
                <a:solidFill>
                  <a:srgbClr val="FF0000"/>
                </a:solidFill>
              </a:rPr>
              <a:t>types of livable areas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>
                <a:solidFill>
                  <a:schemeClr val="tx1"/>
                </a:solidFill>
              </a:rPr>
              <a:t>Specifically, </a:t>
            </a:r>
            <a:r>
              <a:rPr lang="en-US" sz="1800" dirty="0" smtClean="0"/>
              <a:t>areas where </a:t>
            </a:r>
            <a:r>
              <a:rPr lang="en-US" sz="1800" dirty="0" smtClean="0">
                <a:solidFill>
                  <a:srgbClr val="0000FF"/>
                </a:solidFill>
              </a:rPr>
              <a:t>soil is fertile, water plentiful, and in a climate where crops can grow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The simplest way to calculate </a:t>
            </a:r>
            <a:r>
              <a:rPr lang="en-US" sz="2400" dirty="0">
                <a:solidFill>
                  <a:srgbClr val="FF0000"/>
                </a:solidFill>
              </a:rPr>
              <a:t>population density </a:t>
            </a:r>
            <a:r>
              <a:rPr lang="en-US" sz="2400" dirty="0"/>
              <a:t>is to </a:t>
            </a:r>
            <a:r>
              <a:rPr lang="en-US" sz="2400" dirty="0">
                <a:solidFill>
                  <a:srgbClr val="0000FF"/>
                </a:solidFill>
              </a:rPr>
              <a:t>divide the total population of a region by the region’s land area</a:t>
            </a:r>
          </a:p>
          <a:p>
            <a:pPr lvl="1">
              <a:buFont typeface="Wingdings" charset="2"/>
              <a:buChar char="v"/>
            </a:pPr>
            <a:r>
              <a:rPr lang="en-US" sz="1800" dirty="0"/>
              <a:t>Most prefer to use a regions “</a:t>
            </a:r>
            <a:r>
              <a:rPr lang="en-US" sz="1800" u="sng" dirty="0"/>
              <a:t>arable land</a:t>
            </a:r>
            <a:r>
              <a:rPr lang="en-US" sz="1800" dirty="0"/>
              <a:t>”, land used specifically for farming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 descr="pop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836" y="474215"/>
            <a:ext cx="2869764" cy="1735585"/>
          </a:xfrm>
          <a:prstGeom prst="rect">
            <a:avLst/>
          </a:prstGeom>
        </p:spPr>
      </p:pic>
      <p:pic>
        <p:nvPicPr>
          <p:cNvPr id="7" name="Picture 6" descr="nile river vall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495800"/>
            <a:ext cx="2554728" cy="1911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80762"/>
            <a:ext cx="7123080" cy="924475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Human Challenges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3471277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00FF"/>
                </a:solidFill>
              </a:rPr>
              <a:t>Technology improvements, economic activities, and discovery of valuable resources </a:t>
            </a:r>
            <a:r>
              <a:rPr lang="en-US" sz="2400" dirty="0" smtClean="0">
                <a:solidFill>
                  <a:schemeClr val="tx1"/>
                </a:solidFill>
              </a:rPr>
              <a:t>may attract settlers to a new area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They have also led to large increases in population</a:t>
            </a:r>
          </a:p>
          <a:p>
            <a:endParaRPr lang="en-US" dirty="0" smtClean="0"/>
          </a:p>
        </p:txBody>
      </p:sp>
      <p:pic>
        <p:nvPicPr>
          <p:cNvPr id="5" name="Content Placeholder 4" descr="compu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366044"/>
            <a:ext cx="1986756" cy="1986756"/>
          </a:xfrm>
        </p:spPr>
      </p:pic>
      <p:pic>
        <p:nvPicPr>
          <p:cNvPr id="6" name="Picture 5" descr="wall street tic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2057400"/>
            <a:ext cx="2200276" cy="2590800"/>
          </a:xfrm>
          <a:prstGeom prst="rect">
            <a:avLst/>
          </a:prstGeom>
        </p:spPr>
      </p:pic>
      <p:pic>
        <p:nvPicPr>
          <p:cNvPr id="7" name="Picture 6" descr="oil barr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640394"/>
            <a:ext cx="1638300" cy="3065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growth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029456" cy="4328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Different countries have varied reactions to population growth.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Host Population- the amount of people originally from the area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Chad, Africa: Rapid Growth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Relies on agricultural economies, but </a:t>
            </a:r>
            <a:r>
              <a:rPr lang="en-US" dirty="0" smtClean="0">
                <a:solidFill>
                  <a:srgbClr val="0000FF"/>
                </a:solidFill>
              </a:rPr>
              <a:t>lack of government investment, frequent wars, and crop pests contributed </a:t>
            </a:r>
            <a:r>
              <a:rPr lang="en-US" dirty="0" smtClean="0"/>
              <a:t>to rampant hunger and </a:t>
            </a:r>
            <a:r>
              <a:rPr lang="en-US" dirty="0" smtClean="0">
                <a:solidFill>
                  <a:srgbClr val="0000FF"/>
                </a:solidFill>
              </a:rPr>
              <a:t>higher death rates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981200"/>
            <a:ext cx="4114800" cy="3962399"/>
          </a:xfrm>
        </p:spPr>
      </p:pic>
    </p:spTree>
    <p:extLst>
      <p:ext uri="{BB962C8B-B14F-4D97-AF65-F5344CB8AC3E}">
        <p14:creationId xmlns:p14="http://schemas.microsoft.com/office/powerpoint/2010/main" val="3707525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growth challenges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3581400" cy="36575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United States: Slow Growth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Death rates have declined </a:t>
            </a:r>
            <a:r>
              <a:rPr lang="en-US" dirty="0" smtClean="0"/>
              <a:t>as a result of better medical care, but </a:t>
            </a:r>
            <a:r>
              <a:rPr lang="en-US" dirty="0" smtClean="0">
                <a:solidFill>
                  <a:srgbClr val="0000FF"/>
                </a:solidFill>
              </a:rPr>
              <a:t>birth rates and immigration numbers have increased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Economy is maintained by encouraging immigrants to work for lower rates and businesses using foreign labor, which has created issues with host populations.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62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growth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Italy: Negative Growth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Population is aging to the point where </a:t>
            </a:r>
            <a:r>
              <a:rPr lang="en-US" dirty="0" smtClean="0">
                <a:solidFill>
                  <a:srgbClr val="0000FF"/>
                </a:solidFill>
              </a:rPr>
              <a:t>largest age group (45-49) is past child-bearing years and have not contributed to population growth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Since people live longer, food and money </a:t>
            </a:r>
            <a:r>
              <a:rPr lang="en-US" dirty="0" smtClean="0">
                <a:solidFill>
                  <a:srgbClr val="0000FF"/>
                </a:solidFill>
              </a:rPr>
              <a:t>resources are stretched among a larger populace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905000"/>
            <a:ext cx="3962400" cy="3962399"/>
          </a:xfrm>
        </p:spPr>
      </p:pic>
    </p:spTree>
    <p:extLst>
      <p:ext uri="{BB962C8B-B14F-4D97-AF65-F5344CB8AC3E}">
        <p14:creationId xmlns:p14="http://schemas.microsoft.com/office/powerpoint/2010/main" val="1847457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growth challenges: china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84832"/>
            <a:ext cx="2743200" cy="401116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084832"/>
            <a:ext cx="2881313" cy="40111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84832"/>
            <a:ext cx="2971799" cy="401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27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one child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After Mao Zedong came to power in 1949, the government encouraged the growth of Chinese population. However, by 1960, the population had doubled and food resources were at all-time low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In 1974, government enacted </a:t>
            </a:r>
            <a:r>
              <a:rPr lang="en-US" dirty="0" smtClean="0">
                <a:solidFill>
                  <a:srgbClr val="FF0000"/>
                </a:solidFill>
              </a:rPr>
              <a:t>One Child Policy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limiting Chinese families to only having one baby</a:t>
            </a:r>
            <a:r>
              <a:rPr lang="en-US" dirty="0" smtClean="0"/>
              <a:t>. People who did not follow the policy were </a:t>
            </a:r>
            <a:r>
              <a:rPr lang="en-US" dirty="0" smtClean="0">
                <a:solidFill>
                  <a:srgbClr val="0000FF"/>
                </a:solidFill>
              </a:rPr>
              <a:t>fined for each additional child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subjected to sterilization procedures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2013, families were allowed to apply to have additional children after government realized that by </a:t>
            </a:r>
            <a:r>
              <a:rPr lang="en-US" dirty="0" smtClean="0">
                <a:solidFill>
                  <a:srgbClr val="FF0000"/>
                </a:solidFill>
              </a:rPr>
              <a:t>2050</a:t>
            </a:r>
            <a:r>
              <a:rPr lang="en-US" dirty="0" smtClean="0"/>
              <a:t>, more than half of </a:t>
            </a:r>
            <a:r>
              <a:rPr lang="en-US" dirty="0" smtClean="0">
                <a:solidFill>
                  <a:srgbClr val="0000FF"/>
                </a:solidFill>
              </a:rPr>
              <a:t>Chinese population will be over the age of 50 and unable to contribute to economy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Due to cultural emphasis on male preference, there is an extreme shortage of girls in China’s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6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 reminder…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2432304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Big Concepts</a:t>
            </a:r>
          </a:p>
          <a:p>
            <a:pPr lvl="1"/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</p:nvPr>
        </p:nvSpPr>
        <p:spPr>
          <a:xfrm>
            <a:off x="3657600" y="2286000"/>
            <a:ext cx="4400550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go on this side of the line.</a:t>
            </a:r>
          </a:p>
          <a:p>
            <a:r>
              <a:rPr lang="en-US" dirty="0"/>
              <a:t>These items will include:</a:t>
            </a:r>
          </a:p>
          <a:p>
            <a:pPr lvl="1"/>
            <a:r>
              <a:rPr lang="en-US" dirty="0"/>
              <a:t>Supporting details</a:t>
            </a:r>
          </a:p>
          <a:p>
            <a:pPr lvl="1"/>
            <a:r>
              <a:rPr lang="en-US" dirty="0"/>
              <a:t>Dates, Times, and Biographic details</a:t>
            </a:r>
          </a:p>
          <a:p>
            <a:pPr lvl="1"/>
            <a:r>
              <a:rPr lang="en-US" dirty="0"/>
              <a:t>Vocabulary Definitions</a:t>
            </a:r>
          </a:p>
          <a:p>
            <a:r>
              <a:rPr lang="en-US" dirty="0" smtClean="0"/>
              <a:t>Any items in BLACK text are optional. Remember: the more thorough your notes, the more prepared you will be for exams.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36925" y="2298700"/>
            <a:ext cx="15875" cy="4102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56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bar grap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1" b="-6411"/>
          <a:stretch>
            <a:fillRect/>
          </a:stretch>
        </p:blipFill>
        <p:spPr>
          <a:xfrm>
            <a:off x="344037" y="457200"/>
            <a:ext cx="2209800" cy="2493158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809" y="304800"/>
            <a:ext cx="3810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4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7558"/>
            <a:ext cx="7123080" cy="9244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Demographics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4572000" cy="4572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  <a:defRPr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Statistical study of the size, structure, and distribution of human populations </a:t>
            </a:r>
            <a:r>
              <a:rPr lang="en-US" dirty="0" smtClean="0">
                <a:latin typeface="Arial" charset="0"/>
              </a:rPr>
              <a:t>and their response to changes in:</a:t>
            </a:r>
          </a:p>
          <a:p>
            <a:pPr lvl="1">
              <a:buFont typeface="Wingdings" charset="2"/>
              <a:buChar char="v"/>
              <a:defRPr/>
            </a:pPr>
            <a:r>
              <a:rPr lang="en-US" dirty="0" smtClean="0">
                <a:latin typeface="Arial" charset="0"/>
              </a:rPr>
              <a:t>Birth (Birth Rates) </a:t>
            </a:r>
          </a:p>
          <a:p>
            <a:pPr lvl="1">
              <a:buFont typeface="Wingdings" charset="2"/>
              <a:buChar char="v"/>
              <a:defRPr/>
            </a:pPr>
            <a:r>
              <a:rPr lang="en-US" dirty="0" smtClean="0">
                <a:latin typeface="Arial" charset="0"/>
              </a:rPr>
              <a:t>Death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(Death Rates) </a:t>
            </a:r>
          </a:p>
          <a:p>
            <a:pPr lvl="1">
              <a:buFont typeface="Wingdings" charset="2"/>
              <a:buChar char="v"/>
              <a:defRPr/>
            </a:pPr>
            <a:r>
              <a:rPr lang="en-US" dirty="0" smtClean="0">
                <a:latin typeface="Arial" charset="0"/>
              </a:rPr>
              <a:t>Time</a:t>
            </a:r>
          </a:p>
          <a:p>
            <a:pPr lvl="1">
              <a:buFont typeface="Wingdings" charset="2"/>
              <a:buChar char="v"/>
              <a:defRPr/>
            </a:pPr>
            <a:r>
              <a:rPr lang="en-US" dirty="0" smtClean="0">
                <a:latin typeface="Arial" charset="0"/>
              </a:rPr>
              <a:t>Aging </a:t>
            </a:r>
          </a:p>
          <a:p>
            <a:pPr lvl="1">
              <a:buFont typeface="Wingdings" charset="2"/>
              <a:buChar char="v"/>
              <a:defRPr/>
            </a:pPr>
            <a:r>
              <a:rPr lang="en-US" dirty="0" smtClean="0">
                <a:latin typeface="Arial" charset="0"/>
              </a:rPr>
              <a:t>Migration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Patterns</a:t>
            </a:r>
          </a:p>
          <a:p>
            <a:pPr>
              <a:buFont typeface="Wingdings" charset="2"/>
              <a:buChar char="v"/>
              <a:defRPr/>
            </a:pPr>
            <a:r>
              <a:rPr lang="en-US" dirty="0" smtClean="0">
                <a:latin typeface="Arial" charset="0"/>
              </a:rPr>
              <a:t>The division and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llocation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of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scarce resources relies on information gathered from demographics</a:t>
            </a:r>
            <a:r>
              <a:rPr lang="en-US" dirty="0" smtClean="0">
                <a:latin typeface="Arial" charset="0"/>
              </a:rPr>
              <a:t> as well as rituals, habits, or customs</a:t>
            </a:r>
            <a:endParaRPr lang="en-US" i="1" dirty="0" smtClean="0">
              <a:latin typeface="Arial" charset="0"/>
            </a:endParaRP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pic>
        <p:nvPicPr>
          <p:cNvPr id="5" name="Content Placeholder 4" descr="bar graph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1" b="-6411"/>
          <a:stretch>
            <a:fillRect/>
          </a:stretch>
        </p:blipFill>
        <p:spPr>
          <a:xfrm>
            <a:off x="304800" y="2286000"/>
            <a:ext cx="3565525" cy="402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Demographic transition model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724400" cy="4404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Uses </a:t>
            </a:r>
            <a:r>
              <a:rPr lang="en-US" dirty="0" smtClean="0">
                <a:solidFill>
                  <a:srgbClr val="0000FF"/>
                </a:solidFill>
              </a:rPr>
              <a:t>birthrates and death rates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00FF"/>
                </a:solidFill>
              </a:rPr>
              <a:t>show how populations in countries</a:t>
            </a:r>
            <a:r>
              <a:rPr lang="en-US" dirty="0" smtClean="0"/>
              <a:t> or regions can </a:t>
            </a:r>
            <a:r>
              <a:rPr lang="en-US" dirty="0" smtClean="0">
                <a:solidFill>
                  <a:srgbClr val="0000FF"/>
                </a:solidFill>
              </a:rPr>
              <a:t>change over time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Originally created to show the changes in birthrates and death rates in Western Europe as an effect of industrialization.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Death rates fall quickly </a:t>
            </a:r>
            <a:r>
              <a:rPr lang="en-US" dirty="0" smtClean="0"/>
              <a:t>as a result of </a:t>
            </a:r>
            <a:r>
              <a:rPr lang="en-US" dirty="0" smtClean="0">
                <a:solidFill>
                  <a:srgbClr val="0000FF"/>
                </a:solidFill>
              </a:rPr>
              <a:t>reliable food supplies, improved health care, and better living conditions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Birthrates decline slower because social changes</a:t>
            </a:r>
            <a:r>
              <a:rPr lang="en-US" dirty="0" smtClean="0"/>
              <a:t> like cultural traditions, religious beliefs, etc. </a:t>
            </a:r>
            <a:r>
              <a:rPr lang="en-US" dirty="0" smtClean="0">
                <a:solidFill>
                  <a:srgbClr val="0000FF"/>
                </a:solidFill>
              </a:rPr>
              <a:t>need more time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86000"/>
            <a:ext cx="3810000" cy="3352800"/>
          </a:xfrm>
        </p:spPr>
      </p:pic>
    </p:spTree>
    <p:extLst>
      <p:ext uri="{BB962C8B-B14F-4D97-AF65-F5344CB8AC3E}">
        <p14:creationId xmlns:p14="http://schemas.microsoft.com/office/powerpoint/2010/main" val="246765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Population Growth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ad eart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179982"/>
            <a:ext cx="2590800" cy="315401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828800"/>
            <a:ext cx="4423410" cy="44805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Global Population has increased dramatically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0000FF"/>
                </a:solidFill>
              </a:rPr>
              <a:t>Negative Effects </a:t>
            </a:r>
            <a:r>
              <a:rPr lang="en-US" sz="2400" dirty="0" smtClean="0"/>
              <a:t>of Rapid Population Growth May Include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>
                <a:solidFill>
                  <a:srgbClr val="0000FF"/>
                </a:solidFill>
              </a:rPr>
              <a:t>Famine, Disease, and Depletion of Natural Resources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0000FF"/>
                </a:solidFill>
              </a:rPr>
              <a:t>Positive Effects </a:t>
            </a:r>
            <a:r>
              <a:rPr lang="en-US" sz="2400" dirty="0" smtClean="0">
                <a:solidFill>
                  <a:schemeClr val="tx1"/>
                </a:solidFill>
              </a:rPr>
              <a:t>May Include: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>
                <a:solidFill>
                  <a:schemeClr val="tx1"/>
                </a:solidFill>
              </a:rPr>
              <a:t>Levels of </a:t>
            </a:r>
            <a:r>
              <a:rPr lang="en-US" sz="1800" dirty="0" smtClean="0">
                <a:solidFill>
                  <a:srgbClr val="0000FF"/>
                </a:solidFill>
              </a:rPr>
              <a:t>sophisticated technology, creativity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123080" cy="924475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Growth Rates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A country’s total population is affected by: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Birth Rate- </a:t>
            </a:r>
            <a:r>
              <a:rPr lang="en-US" dirty="0" smtClean="0">
                <a:solidFill>
                  <a:schemeClr val="tx1"/>
                </a:solidFill>
              </a:rPr>
              <a:t>the number of </a:t>
            </a:r>
            <a:r>
              <a:rPr lang="en-US" dirty="0" smtClean="0">
                <a:solidFill>
                  <a:srgbClr val="0000FF"/>
                </a:solidFill>
              </a:rPr>
              <a:t>live births each year per 1000 people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Death Rate- </a:t>
            </a:r>
            <a:r>
              <a:rPr lang="en-US" dirty="0" smtClean="0">
                <a:solidFill>
                  <a:schemeClr val="tx1"/>
                </a:solidFill>
              </a:rPr>
              <a:t>the number of </a:t>
            </a:r>
            <a:r>
              <a:rPr lang="en-US" dirty="0" smtClean="0">
                <a:solidFill>
                  <a:srgbClr val="0000FF"/>
                </a:solidFill>
              </a:rPr>
              <a:t>deaths each year per 1000 people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Immigration- </a:t>
            </a:r>
            <a:r>
              <a:rPr lang="en-US" dirty="0" smtClean="0"/>
              <a:t>the number of </a:t>
            </a:r>
            <a:r>
              <a:rPr lang="en-US" dirty="0" smtClean="0">
                <a:solidFill>
                  <a:srgbClr val="0000FF"/>
                </a:solidFill>
              </a:rPr>
              <a:t>people who move into the country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Emigration- </a:t>
            </a:r>
            <a:r>
              <a:rPr lang="en-US" dirty="0" smtClean="0"/>
              <a:t>numbers of people who </a:t>
            </a:r>
            <a:r>
              <a:rPr lang="en-US" dirty="0" smtClean="0">
                <a:solidFill>
                  <a:srgbClr val="0000FF"/>
                </a:solidFill>
              </a:rPr>
              <a:t>leave the country to live in other places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106" name="Picture 10" descr="http://www.blogcdn.com/www.gadling.com/media/2007/05/10mo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950" y="1600200"/>
            <a:ext cx="421005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457200"/>
            <a:ext cx="7123080" cy="9244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Zero Population Growth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clipart bab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543175"/>
            <a:ext cx="1285875" cy="8096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676400"/>
            <a:ext cx="4271010" cy="46329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When the </a:t>
            </a:r>
            <a:r>
              <a:rPr lang="en-US" sz="2400" dirty="0" smtClean="0">
                <a:solidFill>
                  <a:srgbClr val="0000FF"/>
                </a:solidFill>
              </a:rPr>
              <a:t>combined Birth Rate &amp; Immigration Rate equal the combination Death &amp; Emigration Rate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a country has achieved “Zero Population Growth”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Usually achieved </a:t>
            </a:r>
            <a:r>
              <a:rPr lang="en-US" sz="2000" dirty="0" smtClean="0">
                <a:solidFill>
                  <a:srgbClr val="0000FF"/>
                </a:solidFill>
              </a:rPr>
              <a:t>only in highly industrialized societies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Most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developing nations either have very high birth rates or high death rates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7" name="Picture 6" descr="immigr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114800"/>
            <a:ext cx="1104900" cy="1095375"/>
          </a:xfrm>
          <a:prstGeom prst="rect">
            <a:avLst/>
          </a:prstGeom>
        </p:spPr>
      </p:pic>
      <p:sp>
        <p:nvSpPr>
          <p:cNvPr id="8" name="Cross 7"/>
          <p:cNvSpPr/>
          <p:nvPr/>
        </p:nvSpPr>
        <p:spPr>
          <a:xfrm>
            <a:off x="2133600" y="2514600"/>
            <a:ext cx="685800" cy="685800"/>
          </a:xfrm>
          <a:prstGeom prst="plus">
            <a:avLst>
              <a:gd name="adj" fmla="val 39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mmigrant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2209800"/>
            <a:ext cx="1181100" cy="1181100"/>
          </a:xfrm>
          <a:prstGeom prst="rect">
            <a:avLst/>
          </a:prstGeom>
        </p:spPr>
      </p:pic>
      <p:pic>
        <p:nvPicPr>
          <p:cNvPr id="11" name="Picture 10" descr="death ra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4181475"/>
            <a:ext cx="1261696" cy="1000125"/>
          </a:xfrm>
          <a:prstGeom prst="rect">
            <a:avLst/>
          </a:prstGeom>
        </p:spPr>
      </p:pic>
      <p:sp>
        <p:nvSpPr>
          <p:cNvPr id="12" name="Cross 11"/>
          <p:cNvSpPr/>
          <p:nvPr/>
        </p:nvSpPr>
        <p:spPr>
          <a:xfrm>
            <a:off x="2057400" y="4191000"/>
            <a:ext cx="762000" cy="838200"/>
          </a:xfrm>
          <a:prstGeom prst="plus">
            <a:avLst>
              <a:gd name="adj" fmla="val 404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growth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457200"/>
            <a:ext cx="3095625" cy="3352799"/>
          </a:xfrm>
          <a:prstGeom prst="rect">
            <a:avLst/>
          </a:prstGeom>
        </p:spPr>
      </p:pic>
      <p:pic>
        <p:nvPicPr>
          <p:cNvPr id="7" name="Content Placeholder 8" descr="deser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6946" y="228600"/>
            <a:ext cx="2343645" cy="1753394"/>
          </a:xfrm>
          <a:prstGeom prst="rect">
            <a:avLst/>
          </a:prstGeom>
        </p:spPr>
      </p:pic>
      <p:pic>
        <p:nvPicPr>
          <p:cNvPr id="8" name="Picture 7" descr="pop ma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438400"/>
            <a:ext cx="2564964" cy="155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06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13396</TotalTime>
  <Words>924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Populations</vt:lpstr>
      <vt:lpstr>Just a reminder…</vt:lpstr>
      <vt:lpstr>demographics</vt:lpstr>
      <vt:lpstr>Demographics</vt:lpstr>
      <vt:lpstr>Demographic transition model</vt:lpstr>
      <vt:lpstr>Population Growth</vt:lpstr>
      <vt:lpstr>Growth Rates</vt:lpstr>
      <vt:lpstr>Zero Population Growth</vt:lpstr>
      <vt:lpstr>Challenges to growth</vt:lpstr>
      <vt:lpstr>Patterns of Population Growth</vt:lpstr>
      <vt:lpstr>Physical Challenges</vt:lpstr>
      <vt:lpstr>PowerPoint Presentation</vt:lpstr>
      <vt:lpstr>Human Challenges</vt:lpstr>
      <vt:lpstr>Responses to growth challenges</vt:lpstr>
      <vt:lpstr>Responses to growth challenges</vt:lpstr>
      <vt:lpstr>Responses to growth challenges</vt:lpstr>
      <vt:lpstr>Responses to growth challenges: china</vt:lpstr>
      <vt:lpstr>China’s one child policy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Armendariz</dc:creator>
  <cp:lastModifiedBy>Aguilar, Ana</cp:lastModifiedBy>
  <cp:revision>68</cp:revision>
  <cp:lastPrinted>2016-09-15T19:05:46Z</cp:lastPrinted>
  <dcterms:created xsi:type="dcterms:W3CDTF">2012-10-01T05:23:19Z</dcterms:created>
  <dcterms:modified xsi:type="dcterms:W3CDTF">2018-09-12T02:29:44Z</dcterms:modified>
</cp:coreProperties>
</file>