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58" r:id="rId9"/>
    <p:sldId id="259" r:id="rId10"/>
    <p:sldId id="260" r:id="rId11"/>
    <p:sldId id="263" r:id="rId12"/>
    <p:sldId id="285" r:id="rId13"/>
    <p:sldId id="282" r:id="rId14"/>
    <p:sldId id="283" r:id="rId15"/>
    <p:sldId id="286" r:id="rId16"/>
    <p:sldId id="287" r:id="rId17"/>
    <p:sldId id="288" r:id="rId18"/>
    <p:sldId id="289" r:id="rId19"/>
    <p:sldId id="291" r:id="rId20"/>
    <p:sldId id="290" r:id="rId21"/>
    <p:sldId id="292" r:id="rId22"/>
    <p:sldId id="29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d/Meister_von_San_Vitale_in_Ravenna_004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a/ad/Meister_von_San_Vitale_in_Ravenna_004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a/ad/Meister_von_San_Vitale_in_Ravenna_004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Post-Classical Empires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The Mongols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Byzantine Empire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Islamic Caliphates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880"/>
            <a:ext cx="2582214" cy="2140864"/>
          </a:xfrm>
          <a:prstGeom prst="rect">
            <a:avLst/>
          </a:prstGeom>
        </p:spPr>
      </p:pic>
      <p:pic>
        <p:nvPicPr>
          <p:cNvPr id="5" name="Picture 2" descr="File:Meister von San Vitale in Ravenna 0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73" y="1275010"/>
            <a:ext cx="2466443" cy="303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74" y="331880"/>
            <a:ext cx="2253541" cy="2140864"/>
          </a:xfrm>
          <a:prstGeom prst="rect">
            <a:avLst/>
          </a:prstGeom>
        </p:spPr>
      </p:pic>
      <p:pic>
        <p:nvPicPr>
          <p:cNvPr id="7" name="Picture 5" descr="http://s3.amazonaws.com/juicyecumenism/wp-content/uploads/Byzantine-Constantinop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00" y="1846074"/>
            <a:ext cx="2784799" cy="24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643" y="437820"/>
            <a:ext cx="9720072" cy="1499616"/>
          </a:xfrm>
        </p:spPr>
        <p:txBody>
          <a:bodyPr/>
          <a:lstStyle/>
          <a:p>
            <a:r>
              <a:rPr lang="en-US" dirty="0" smtClean="0"/>
              <a:t>Byzantine empire: Golden 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712890"/>
            <a:ext cx="5485756" cy="459647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Heavily fortified the capitol </a:t>
            </a:r>
            <a:r>
              <a:rPr lang="en-US" dirty="0" smtClean="0">
                <a:solidFill>
                  <a:srgbClr val="FF0000"/>
                </a:solidFill>
              </a:rPr>
              <a:t>Constantinople</a:t>
            </a:r>
            <a:r>
              <a:rPr lang="en-US" dirty="0" smtClean="0"/>
              <a:t> (rebuilt city of Byzantium); </a:t>
            </a:r>
            <a:r>
              <a:rPr lang="en-US" dirty="0" smtClean="0">
                <a:solidFill>
                  <a:srgbClr val="0000FF"/>
                </a:solidFill>
              </a:rPr>
              <a:t>capital </a:t>
            </a:r>
            <a:r>
              <a:rPr lang="en-US" dirty="0">
                <a:solidFill>
                  <a:srgbClr val="0000FF"/>
                </a:solidFill>
              </a:rPr>
              <a:t>of Byzantine </a:t>
            </a:r>
            <a:r>
              <a:rPr lang="en-US" dirty="0" smtClean="0">
                <a:solidFill>
                  <a:srgbClr val="0000FF"/>
                </a:solidFill>
              </a:rPr>
              <a:t>Empire</a:t>
            </a:r>
            <a:r>
              <a:rPr lang="en-US" dirty="0" smtClean="0"/>
              <a:t>, excellent geographic location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easily protected </a:t>
            </a:r>
            <a:r>
              <a:rPr lang="en-US" dirty="0" smtClean="0"/>
              <a:t>(water on 3 sides)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Harbor access to sea routes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Crossroads for overland trade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Government</a:t>
            </a:r>
            <a:r>
              <a:rPr lang="en-US" dirty="0" smtClean="0"/>
              <a:t> was ruled by series of </a:t>
            </a:r>
            <a:r>
              <a:rPr lang="en-US" dirty="0" smtClean="0">
                <a:solidFill>
                  <a:srgbClr val="0000FF"/>
                </a:solidFill>
              </a:rPr>
              <a:t>strong emperors, centralized administration,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0000FF"/>
                </a:solidFill>
              </a:rPr>
              <a:t> large army</a:t>
            </a:r>
            <a:r>
              <a:rPr lang="en-US" dirty="0" smtClean="0"/>
              <a:t> supported by </a:t>
            </a:r>
            <a:r>
              <a:rPr lang="en-US" dirty="0" smtClean="0">
                <a:solidFill>
                  <a:srgbClr val="0000FF"/>
                </a:solidFill>
              </a:rPr>
              <a:t>diverse population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Developed Eastern Orthodoxy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FF0000"/>
                </a:solidFill>
              </a:rPr>
              <a:t>Hagia</a:t>
            </a:r>
            <a:r>
              <a:rPr lang="en-US" dirty="0" smtClean="0">
                <a:solidFill>
                  <a:srgbClr val="FF0000"/>
                </a:solidFill>
              </a:rPr>
              <a:t> Sophia- </a:t>
            </a:r>
            <a:r>
              <a:rPr lang="en-US" dirty="0" smtClean="0"/>
              <a:t>“Holy Wisdom”, built in 537 CE</a:t>
            </a:r>
            <a:r>
              <a:rPr lang="en-US" dirty="0" smtClean="0">
                <a:solidFill>
                  <a:srgbClr val="0000FF"/>
                </a:solidFill>
              </a:rPr>
              <a:t>; Eastern Orthodox church that was also a Roman Catholic Cathedral </a:t>
            </a:r>
            <a:r>
              <a:rPr lang="en-US" dirty="0" smtClean="0"/>
              <a:t>(during Crusades) and </a:t>
            </a:r>
            <a:r>
              <a:rPr lang="en-US" dirty="0" smtClean="0">
                <a:solidFill>
                  <a:srgbClr val="0000FF"/>
                </a:solidFill>
              </a:rPr>
              <a:t>later converted to a mosque </a:t>
            </a:r>
            <a:r>
              <a:rPr lang="en-US" dirty="0" smtClean="0"/>
              <a:t>(until 1931) during the Ottoman Empire.</a:t>
            </a:r>
            <a:endParaRPr lang="en-US" dirty="0"/>
          </a:p>
        </p:txBody>
      </p:sp>
      <p:pic>
        <p:nvPicPr>
          <p:cNvPr id="5" name="Picture 5" descr="http://s3.amazonaws.com/juicyecumenism/wp-content/uploads/Byzantine-Constantinop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2" y="1899510"/>
            <a:ext cx="2784799" cy="24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osque%20Hagia%20Sophia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4455179"/>
            <a:ext cx="4687909" cy="225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upload.wikimedia.org/wikipedia/commons/c/ce/Constantinople_by_Giacomo_Franc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3691" y="2004404"/>
            <a:ext cx="2419988" cy="22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Empire: </a:t>
            </a:r>
            <a:r>
              <a:rPr lang="en-US" dirty="0" smtClean="0">
                <a:solidFill>
                  <a:srgbClr val="FF0000"/>
                </a:solidFill>
              </a:rPr>
              <a:t>Decline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07" y="1906073"/>
            <a:ext cx="5445377" cy="46235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Constantinople</a:t>
            </a:r>
            <a:r>
              <a:rPr lang="en-US" dirty="0"/>
              <a:t> was first sacked during the 4th Crusade in </a:t>
            </a:r>
            <a:r>
              <a:rPr lang="en-US" dirty="0" smtClean="0"/>
              <a:t>1204, and was </a:t>
            </a:r>
            <a:r>
              <a:rPr lang="en-US" dirty="0" smtClean="0">
                <a:solidFill>
                  <a:srgbClr val="0000FF"/>
                </a:solidFill>
              </a:rPr>
              <a:t>under the control of Roman Catholic Crusaders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Ottoman Empire- </a:t>
            </a:r>
            <a:r>
              <a:rPr lang="en-US" dirty="0" smtClean="0">
                <a:solidFill>
                  <a:srgbClr val="0000FF"/>
                </a:solidFill>
              </a:rPr>
              <a:t>Islamic forces </a:t>
            </a:r>
            <a:r>
              <a:rPr lang="en-US" dirty="0" smtClean="0"/>
              <a:t>led by Sultan </a:t>
            </a:r>
            <a:r>
              <a:rPr lang="en-US" dirty="0"/>
              <a:t>Mehmed II </a:t>
            </a:r>
            <a:r>
              <a:rPr lang="en-US" dirty="0" smtClean="0"/>
              <a:t>conquer pieces of the empire, </a:t>
            </a:r>
            <a:r>
              <a:rPr lang="en-US" dirty="0" smtClean="0">
                <a:solidFill>
                  <a:srgbClr val="0000FF"/>
                </a:solidFill>
              </a:rPr>
              <a:t>attack the </a:t>
            </a:r>
            <a:r>
              <a:rPr lang="en-US" dirty="0">
                <a:solidFill>
                  <a:srgbClr val="0000FF"/>
                </a:solidFill>
              </a:rPr>
              <a:t>city in </a:t>
            </a:r>
            <a:r>
              <a:rPr lang="en-US" dirty="0" smtClean="0">
                <a:solidFill>
                  <a:srgbClr val="0000FF"/>
                </a:solidFill>
              </a:rPr>
              <a:t>1453, ending the Byzantine Empire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After 7 weeks, the Ottomans finally take the city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City is renamed Istanbul </a:t>
            </a:r>
            <a:r>
              <a:rPr lang="en-US" dirty="0"/>
              <a:t>and changes culturally to a Muslim/Arab </a:t>
            </a:r>
            <a:r>
              <a:rPr lang="en-US" dirty="0" smtClean="0"/>
              <a:t>city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Greek </a:t>
            </a:r>
            <a:r>
              <a:rPr lang="en-US" dirty="0"/>
              <a:t>&amp; Roman traditions </a:t>
            </a:r>
            <a:r>
              <a:rPr lang="en-US" dirty="0" smtClean="0"/>
              <a:t>preserved: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Greek </a:t>
            </a:r>
            <a:r>
              <a:rPr lang="en-US" dirty="0"/>
              <a:t>language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libraries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Justinian’s </a:t>
            </a:r>
            <a:r>
              <a:rPr lang="en-US" dirty="0"/>
              <a:t>Code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Scholars </a:t>
            </a:r>
            <a:r>
              <a:rPr lang="en-US" dirty="0" smtClean="0">
                <a:solidFill>
                  <a:srgbClr val="0000FF"/>
                </a:solidFill>
              </a:rPr>
              <a:t>and artists fleeing </a:t>
            </a:r>
            <a:r>
              <a:rPr lang="en-US" dirty="0">
                <a:solidFill>
                  <a:srgbClr val="0000FF"/>
                </a:solidFill>
              </a:rPr>
              <a:t>the city help start the Renaissance in </a:t>
            </a:r>
            <a:r>
              <a:rPr lang="en-US" dirty="0" smtClean="0">
                <a:solidFill>
                  <a:srgbClr val="0000FF"/>
                </a:solidFill>
              </a:rPr>
              <a:t>Italy</a:t>
            </a:r>
          </a:p>
        </p:txBody>
      </p:sp>
      <p:pic>
        <p:nvPicPr>
          <p:cNvPr id="8" name="Picture 4" descr="http://upload.wikimedia.org/wikipedia/commons/thumb/f/f9/Crusaders_attack_Constantinople.jpg/1280px-Crusaders_attack_Constantinop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94" y="4649273"/>
            <a:ext cx="5601348" cy="197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upload.wikimedia.org/wikipedia/commons/thumb/d/d3/Eastern_Mediterranean_1450.svg/507px-Eastern_Mediterranean_1450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304" y="585216"/>
            <a:ext cx="2537137" cy="27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pload.wikimedia.org/wikipedia/commons/3/3e/Theofilos_Palaiolog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6" y="1648494"/>
            <a:ext cx="2721048" cy="27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Legacy: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Eastern Orthodoxy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3" descr="Byzantine_Icon_front_ba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28" y="4032687"/>
            <a:ext cx="2871005" cy="204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Mary - Russia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528" y="1959223"/>
            <a:ext cx="1374899" cy="1967195"/>
          </a:xfrm>
          <a:prstGeom prst="rect">
            <a:avLst/>
          </a:prstGeom>
        </p:spPr>
      </p:pic>
      <p:pic>
        <p:nvPicPr>
          <p:cNvPr id="9" name="Picture 3" descr="- Russ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8643" y="1959223"/>
            <a:ext cx="1300767" cy="196719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999416" y="577403"/>
            <a:ext cx="5889825" cy="6091707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Byzantines united around their own form of Christianity </a:t>
            </a:r>
            <a:r>
              <a:rPr lang="en-US" dirty="0" smtClean="0"/>
              <a:t>that was </a:t>
            </a:r>
            <a:r>
              <a:rPr lang="en-US" dirty="0" smtClean="0">
                <a:solidFill>
                  <a:srgbClr val="0000FF"/>
                </a:solidFill>
              </a:rPr>
              <a:t>separate from the Catholic Church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 main beliefs are the same, centered around teachings of Jesus of Nazareth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Today, Eastern Orthodox is one of the three main branches of Christianity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Differences of Eastern Orthodoxy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Patriarchs</a:t>
            </a:r>
            <a:r>
              <a:rPr lang="en-US" dirty="0" smtClean="0"/>
              <a:t>- “first among equals”, </a:t>
            </a:r>
            <a:r>
              <a:rPr lang="en-US" dirty="0" smtClean="0">
                <a:solidFill>
                  <a:srgbClr val="0000FF"/>
                </a:solidFill>
              </a:rPr>
              <a:t>leads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Orthodox services, distributes communion</a:t>
            </a:r>
            <a:r>
              <a:rPr lang="en-US" dirty="0" smtClean="0"/>
              <a:t>, but does not claim rank or authority over other patriarchs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Cross- </a:t>
            </a:r>
            <a:r>
              <a:rPr lang="en-US" dirty="0" smtClean="0">
                <a:solidFill>
                  <a:srgbClr val="0000FF"/>
                </a:solidFill>
              </a:rPr>
              <a:t>Orthodox Cross has three horizontal crossbeams</a:t>
            </a:r>
            <a:r>
              <a:rPr lang="en-US" dirty="0" smtClean="0"/>
              <a:t>; the middle crossbeam represents the Holy Trinity (same as Christian cross)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Top Crossbeam represents the plate INRI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Bottom Crossbeam represents a footrest; the right side slants upward toward where penitent thief St. </a:t>
            </a:r>
            <a:r>
              <a:rPr lang="en-US" dirty="0" err="1" smtClean="0"/>
              <a:t>Dismas</a:t>
            </a:r>
            <a:r>
              <a:rPr lang="en-US" dirty="0" smtClean="0"/>
              <a:t> was crucified on Jesus’ right, the left slants downward toward </a:t>
            </a:r>
            <a:r>
              <a:rPr lang="en-US" dirty="0" err="1" smtClean="0"/>
              <a:t>Gestas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Language- </a:t>
            </a:r>
            <a:r>
              <a:rPr lang="en-US" dirty="0" smtClean="0">
                <a:solidFill>
                  <a:srgbClr val="0000FF"/>
                </a:solidFill>
              </a:rPr>
              <a:t>Services were conducted in Greek, the main language of the Byzantine Empire</a:t>
            </a:r>
            <a:r>
              <a:rPr lang="en-US" dirty="0" smtClean="0"/>
              <a:t>, or local languages where they were spoken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Icons- Religious images used for devotional prayers</a:t>
            </a:r>
            <a:r>
              <a:rPr lang="en-US" dirty="0" smtClean="0"/>
              <a:t>, which were thought to connect the believer to the image in the icon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33" y="1992446"/>
            <a:ext cx="2566687" cy="2494651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59" y="4297385"/>
            <a:ext cx="1924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1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Byzantine legacy: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</a:rPr>
              <a:t>russia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9627" y="1907361"/>
            <a:ext cx="6441630" cy="45964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Russia formed as a nation in the early 9</a:t>
            </a:r>
            <a:r>
              <a:rPr lang="en-US" baseline="30000" dirty="0" smtClean="0"/>
              <a:t>th</a:t>
            </a:r>
            <a:r>
              <a:rPr lang="en-US" dirty="0" smtClean="0"/>
              <a:t> century, and were mainly </a:t>
            </a:r>
            <a:r>
              <a:rPr lang="en-US" dirty="0" smtClean="0">
                <a:solidFill>
                  <a:srgbClr val="0000FF"/>
                </a:solidFill>
              </a:rPr>
              <a:t>populated by tribes called Slavs.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Mongols </a:t>
            </a:r>
            <a:r>
              <a:rPr lang="en-US" dirty="0"/>
              <a:t>invaded </a:t>
            </a:r>
            <a:r>
              <a:rPr lang="en-US" dirty="0" smtClean="0"/>
              <a:t>Russia </a:t>
            </a:r>
            <a:r>
              <a:rPr lang="en-US" dirty="0"/>
              <a:t>in the 1200’s and ruled until </a:t>
            </a:r>
            <a:r>
              <a:rPr lang="en-US" dirty="0" smtClean="0"/>
              <a:t>1480 CE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Ivan III (Ivan the Great</a:t>
            </a:r>
            <a:r>
              <a:rPr lang="en-US" dirty="0" smtClean="0">
                <a:solidFill>
                  <a:srgbClr val="0000FF"/>
                </a:solidFill>
              </a:rPr>
              <a:t>) expelled the Mongols </a:t>
            </a:r>
            <a:r>
              <a:rPr lang="en-US" dirty="0" smtClean="0"/>
              <a:t>from Russian lands during decline of empire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Centralized power </a:t>
            </a:r>
            <a:r>
              <a:rPr lang="en-US" dirty="0" smtClean="0">
                <a:solidFill>
                  <a:srgbClr val="0000FF"/>
                </a:solidFill>
              </a:rPr>
              <a:t>helped to expand </a:t>
            </a:r>
            <a:r>
              <a:rPr lang="en-US" dirty="0">
                <a:solidFill>
                  <a:srgbClr val="0000FF"/>
                </a:solidFill>
              </a:rPr>
              <a:t>Russian </a:t>
            </a:r>
            <a:r>
              <a:rPr lang="en-US" dirty="0" smtClean="0">
                <a:solidFill>
                  <a:srgbClr val="0000FF"/>
                </a:solidFill>
              </a:rPr>
              <a:t>nation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Developed trade with Byzantines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Russian life and culture </a:t>
            </a:r>
            <a:r>
              <a:rPr lang="en-US" dirty="0" smtClean="0"/>
              <a:t>was</a:t>
            </a:r>
            <a:r>
              <a:rPr lang="en-US" dirty="0" smtClean="0">
                <a:solidFill>
                  <a:srgbClr val="0000FF"/>
                </a:solidFill>
              </a:rPr>
              <a:t> heavily influenced by the Byzantine Empire</a:t>
            </a:r>
            <a:r>
              <a:rPr lang="en-US" dirty="0" smtClean="0"/>
              <a:t>, including: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Converting</a:t>
            </a:r>
            <a:r>
              <a:rPr lang="en-US" dirty="0" smtClean="0"/>
              <a:t> Slavic and </a:t>
            </a:r>
            <a:r>
              <a:rPr lang="en-US" dirty="0" err="1" smtClean="0"/>
              <a:t>Bulgar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tribes to Christianity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Adoption of the Eastern Orthodox Church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Production of icons, tapestries, and artwork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Writing the </a:t>
            </a:r>
            <a:r>
              <a:rPr lang="en-US" dirty="0" smtClean="0">
                <a:solidFill>
                  <a:srgbClr val="0000FF"/>
                </a:solidFill>
              </a:rPr>
              <a:t>Cyrillic alphabet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Image result for Ivan III of Russ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1257" y="2565767"/>
            <a:ext cx="2095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54" y="1143128"/>
            <a:ext cx="2795186" cy="2100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54" y="3984992"/>
            <a:ext cx="2795186" cy="21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Caliphates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Islam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Sunni &amp; Shia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Spread of Islam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5995"/>
            <a:ext cx="2914650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40" y="2498501"/>
            <a:ext cx="3416926" cy="1952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90" y="615995"/>
            <a:ext cx="2366603" cy="2204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25" y="1738648"/>
            <a:ext cx="2724150" cy="25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8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Caliphates: The Spread of Islam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6" y="2097066"/>
            <a:ext cx="2914650" cy="15716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6704" y="1700011"/>
            <a:ext cx="6310648" cy="460934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Islam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founded by Mohammed around 610 CE</a:t>
            </a:r>
            <a:r>
              <a:rPr lang="en-US" dirty="0" smtClean="0"/>
              <a:t>, promoted the belief in a single, all-powerful deity named Allah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Same monotheistic God as Judaism &amp; Christianity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Mohammed is seen as prophet, like Abraham, Moses &amp; Jesus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Arabian Peninsula </a:t>
            </a:r>
            <a:r>
              <a:rPr lang="en-US" dirty="0" smtClean="0">
                <a:solidFill>
                  <a:srgbClr val="0000FF"/>
                </a:solidFill>
              </a:rPr>
              <a:t>united with a common language, religion, and purpose.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Jihad- “holy war”, </a:t>
            </a:r>
            <a:r>
              <a:rPr lang="en-US" dirty="0" smtClean="0">
                <a:solidFill>
                  <a:srgbClr val="0000FF"/>
                </a:solidFill>
              </a:rPr>
              <a:t>Muslims initiate conquests of neighboring lands </a:t>
            </a:r>
            <a:r>
              <a:rPr lang="en-US" dirty="0" smtClean="0"/>
              <a:t>to create a vast empire </a:t>
            </a:r>
            <a:r>
              <a:rPr lang="en-US" dirty="0" smtClean="0">
                <a:solidFill>
                  <a:srgbClr val="0000FF"/>
                </a:solidFill>
              </a:rPr>
              <a:t>from Spain to India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After Mohammed’s death</a:t>
            </a:r>
            <a:r>
              <a:rPr lang="en-US" dirty="0" smtClean="0"/>
              <a:t>, disagreements over the next caliph (</a:t>
            </a:r>
            <a:r>
              <a:rPr lang="en-US" dirty="0"/>
              <a:t>the religious and political successor </a:t>
            </a:r>
            <a:r>
              <a:rPr lang="en-US" dirty="0" smtClean="0"/>
              <a:t>to Mohammed) leads to a </a:t>
            </a:r>
            <a:r>
              <a:rPr lang="en-US" dirty="0" smtClean="0">
                <a:solidFill>
                  <a:srgbClr val="0000FF"/>
                </a:solidFill>
              </a:rPr>
              <a:t>split between two major factions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Sunni- believed that the next caliph should be politically strong</a:t>
            </a:r>
            <a:r>
              <a:rPr lang="en-US" dirty="0" smtClean="0"/>
              <a:t>, founders of the Umayyad Caliphate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Shi’ite (Shi’a)-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believed caliph should be one of Mohammed’s descendants</a:t>
            </a:r>
            <a:r>
              <a:rPr lang="en-US" dirty="0" smtClean="0"/>
              <a:t>, from his daughter Fatima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6" y="4790497"/>
            <a:ext cx="2447925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10" y="4790497"/>
            <a:ext cx="2447925" cy="186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36" y="1935050"/>
            <a:ext cx="19812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37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Caliphates: The </a:t>
            </a:r>
            <a:r>
              <a:rPr lang="en-US" dirty="0" err="1" smtClean="0"/>
              <a:t>Umayyads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608" y="1860999"/>
            <a:ext cx="7083381" cy="452692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Before the </a:t>
            </a:r>
            <a:r>
              <a:rPr lang="en-US" dirty="0" err="1"/>
              <a:t>Umayyads</a:t>
            </a:r>
            <a:r>
              <a:rPr lang="en-US" dirty="0"/>
              <a:t>, Islamic rule was </a:t>
            </a:r>
            <a:r>
              <a:rPr lang="en-US" dirty="0" smtClean="0"/>
              <a:t>non-centralized; </a:t>
            </a:r>
            <a:r>
              <a:rPr lang="en-US" dirty="0"/>
              <a:t>mostly kept existing governments </a:t>
            </a:r>
            <a:r>
              <a:rPr lang="en-US" dirty="0" smtClean="0"/>
              <a:t>and administrations intact </a:t>
            </a:r>
            <a:r>
              <a:rPr lang="en-US" dirty="0"/>
              <a:t>in order to collect taxes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military was </a:t>
            </a:r>
            <a:r>
              <a:rPr lang="en-US" dirty="0" smtClean="0"/>
              <a:t>organized, had </a:t>
            </a:r>
            <a:r>
              <a:rPr lang="en-US" dirty="0"/>
              <a:t>a strong </a:t>
            </a:r>
            <a:r>
              <a:rPr lang="en-US" dirty="0" smtClean="0"/>
              <a:t>army, </a:t>
            </a:r>
            <a:r>
              <a:rPr lang="en-US" dirty="0"/>
              <a:t>and built </a:t>
            </a:r>
            <a:r>
              <a:rPr lang="en-US" dirty="0" smtClean="0"/>
              <a:t>garrisons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</a:t>
            </a:r>
            <a:r>
              <a:rPr lang="en-US" dirty="0" smtClean="0"/>
              <a:t>id </a:t>
            </a:r>
            <a:r>
              <a:rPr lang="en-US" dirty="0"/>
              <a:t>not build sophisticated </a:t>
            </a:r>
            <a:r>
              <a:rPr lang="en-US" dirty="0" smtClean="0"/>
              <a:t>administrations, which was needed to sustain a massive empire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N</a:t>
            </a:r>
            <a:r>
              <a:rPr lang="en-US" dirty="0" smtClean="0"/>
              <a:t>ot dynastic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/>
              <a:t>political leadership was not transferred through hereditary </a:t>
            </a:r>
            <a:r>
              <a:rPr lang="en-US" dirty="0" smtClean="0"/>
              <a:t>lineage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FF0000"/>
                </a:solidFill>
              </a:rPr>
              <a:t>Umayyads</a:t>
            </a:r>
            <a:r>
              <a:rPr lang="en-US" dirty="0"/>
              <a:t> </a:t>
            </a:r>
            <a:r>
              <a:rPr lang="en-US" dirty="0" smtClean="0"/>
              <a:t>developed </a:t>
            </a:r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dynastic and centralized Islamic political </a:t>
            </a:r>
            <a:r>
              <a:rPr lang="en-US" dirty="0" smtClean="0">
                <a:solidFill>
                  <a:srgbClr val="0000FF"/>
                </a:solidFill>
              </a:rPr>
              <a:t>state </a:t>
            </a:r>
            <a:r>
              <a:rPr lang="en-US" dirty="0" smtClean="0"/>
              <a:t>modeled by </a:t>
            </a:r>
            <a:r>
              <a:rPr lang="en-US" dirty="0"/>
              <a:t>the </a:t>
            </a:r>
            <a:r>
              <a:rPr lang="en-US" dirty="0" smtClean="0"/>
              <a:t>Byzantines and other neighboring groups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</a:t>
            </a:r>
            <a:r>
              <a:rPr lang="en-US" dirty="0" smtClean="0"/>
              <a:t>hifted </a:t>
            </a:r>
            <a:r>
              <a:rPr lang="en-US" dirty="0"/>
              <a:t>the capital from Mecca to </a:t>
            </a:r>
            <a:r>
              <a:rPr lang="en-US" dirty="0" smtClean="0">
                <a:solidFill>
                  <a:srgbClr val="0000FF"/>
                </a:solidFill>
              </a:rPr>
              <a:t>Damascus</a:t>
            </a:r>
            <a:r>
              <a:rPr lang="en-US" dirty="0" smtClean="0"/>
              <a:t> (in Syria)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Replaced </a:t>
            </a:r>
            <a:r>
              <a:rPr lang="en-US" dirty="0"/>
              <a:t>tribal traditions with an </a:t>
            </a:r>
            <a:r>
              <a:rPr lang="en-US" dirty="0">
                <a:solidFill>
                  <a:srgbClr val="0000FF"/>
                </a:solidFill>
              </a:rPr>
              <a:t>imperial government controlled by a </a:t>
            </a:r>
            <a:r>
              <a:rPr lang="en-US" dirty="0" smtClean="0">
                <a:solidFill>
                  <a:srgbClr val="0000FF"/>
                </a:solidFill>
              </a:rPr>
              <a:t>monarch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They </a:t>
            </a:r>
            <a:r>
              <a:rPr lang="en-US" dirty="0"/>
              <a:t>replaced </a:t>
            </a:r>
            <a:r>
              <a:rPr lang="en-US" dirty="0" smtClean="0"/>
              <a:t>Greek and Persian</a:t>
            </a:r>
            <a:r>
              <a:rPr lang="en-US" dirty="0"/>
              <a:t> </a:t>
            </a:r>
            <a:r>
              <a:rPr lang="en-US" dirty="0" smtClean="0"/>
              <a:t>languages </a:t>
            </a:r>
            <a:r>
              <a:rPr lang="en-US" dirty="0">
                <a:solidFill>
                  <a:srgbClr val="0000FF"/>
                </a:solidFill>
              </a:rPr>
              <a:t>with Arabic as the main administrative language</a:t>
            </a:r>
            <a:r>
              <a:rPr lang="en-US" dirty="0"/>
              <a:t> and reinforced an Arab Islamic identity.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</a:t>
            </a:r>
            <a:r>
              <a:rPr lang="en-US" dirty="0" smtClean="0"/>
              <a:t>inted </a:t>
            </a:r>
            <a:r>
              <a:rPr lang="en-US" dirty="0"/>
              <a:t>Islamic </a:t>
            </a:r>
            <a:r>
              <a:rPr lang="en-US" dirty="0" smtClean="0"/>
              <a:t>coins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Viziers</a:t>
            </a:r>
            <a:r>
              <a:rPr lang="en-US" dirty="0" smtClean="0"/>
              <a:t>- governors who </a:t>
            </a:r>
            <a:r>
              <a:rPr lang="en-US" dirty="0"/>
              <a:t>oversaw smaller political </a:t>
            </a:r>
            <a:r>
              <a:rPr lang="en-US" dirty="0" smtClean="0"/>
              <a:t>units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Distinct </a:t>
            </a:r>
            <a:r>
              <a:rPr lang="en-US" dirty="0"/>
              <a:t>Arab hierarchy </a:t>
            </a:r>
            <a:r>
              <a:rPr lang="en-US" dirty="0" smtClean="0"/>
              <a:t>emerged</a:t>
            </a:r>
            <a:r>
              <a:rPr lang="en-US" dirty="0"/>
              <a:t> </a:t>
            </a:r>
            <a:r>
              <a:rPr lang="en-US" dirty="0" smtClean="0"/>
              <a:t>in which </a:t>
            </a:r>
            <a:r>
              <a:rPr lang="en-US" dirty="0">
                <a:solidFill>
                  <a:srgbClr val="0000FF"/>
                </a:solidFill>
              </a:rPr>
              <a:t>non-Arabs were accorded secondary status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</a:t>
            </a:r>
            <a:r>
              <a:rPr lang="en-US" dirty="0" smtClean="0"/>
              <a:t>id </a:t>
            </a:r>
            <a:r>
              <a:rPr lang="en-US" dirty="0"/>
              <a:t>not actively encourage conversion, and most subjects remained non-Muslim.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on-Muslim </a:t>
            </a:r>
            <a:r>
              <a:rPr lang="en-US" dirty="0">
                <a:solidFill>
                  <a:srgbClr val="0000FF"/>
                </a:solidFill>
              </a:rPr>
              <a:t>subjects were required to pay a special tax</a:t>
            </a:r>
            <a:r>
              <a:rPr lang="en-US" dirty="0"/>
              <a:t>, </a:t>
            </a:r>
            <a:r>
              <a:rPr lang="en-US" dirty="0" smtClean="0"/>
              <a:t>allowing caliphate </a:t>
            </a:r>
            <a:r>
              <a:rPr lang="en-US" dirty="0"/>
              <a:t>to </a:t>
            </a:r>
            <a:r>
              <a:rPr lang="en-US" dirty="0" smtClean="0"/>
              <a:t>afford </a:t>
            </a:r>
            <a:r>
              <a:rPr lang="en-US" dirty="0"/>
              <a:t>their political </a:t>
            </a:r>
            <a:r>
              <a:rPr lang="en-US" dirty="0" smtClean="0"/>
              <a:t>expansion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77" y="2328291"/>
            <a:ext cx="4404574" cy="186396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37" y="341757"/>
            <a:ext cx="262890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87" y="4435714"/>
            <a:ext cx="3416926" cy="195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6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Caliphates: The Abbasids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1245" y="1674253"/>
            <a:ext cx="6890197" cy="49783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Abbasids</a:t>
            </a:r>
            <a:r>
              <a:rPr lang="en-US" dirty="0" smtClean="0"/>
              <a:t>- removed the </a:t>
            </a:r>
            <a:r>
              <a:rPr lang="en-US" dirty="0" err="1" smtClean="0"/>
              <a:t>Umayyads</a:t>
            </a:r>
            <a:r>
              <a:rPr lang="en-US" dirty="0" smtClean="0"/>
              <a:t> from power after a violent revolt in </a:t>
            </a:r>
            <a:r>
              <a:rPr lang="en-US" dirty="0" smtClean="0">
                <a:solidFill>
                  <a:srgbClr val="0000FF"/>
                </a:solidFill>
              </a:rPr>
              <a:t>750 CE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00FF"/>
                </a:solidFill>
              </a:rPr>
              <a:t>claimed </a:t>
            </a:r>
            <a:r>
              <a:rPr lang="en-US" dirty="0">
                <a:solidFill>
                  <a:srgbClr val="0000FF"/>
                </a:solidFill>
              </a:rPr>
              <a:t>legitimacy through </a:t>
            </a:r>
            <a:r>
              <a:rPr lang="en-US" dirty="0"/>
              <a:t>shared lineage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0000FF"/>
                </a:solidFill>
              </a:rPr>
              <a:t>Mohammed’s </a:t>
            </a:r>
            <a:r>
              <a:rPr lang="en-US" dirty="0">
                <a:solidFill>
                  <a:srgbClr val="0000FF"/>
                </a:solidFill>
              </a:rPr>
              <a:t>uncle, Abbas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Abbasids were intent on differentiating themselves from their Umayyad predecessors, though they still had a lot in common.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L</a:t>
            </a:r>
            <a:r>
              <a:rPr lang="en-US" dirty="0" smtClean="0"/>
              <a:t>eadership </a:t>
            </a:r>
            <a:r>
              <a:rPr lang="en-US" dirty="0"/>
              <a:t>was also dynastic and centralized.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Constructed </a:t>
            </a:r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more inclusive government </a:t>
            </a:r>
            <a:r>
              <a:rPr lang="en-US" dirty="0" smtClean="0">
                <a:solidFill>
                  <a:srgbClr val="0000FF"/>
                </a:solidFill>
              </a:rPr>
              <a:t>located in a new capital </a:t>
            </a:r>
            <a:r>
              <a:rPr lang="en-US" dirty="0">
                <a:solidFill>
                  <a:srgbClr val="0000FF"/>
                </a:solidFill>
              </a:rPr>
              <a:t>city, Baghdad. 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distinction between Arab Muslims and non-Arab Muslims </a:t>
            </a:r>
            <a:r>
              <a:rPr lang="en-US" dirty="0" smtClean="0"/>
              <a:t>diminished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Abbasid court </a:t>
            </a:r>
            <a:r>
              <a:rPr lang="en-US" dirty="0" smtClean="0">
                <a:solidFill>
                  <a:srgbClr val="0000FF"/>
                </a:solidFill>
              </a:rPr>
              <a:t>preferred Persian </a:t>
            </a:r>
            <a:r>
              <a:rPr lang="en-US" dirty="0">
                <a:solidFill>
                  <a:srgbClr val="0000FF"/>
                </a:solidFill>
              </a:rPr>
              <a:t>culture </a:t>
            </a:r>
            <a:r>
              <a:rPr lang="en-US" dirty="0" smtClean="0">
                <a:solidFill>
                  <a:srgbClr val="0000FF"/>
                </a:solidFill>
              </a:rPr>
              <a:t>and influence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Islamic Golden Age-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0000FF"/>
                </a:solidFill>
              </a:rPr>
              <a:t>800-1250 CE</a:t>
            </a:r>
            <a:r>
              <a:rPr lang="en-US" dirty="0" smtClean="0"/>
              <a:t>, time period where </a:t>
            </a:r>
            <a:r>
              <a:rPr lang="en-US" dirty="0" smtClean="0">
                <a:solidFill>
                  <a:srgbClr val="0000FF"/>
                </a:solidFill>
              </a:rPr>
              <a:t>Islamic </a:t>
            </a:r>
            <a:r>
              <a:rPr lang="en-US" dirty="0">
                <a:solidFill>
                  <a:srgbClr val="0000FF"/>
                </a:solidFill>
              </a:rPr>
              <a:t>art and culture flourished</a:t>
            </a:r>
            <a:r>
              <a:rPr lang="en-US" dirty="0"/>
              <a:t>. As a result, Islamic culture spread over the Abbasids’ vast territory.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Religious </a:t>
            </a:r>
            <a:r>
              <a:rPr lang="en-US" dirty="0"/>
              <a:t>scholars, called </a:t>
            </a:r>
            <a:r>
              <a:rPr lang="en-US" i="1" dirty="0" err="1"/>
              <a:t>ulema</a:t>
            </a:r>
            <a:r>
              <a:rPr lang="en-US" dirty="0"/>
              <a:t>, </a:t>
            </a:r>
            <a:r>
              <a:rPr lang="en-US" dirty="0" smtClean="0">
                <a:solidFill>
                  <a:srgbClr val="0000FF"/>
                </a:solidFill>
              </a:rPr>
              <a:t>defined </a:t>
            </a:r>
            <a:r>
              <a:rPr lang="en-US" dirty="0">
                <a:solidFill>
                  <a:srgbClr val="0000FF"/>
                </a:solidFill>
              </a:rPr>
              <a:t>religious </a:t>
            </a:r>
            <a:r>
              <a:rPr lang="en-US" dirty="0" smtClean="0">
                <a:solidFill>
                  <a:srgbClr val="0000FF"/>
                </a:solidFill>
              </a:rPr>
              <a:t>institutions, took </a:t>
            </a:r>
            <a:r>
              <a:rPr lang="en-US" dirty="0">
                <a:solidFill>
                  <a:srgbClr val="0000FF"/>
                </a:solidFill>
              </a:rPr>
              <a:t>on judicial </a:t>
            </a:r>
            <a:r>
              <a:rPr lang="en-US" dirty="0" smtClean="0">
                <a:solidFill>
                  <a:srgbClr val="0000FF"/>
                </a:solidFill>
              </a:rPr>
              <a:t>duties, </a:t>
            </a:r>
            <a:r>
              <a:rPr lang="en-US" dirty="0">
                <a:solidFill>
                  <a:srgbClr val="0000FF"/>
                </a:solidFill>
              </a:rPr>
              <a:t>and developed systems of law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Arab mathematicians used the Indian concept of zero to </a:t>
            </a:r>
            <a:r>
              <a:rPr lang="en-US" dirty="0" smtClean="0">
                <a:solidFill>
                  <a:srgbClr val="0000FF"/>
                </a:solidFill>
              </a:rPr>
              <a:t>develop algebra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Mohammed forbade making pictures of God, himself, or people, so Islamic </a:t>
            </a:r>
            <a:r>
              <a:rPr lang="en-US" dirty="0" smtClean="0">
                <a:solidFill>
                  <a:srgbClr val="0000FF"/>
                </a:solidFill>
              </a:rPr>
              <a:t>art centers around geometric designs, flowers, and stars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House of Wisdom- </a:t>
            </a:r>
            <a:r>
              <a:rPr lang="en-US" dirty="0">
                <a:solidFill>
                  <a:srgbClr val="0000FF"/>
                </a:solidFill>
              </a:rPr>
              <a:t>public academy, intellectual center</a:t>
            </a:r>
            <a:r>
              <a:rPr lang="en-US" dirty="0"/>
              <a:t>, and large collection of literary works in Baghdad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1" y="3833169"/>
            <a:ext cx="2124075" cy="215265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674253"/>
            <a:ext cx="3344459" cy="1843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74" y="5112913"/>
            <a:ext cx="2366603" cy="15396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74" y="3669706"/>
            <a:ext cx="2366603" cy="12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0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Caliphates:</a:t>
            </a:r>
            <a:br>
              <a:rPr lang="en-US" dirty="0" smtClean="0"/>
            </a:br>
            <a:r>
              <a:rPr lang="en-US" dirty="0" smtClean="0"/>
              <a:t>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487" y="2084832"/>
            <a:ext cx="7031865" cy="42245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Islamic Caliphates were very prosperous, and their vast wealth attracted </a:t>
            </a:r>
            <a:r>
              <a:rPr lang="en-US" dirty="0" smtClean="0">
                <a:solidFill>
                  <a:srgbClr val="FF0000"/>
                </a:solidFill>
              </a:rPr>
              <a:t>foreign invaders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During </a:t>
            </a:r>
            <a:r>
              <a:rPr lang="en-US" dirty="0"/>
              <a:t>the 13th century,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Mongols conquered </a:t>
            </a:r>
            <a:r>
              <a:rPr lang="en-US" dirty="0"/>
              <a:t>most of the Eurasian land mass, including </a:t>
            </a:r>
            <a:r>
              <a:rPr lang="en-US" dirty="0" smtClean="0">
                <a:solidFill>
                  <a:srgbClr val="0000FF"/>
                </a:solidFill>
              </a:rPr>
              <a:t>China, the </a:t>
            </a:r>
            <a:r>
              <a:rPr lang="en-US" dirty="0" err="1" smtClean="0">
                <a:solidFill>
                  <a:srgbClr val="0000FF"/>
                </a:solidFill>
              </a:rPr>
              <a:t>Kievan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Rus</a:t>
            </a:r>
            <a:r>
              <a:rPr lang="en-US" dirty="0" smtClean="0">
                <a:solidFill>
                  <a:srgbClr val="0000FF"/>
                </a:solidFill>
              </a:rPr>
              <a:t> (Russia) </a:t>
            </a:r>
            <a:r>
              <a:rPr lang="en-US" dirty="0">
                <a:solidFill>
                  <a:srgbClr val="0000FF"/>
                </a:solidFill>
              </a:rPr>
              <a:t>and </a:t>
            </a:r>
            <a:r>
              <a:rPr lang="en-US" dirty="0"/>
              <a:t>much of </a:t>
            </a: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Islamic </a:t>
            </a:r>
            <a:r>
              <a:rPr lang="en-US" dirty="0" smtClean="0">
                <a:solidFill>
                  <a:srgbClr val="0000FF"/>
                </a:solidFill>
              </a:rPr>
              <a:t>caliphate </a:t>
            </a:r>
            <a:r>
              <a:rPr lang="en-US" dirty="0" smtClean="0"/>
              <a:t>in </a:t>
            </a:r>
            <a:r>
              <a:rPr lang="en-US" dirty="0"/>
              <a:t>the west.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>
                <a:solidFill>
                  <a:srgbClr val="0000FF"/>
                </a:solidFill>
              </a:rPr>
              <a:t>destruction of Baghdad and the House of Wisdom by </a:t>
            </a:r>
            <a:r>
              <a:rPr lang="en-US" dirty="0" err="1">
                <a:solidFill>
                  <a:srgbClr val="0000FF"/>
                </a:solidFill>
              </a:rPr>
              <a:t>Hulagu</a:t>
            </a:r>
            <a:r>
              <a:rPr lang="en-US" dirty="0">
                <a:solidFill>
                  <a:srgbClr val="0000FF"/>
                </a:solidFill>
              </a:rPr>
              <a:t> Khan </a:t>
            </a:r>
            <a:r>
              <a:rPr lang="en-US" dirty="0"/>
              <a:t>in 1258 </a:t>
            </a:r>
            <a:r>
              <a:rPr lang="en-US" dirty="0" smtClean="0"/>
              <a:t>is considered </a:t>
            </a:r>
            <a:r>
              <a:rPr lang="en-US" dirty="0"/>
              <a:t>by some as the end of the Islamic Golden Age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Baghdad </a:t>
            </a:r>
            <a:r>
              <a:rPr lang="en-US" dirty="0"/>
              <a:t>was captured by </a:t>
            </a:r>
            <a:r>
              <a:rPr lang="en-US" dirty="0" smtClean="0"/>
              <a:t>a Mongol khanate, called the </a:t>
            </a:r>
            <a:r>
              <a:rPr lang="en-US" dirty="0" smtClean="0">
                <a:solidFill>
                  <a:srgbClr val="FF0000"/>
                </a:solidFill>
              </a:rPr>
              <a:t>Seljuqs</a:t>
            </a:r>
            <a:r>
              <a:rPr lang="en-US" dirty="0" smtClean="0"/>
              <a:t>, that will eventually </a:t>
            </a:r>
            <a:r>
              <a:rPr lang="en-US" dirty="0" smtClean="0">
                <a:solidFill>
                  <a:srgbClr val="0000FF"/>
                </a:solidFill>
              </a:rPr>
              <a:t>evolve into the Seljuk </a:t>
            </a:r>
            <a:r>
              <a:rPr lang="en-US" dirty="0">
                <a:solidFill>
                  <a:srgbClr val="0000FF"/>
                </a:solidFill>
              </a:rPr>
              <a:t>Turks</a:t>
            </a:r>
            <a:r>
              <a:rPr lang="en-US" dirty="0"/>
              <a:t>, an ethnic Turkish tribe from central Asia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Although they are the conquering tribe, Turks </a:t>
            </a:r>
            <a:r>
              <a:rPr lang="en-US" dirty="0" smtClean="0">
                <a:solidFill>
                  <a:srgbClr val="0000FF"/>
                </a:solidFill>
              </a:rPr>
              <a:t>will convert to Islam </a:t>
            </a:r>
            <a:r>
              <a:rPr lang="en-US" dirty="0" smtClean="0"/>
              <a:t>after the capture of Baghdad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Keeps Baghdad as the capitol of their new Ottoman Empire; they will conquer remainder of Middle East &amp; Egypt by 1516, retaining control until end of WWI in 1918.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37" y="386366"/>
            <a:ext cx="3810284" cy="26926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6" y="3263521"/>
            <a:ext cx="3257550" cy="14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56" y="487684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11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Kingdoms of </a:t>
            </a:r>
            <a:r>
              <a:rPr lang="en-US" dirty="0" err="1" smtClean="0"/>
              <a:t>africa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5" y="639801"/>
            <a:ext cx="25527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82" y="1687133"/>
            <a:ext cx="2894103" cy="2546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6" y="639801"/>
            <a:ext cx="2730965" cy="27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2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note-taking method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1024128" y="2271602"/>
            <a:ext cx="3079750" cy="4102100"/>
          </a:xfrm>
        </p:spPr>
        <p:txBody>
          <a:bodyPr>
            <a:normAutofit/>
          </a:bodyPr>
          <a:lstStyle/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Main Ideas</a:t>
            </a:r>
          </a:p>
          <a:p>
            <a:pPr lvl="1"/>
            <a:r>
              <a:rPr lang="en-US" dirty="0" smtClean="0"/>
              <a:t>Big Concepts</a:t>
            </a:r>
          </a:p>
          <a:p>
            <a:pPr lvl="1"/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290443" y="2173439"/>
            <a:ext cx="4778375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Supporting details</a:t>
            </a:r>
          </a:p>
          <a:p>
            <a:pPr lvl="1"/>
            <a:r>
              <a:rPr lang="en-US" dirty="0" smtClean="0"/>
              <a:t>Dates, Times, and Biographic details</a:t>
            </a:r>
          </a:p>
          <a:p>
            <a:pPr lvl="1"/>
            <a:r>
              <a:rPr lang="en-US" dirty="0" smtClean="0"/>
              <a:t>Vocabulary Definitions</a:t>
            </a:r>
          </a:p>
          <a:p>
            <a:r>
              <a:rPr lang="en-US" dirty="0" smtClean="0"/>
              <a:t>Any items in BLACK text are optional. Remember: the more thorough your notes, the more prepared you will be for exams.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24945" y="2010718"/>
            <a:ext cx="15875" cy="41021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0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African </a:t>
            </a:r>
            <a:br>
              <a:rPr lang="en-US" dirty="0" smtClean="0"/>
            </a:br>
            <a:r>
              <a:rPr lang="en-US" dirty="0" smtClean="0"/>
              <a:t>Kingdoms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0186" y="888642"/>
            <a:ext cx="6581104" cy="54207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Anthropologists believe that all humans originated in Africa and dispersed over 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Sahara Desert occupies much of north Africa, acted as a barrier between Sub-Saharan tribes and rest of developing world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Trade across Sahara continues after mapping the location of underground aquifers, called oasis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Camels are used for </a:t>
            </a:r>
            <a:r>
              <a:rPr lang="en-US" dirty="0" smtClean="0"/>
              <a:t>transportation, numerous camels traveling together are called caravans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Merchants are VERY invested in trade with West Africa due to large amounts of riches in their possession- especially GOLD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Africa Gold-Salt Trade- </a:t>
            </a:r>
            <a:r>
              <a:rPr lang="en-US" dirty="0" smtClean="0"/>
              <a:t>African kingdoms </a:t>
            </a:r>
            <a:r>
              <a:rPr lang="en-US" dirty="0" smtClean="0">
                <a:solidFill>
                  <a:srgbClr val="0000FF"/>
                </a:solidFill>
              </a:rPr>
              <a:t>own many gold mines, but do not have access to salt</a:t>
            </a:r>
            <a:r>
              <a:rPr lang="en-US" dirty="0" smtClean="0"/>
              <a:t>, which is vital for human survival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Control over gold mines, trade routes, and </a:t>
            </a:r>
            <a:r>
              <a:rPr lang="en-US" dirty="0" err="1" smtClean="0">
                <a:solidFill>
                  <a:srgbClr val="0000FF"/>
                </a:solidFill>
              </a:rPr>
              <a:t>calvaries</a:t>
            </a:r>
            <a:r>
              <a:rPr lang="en-US" dirty="0" smtClean="0">
                <a:solidFill>
                  <a:srgbClr val="0000FF"/>
                </a:solidFill>
              </a:rPr>
              <a:t> will lead to the rise of powerful kingdoms in West Africa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9" y="2084832"/>
            <a:ext cx="4900007" cy="43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80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of Ghana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428" y="2286000"/>
            <a:ext cx="518658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Ghana</a:t>
            </a:r>
            <a:r>
              <a:rPr lang="en-US" dirty="0" smtClean="0"/>
              <a:t>- lasted </a:t>
            </a:r>
            <a:r>
              <a:rPr lang="en-US" dirty="0" smtClean="0">
                <a:solidFill>
                  <a:srgbClr val="0000FF"/>
                </a:solidFill>
              </a:rPr>
              <a:t>c. 750-1200</a:t>
            </a:r>
            <a:r>
              <a:rPr lang="en-US" dirty="0" smtClean="0"/>
              <a:t>, located between Senegal and Niger rivers, known for: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Iron weapon production </a:t>
            </a:r>
            <a:r>
              <a:rPr lang="en-US" dirty="0" smtClean="0"/>
              <a:t>(swords, spears, lances, etc.)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Taxed all trade passing through, used revenue to train large cavalry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Built a capitol city, </a:t>
            </a:r>
            <a:r>
              <a:rPr lang="en-US" dirty="0" smtClean="0">
                <a:solidFill>
                  <a:srgbClr val="0000FF"/>
                </a:solidFill>
              </a:rPr>
              <a:t>governed large territory through officials and noble class</a:t>
            </a:r>
            <a:r>
              <a:rPr lang="en-US" dirty="0" smtClean="0"/>
              <a:t>, and used war captives as slaves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1076, Ghana was </a:t>
            </a:r>
            <a:r>
              <a:rPr lang="en-US" dirty="0" smtClean="0">
                <a:solidFill>
                  <a:srgbClr val="0000FF"/>
                </a:solidFill>
              </a:rPr>
              <a:t>invaded by N. African Muslims and converted to Islam</a:t>
            </a:r>
            <a:r>
              <a:rPr lang="en-US" dirty="0" smtClean="0"/>
              <a:t>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Kingdom will collapse and dissolve into smaller states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56" y="893364"/>
            <a:ext cx="3068365" cy="270937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69" y="1236373"/>
            <a:ext cx="2647950" cy="2546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09" y="3945743"/>
            <a:ext cx="4812442" cy="26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22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Kingdoms of Mali &amp; </a:t>
            </a:r>
            <a:br>
              <a:rPr lang="en-US" dirty="0" smtClean="0"/>
            </a:br>
            <a:r>
              <a:rPr lang="en-US" dirty="0" smtClean="0"/>
              <a:t>Songhai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2084832"/>
            <a:ext cx="2825158" cy="325611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585216"/>
            <a:ext cx="5640304" cy="582846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Mali</a:t>
            </a:r>
            <a:r>
              <a:rPr lang="en-US" dirty="0" smtClean="0"/>
              <a:t>- c. </a:t>
            </a:r>
            <a:r>
              <a:rPr lang="en-US" dirty="0" smtClean="0">
                <a:solidFill>
                  <a:srgbClr val="0000FF"/>
                </a:solidFill>
              </a:rPr>
              <a:t>1240-1400</a:t>
            </a:r>
            <a:r>
              <a:rPr lang="en-US" dirty="0" smtClean="0"/>
              <a:t>, conquered former capital city of </a:t>
            </a:r>
            <a:r>
              <a:rPr lang="en-US" dirty="0" err="1" smtClean="0"/>
              <a:t>Ghanian</a:t>
            </a:r>
            <a:r>
              <a:rPr lang="en-US" dirty="0" smtClean="0"/>
              <a:t> kingdom and </a:t>
            </a:r>
            <a:r>
              <a:rPr lang="en-US" dirty="0" smtClean="0">
                <a:solidFill>
                  <a:srgbClr val="0000FF"/>
                </a:solidFill>
              </a:rPr>
              <a:t>took control of gold-salt trades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Mansa Musa- </a:t>
            </a:r>
            <a:r>
              <a:rPr lang="en-US" dirty="0" smtClean="0">
                <a:solidFill>
                  <a:srgbClr val="0000FF"/>
                </a:solidFill>
              </a:rPr>
              <a:t>expanded kingdom </a:t>
            </a:r>
            <a:r>
              <a:rPr lang="en-US" dirty="0" smtClean="0"/>
              <a:t>after displaying his wealth on a pilgrimage to Mecca </a:t>
            </a:r>
            <a:r>
              <a:rPr lang="en-US" dirty="0" smtClean="0">
                <a:solidFill>
                  <a:srgbClr val="0000FF"/>
                </a:solidFill>
              </a:rPr>
              <a:t>attracted scholars and architects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Timbuktu- trade center on Niger River, built many universities and theological centers to study Quran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Empire collapses after weaker rulers have troubling managing vast territories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Songhai-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1464-1600 CE</a:t>
            </a:r>
            <a:r>
              <a:rPr lang="en-US" dirty="0"/>
              <a:t>, became the </a:t>
            </a:r>
            <a:r>
              <a:rPr lang="en-US" dirty="0">
                <a:solidFill>
                  <a:srgbClr val="0000FF"/>
                </a:solidFill>
              </a:rPr>
              <a:t>largest of Africa’s trading kingdoms</a:t>
            </a:r>
            <a:r>
              <a:rPr lang="en-US" dirty="0"/>
              <a:t>; profited from trade across the Sahara, </a:t>
            </a:r>
            <a:r>
              <a:rPr lang="en-US" dirty="0">
                <a:solidFill>
                  <a:srgbClr val="0000FF"/>
                </a:solidFill>
              </a:rPr>
              <a:t>established communication and taxation systems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Timbuktu continues to flourish under Songhai rule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Morocco (North of Sahara) invades in 1591 using muskets and gunpowder</a:t>
            </a:r>
            <a:r>
              <a:rPr lang="en-US" dirty="0" smtClean="0"/>
              <a:t>, quickly taking over the Songhai.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They are unable to govern over long distance, and the empire will break up into smaller pieces, ending the reign of West African kingdoms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5" y="3567448"/>
            <a:ext cx="2730965" cy="2742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5" y="1708748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3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54607"/>
            <a:ext cx="2582214" cy="2140864"/>
          </a:xfrm>
          <a:prstGeom prst="rect">
            <a:avLst/>
          </a:prstGeom>
        </p:spPr>
      </p:pic>
      <p:pic>
        <p:nvPicPr>
          <p:cNvPr id="5" name="Picture 4" descr="Yuan_chinese_g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73" y="1622739"/>
            <a:ext cx="2200853" cy="270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77" y="2584228"/>
            <a:ext cx="2983069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90" y="254608"/>
            <a:ext cx="4369962" cy="21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1" y="422032"/>
            <a:ext cx="3322749" cy="214086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30" y="1931831"/>
            <a:ext cx="6013790" cy="4686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Mongols</a:t>
            </a:r>
            <a:r>
              <a:rPr lang="en-US" dirty="0" smtClean="0"/>
              <a:t>- skillful </a:t>
            </a:r>
            <a:r>
              <a:rPr lang="en-US" dirty="0"/>
              <a:t>herders of sheep, horses, and camels in the Central Asian </a:t>
            </a:r>
            <a:r>
              <a:rPr lang="en-US" dirty="0" smtClean="0"/>
              <a:t>steppe who </a:t>
            </a:r>
            <a:r>
              <a:rPr lang="en-US" dirty="0" smtClean="0">
                <a:solidFill>
                  <a:srgbClr val="0000FF"/>
                </a:solidFill>
              </a:rPr>
              <a:t>conquered majority of China, Russia, and Korean Peninsula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Very </a:t>
            </a:r>
            <a:r>
              <a:rPr lang="en-US" dirty="0"/>
              <a:t>aggressive to their </a:t>
            </a:r>
            <a:r>
              <a:rPr lang="en-US" dirty="0" smtClean="0"/>
              <a:t>enemies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Loosely </a:t>
            </a:r>
            <a:r>
              <a:rPr lang="en-US" dirty="0"/>
              <a:t>organized into tribes and </a:t>
            </a:r>
            <a:r>
              <a:rPr lang="en-US" dirty="0" smtClean="0"/>
              <a:t>clans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Yurts- small, portable tents that served as a Mongol’s </a:t>
            </a:r>
            <a:r>
              <a:rPr lang="en-US" dirty="0" smtClean="0"/>
              <a:t>home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FF0000"/>
                </a:solidFill>
              </a:rPr>
              <a:t>Ghengis</a:t>
            </a:r>
            <a:r>
              <a:rPr lang="en-US" dirty="0" smtClean="0">
                <a:solidFill>
                  <a:srgbClr val="FF0000"/>
                </a:solidFill>
              </a:rPr>
              <a:t> Khan- </a:t>
            </a:r>
            <a:r>
              <a:rPr lang="en-US" dirty="0" smtClean="0"/>
              <a:t>born </a:t>
            </a:r>
            <a:r>
              <a:rPr lang="en-US" dirty="0"/>
              <a:t>“</a:t>
            </a:r>
            <a:r>
              <a:rPr lang="en-US" dirty="0" err="1"/>
              <a:t>Temujin</a:t>
            </a:r>
            <a:r>
              <a:rPr lang="en-US" dirty="0" smtClean="0"/>
              <a:t>” in 1162 CE; he </a:t>
            </a:r>
            <a:r>
              <a:rPr lang="en-US" dirty="0"/>
              <a:t>becomes clan leader and </a:t>
            </a:r>
            <a:r>
              <a:rPr lang="en-US" dirty="0" smtClean="0">
                <a:solidFill>
                  <a:srgbClr val="0000FF"/>
                </a:solidFill>
              </a:rPr>
              <a:t>defeats his </a:t>
            </a:r>
            <a:r>
              <a:rPr lang="en-US" dirty="0">
                <a:solidFill>
                  <a:srgbClr val="0000FF"/>
                </a:solidFill>
              </a:rPr>
              <a:t>rivals to unify all of the </a:t>
            </a:r>
            <a:r>
              <a:rPr lang="en-US" dirty="0" smtClean="0">
                <a:solidFill>
                  <a:srgbClr val="0000FF"/>
                </a:solidFill>
              </a:rPr>
              <a:t>Mongols and create a vast empire </a:t>
            </a:r>
            <a:r>
              <a:rPr lang="en-US" dirty="0">
                <a:solidFill>
                  <a:srgbClr val="0000FF"/>
                </a:solidFill>
              </a:rPr>
              <a:t>around </a:t>
            </a:r>
            <a:r>
              <a:rPr lang="en-US" dirty="0" smtClean="0">
                <a:solidFill>
                  <a:srgbClr val="0000FF"/>
                </a:solidFill>
              </a:rPr>
              <a:t>1200 CE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Adopts </a:t>
            </a:r>
            <a:r>
              <a:rPr lang="en-US" dirty="0"/>
              <a:t>title Genghis Khan or “universal ruler”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527" y="3480105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85" y="2820473"/>
            <a:ext cx="2586977" cy="37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Mongols: Strategy &amp; Conquests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121" y="1751527"/>
            <a:ext cx="7225047" cy="472654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Strategies: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Used </a:t>
            </a:r>
            <a:r>
              <a:rPr lang="en-US" dirty="0"/>
              <a:t>bows, arrows, and swords but </a:t>
            </a:r>
            <a:r>
              <a:rPr lang="en-US" dirty="0" smtClean="0"/>
              <a:t>also used </a:t>
            </a:r>
            <a:r>
              <a:rPr lang="en-US" dirty="0">
                <a:solidFill>
                  <a:srgbClr val="0000FF"/>
                </a:solidFill>
              </a:rPr>
              <a:t>canons – a new technology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Skilled </a:t>
            </a:r>
            <a:r>
              <a:rPr lang="en-US" dirty="0">
                <a:solidFill>
                  <a:srgbClr val="0000FF"/>
                </a:solidFill>
              </a:rPr>
              <a:t>attacking on horseback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Often faked a retreat to lure enemies into a trap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Genghis Khan created an elite group of 10,000 young warriors from all tribes loyal to him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Based military positions on </a:t>
            </a:r>
            <a:r>
              <a:rPr lang="en-US" i="1" dirty="0"/>
              <a:t>merit</a:t>
            </a:r>
            <a:r>
              <a:rPr lang="en-US" dirty="0"/>
              <a:t>, not your family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They showed no mercy to those who opposed but welcomed all who wanted to </a:t>
            </a:r>
            <a:r>
              <a:rPr lang="en-US" dirty="0" smtClean="0"/>
              <a:t>join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Conquests: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Attacked</a:t>
            </a:r>
            <a:r>
              <a:rPr lang="en-US" dirty="0" smtClean="0"/>
              <a:t> </a:t>
            </a:r>
            <a:r>
              <a:rPr lang="en-US" dirty="0">
                <a:solidFill>
                  <a:srgbClr val="0000FF"/>
                </a:solidFill>
              </a:rPr>
              <a:t>China in 1215 </a:t>
            </a:r>
            <a:r>
              <a:rPr lang="en-US" dirty="0"/>
              <a:t>and burned 90 cities to the ground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Sacked and burned Samarkand and Bukhara, two great Silk Road cities in central Asia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In 1279, Genghis Kahn’s grandson </a:t>
            </a:r>
            <a:r>
              <a:rPr lang="en-US" dirty="0">
                <a:solidFill>
                  <a:srgbClr val="0000FF"/>
                </a:solidFill>
              </a:rPr>
              <a:t>Kublai Khan conquered China, Tibet, &amp; Vietnam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Founds the Yuan Dynasty in </a:t>
            </a:r>
            <a:r>
              <a:rPr lang="en-US" dirty="0" smtClean="0">
                <a:solidFill>
                  <a:srgbClr val="0000FF"/>
                </a:solidFill>
              </a:rPr>
              <a:t>China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751527"/>
            <a:ext cx="3234952" cy="21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enghis_Khan.jpg (269×39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" y="4121240"/>
            <a:ext cx="2226852" cy="25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Yuan_chinese_g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3" y="4121240"/>
            <a:ext cx="1827365" cy="235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4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Mongols: </a:t>
            </a:r>
            <a:r>
              <a:rPr lang="en-US" i="1" dirty="0" err="1" smtClean="0">
                <a:solidFill>
                  <a:srgbClr val="FF0000"/>
                </a:solidFill>
              </a:rPr>
              <a:t>Pax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Mongolica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943" y="1918952"/>
            <a:ext cx="6336405" cy="439040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After </a:t>
            </a:r>
            <a:r>
              <a:rPr lang="en-US" dirty="0"/>
              <a:t>Mongol conquest, </a:t>
            </a:r>
            <a:r>
              <a:rPr lang="en-US" dirty="0">
                <a:solidFill>
                  <a:srgbClr val="0000FF"/>
                </a:solidFill>
              </a:rPr>
              <a:t>100 years of peace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Mongols policed the roads and made travel safe &amp; </a:t>
            </a:r>
            <a:r>
              <a:rPr lang="en-US" dirty="0">
                <a:solidFill>
                  <a:srgbClr val="0000FF"/>
                </a:solidFill>
              </a:rPr>
              <a:t>Silk Road trade increased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Harsh punishments for criminals helped to deter crime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Unified parts of China, India, Central Asia, Muslim Middle East, &amp; Russia</a:t>
            </a:r>
            <a:r>
              <a:rPr lang="en-US" dirty="0"/>
              <a:t>- transmitting all acquired cultures and </a:t>
            </a:r>
            <a:r>
              <a:rPr lang="en-US" dirty="0" smtClean="0"/>
              <a:t>technologies.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Forcibly </a:t>
            </a:r>
            <a:r>
              <a:rPr lang="en-US" dirty="0"/>
              <a:t>relocated many artisans and merchants to central </a:t>
            </a:r>
            <a:r>
              <a:rPr lang="en-US" dirty="0" smtClean="0"/>
              <a:t>Asia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Created </a:t>
            </a:r>
            <a:r>
              <a:rPr lang="en-US" dirty="0">
                <a:solidFill>
                  <a:srgbClr val="0000FF"/>
                </a:solidFill>
              </a:rPr>
              <a:t>a written Mongol </a:t>
            </a:r>
            <a:r>
              <a:rPr lang="en-US" dirty="0" smtClean="0">
                <a:solidFill>
                  <a:srgbClr val="0000FF"/>
                </a:solidFill>
              </a:rPr>
              <a:t>language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Practiced </a:t>
            </a:r>
            <a:r>
              <a:rPr lang="en-US" dirty="0"/>
              <a:t>religious </a:t>
            </a:r>
            <a:r>
              <a:rPr lang="en-US" dirty="0" smtClean="0"/>
              <a:t>tolerance- </a:t>
            </a:r>
            <a:r>
              <a:rPr lang="en-US" dirty="0"/>
              <a:t>spread Buddhism, Islam &amp; </a:t>
            </a:r>
            <a:r>
              <a:rPr lang="en-US" dirty="0" smtClean="0"/>
              <a:t>Daoism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Mongol Mail system (later copied in US as Pony Express) unified Asia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25" y="433987"/>
            <a:ext cx="3515932" cy="1366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2" y="4114156"/>
            <a:ext cx="4902020" cy="2614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34" y="2084832"/>
            <a:ext cx="3910347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Mongols: Decline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2286000"/>
            <a:ext cx="5408483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Khanates</a:t>
            </a:r>
            <a:r>
              <a:rPr lang="en-US" dirty="0" smtClean="0"/>
              <a:t>- pieces of the Mongol empire, </a:t>
            </a:r>
            <a:r>
              <a:rPr lang="en-US" dirty="0" smtClean="0">
                <a:solidFill>
                  <a:srgbClr val="0000FF"/>
                </a:solidFill>
              </a:rPr>
              <a:t>ruled by a distinct Khan or leader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New leaders </a:t>
            </a:r>
            <a:r>
              <a:rPr lang="en-US" dirty="0">
                <a:solidFill>
                  <a:srgbClr val="0000FF"/>
                </a:solidFill>
              </a:rPr>
              <a:t>not as strong as Genghis or Kublai Khan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Resentment against Mongol rule grows in </a:t>
            </a:r>
            <a:r>
              <a:rPr lang="en-US" dirty="0" smtClean="0"/>
              <a:t>Russia </a:t>
            </a:r>
            <a:r>
              <a:rPr lang="en-US" dirty="0"/>
              <a:t>and China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Empire becomes too big and diverse to </a:t>
            </a:r>
            <a:r>
              <a:rPr lang="en-US" dirty="0" smtClean="0">
                <a:solidFill>
                  <a:srgbClr val="0000FF"/>
                </a:solidFill>
              </a:rPr>
              <a:t>manage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Black Death- the Plague began in Asia but decimated Europe in 1347 killing 1/3 of the </a:t>
            </a:r>
            <a:r>
              <a:rPr lang="en-US" dirty="0" smtClean="0"/>
              <a:t>population</a:t>
            </a:r>
            <a:endParaRPr lang="en-US" dirty="0"/>
          </a:p>
        </p:txBody>
      </p:sp>
      <p:pic>
        <p:nvPicPr>
          <p:cNvPr id="5" name="Content Placeholder 4" descr="Mongol_Empire_Histo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2" y="1893194"/>
            <a:ext cx="5254580" cy="459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lackDe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94" y="241931"/>
            <a:ext cx="3562548" cy="198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Byzantine Empire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File:Meister von San Vitale in Ravenna 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185"/>
            <a:ext cx="2466443" cy="303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upload.wikimedia.org/wikipedia/commons/c/ce/Constantinople_by_Giacomo_Franc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3539" y="2098712"/>
            <a:ext cx="2419988" cy="22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s3.amazonaws.com/juicyecumenism/wp-content/uploads/Byzantine-Constantinop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49" y="643946"/>
            <a:ext cx="2784799" cy="24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- Russi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9193" y="1586858"/>
            <a:ext cx="1911807" cy="239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Empire: Justinian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18185" y="1906073"/>
            <a:ext cx="6297769" cy="464927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Justinian</a:t>
            </a:r>
            <a:r>
              <a:rPr lang="en-US" dirty="0" smtClean="0"/>
              <a:t>- Byzantine </a:t>
            </a:r>
            <a:r>
              <a:rPr lang="en-US" dirty="0"/>
              <a:t>emperor from </a:t>
            </a:r>
            <a:r>
              <a:rPr lang="en-US" dirty="0" smtClean="0"/>
              <a:t>527-565, </a:t>
            </a:r>
            <a:r>
              <a:rPr lang="en-US" dirty="0" smtClean="0">
                <a:solidFill>
                  <a:srgbClr val="0000FF"/>
                </a:solidFill>
              </a:rPr>
              <a:t>conquered </a:t>
            </a:r>
            <a:r>
              <a:rPr lang="en-US" dirty="0">
                <a:solidFill>
                  <a:srgbClr val="0000FF"/>
                </a:solidFill>
              </a:rPr>
              <a:t>former Roman territories </a:t>
            </a:r>
            <a:r>
              <a:rPr lang="en-US" dirty="0" smtClean="0">
                <a:solidFill>
                  <a:srgbClr val="0000FF"/>
                </a:solidFill>
              </a:rPr>
              <a:t>from </a:t>
            </a:r>
            <a:r>
              <a:rPr lang="en-US" dirty="0">
                <a:solidFill>
                  <a:srgbClr val="0000FF"/>
                </a:solidFill>
              </a:rPr>
              <a:t>Germanic </a:t>
            </a:r>
            <a:r>
              <a:rPr lang="en-US" dirty="0" smtClean="0">
                <a:solidFill>
                  <a:srgbClr val="0000FF"/>
                </a:solidFill>
              </a:rPr>
              <a:t>tribes, held </a:t>
            </a:r>
            <a:r>
              <a:rPr lang="en-US" dirty="0">
                <a:solidFill>
                  <a:srgbClr val="0000FF"/>
                </a:solidFill>
              </a:rPr>
              <a:t>absolute power over church &amp; </a:t>
            </a:r>
            <a:r>
              <a:rPr lang="en-US" dirty="0" smtClean="0">
                <a:solidFill>
                  <a:srgbClr val="0000FF"/>
                </a:solidFill>
              </a:rPr>
              <a:t>state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Theodora- Empress, retained her own power to pass laws and develop women’s rights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Justinian’s Code- </a:t>
            </a:r>
            <a:r>
              <a:rPr lang="en-US" dirty="0" smtClean="0"/>
              <a:t>body </a:t>
            </a:r>
            <a:r>
              <a:rPr lang="en-US" dirty="0"/>
              <a:t>of </a:t>
            </a:r>
            <a:r>
              <a:rPr lang="en-US" dirty="0">
                <a:solidFill>
                  <a:srgbClr val="0000FF"/>
                </a:solidFill>
              </a:rPr>
              <a:t>civil laws &amp; reference </a:t>
            </a:r>
            <a:r>
              <a:rPr lang="en-US" dirty="0" smtClean="0">
                <a:solidFill>
                  <a:srgbClr val="0000FF"/>
                </a:solidFill>
              </a:rPr>
              <a:t>guide, huge </a:t>
            </a:r>
            <a:r>
              <a:rPr lang="en-US" dirty="0">
                <a:solidFill>
                  <a:srgbClr val="0000FF"/>
                </a:solidFill>
              </a:rPr>
              <a:t>influence on European law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Divided into 4 </a:t>
            </a:r>
            <a:r>
              <a:rPr lang="en-US" dirty="0"/>
              <a:t>parts: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Code</a:t>
            </a:r>
            <a:r>
              <a:rPr lang="en-US" dirty="0"/>
              <a:t>: 5,000 Roman laws still useful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Codification of Laws: </a:t>
            </a:r>
            <a:r>
              <a:rPr lang="en-US" dirty="0"/>
              <a:t>collected, revised, &amp; organized all of Rome’s laws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Digest: </a:t>
            </a:r>
            <a:r>
              <a:rPr lang="en-US" dirty="0" smtClean="0"/>
              <a:t>Summaries &amp; opinions </a:t>
            </a:r>
            <a:r>
              <a:rPr lang="en-US" dirty="0"/>
              <a:t>from Rome’s greatest thinkers on law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Institute: </a:t>
            </a:r>
            <a:r>
              <a:rPr lang="en-US" dirty="0"/>
              <a:t>textbook for law students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FF0000"/>
                </a:solidFill>
              </a:rPr>
              <a:t>Novellae</a:t>
            </a:r>
            <a:r>
              <a:rPr lang="en-US" dirty="0"/>
              <a:t> (New Law): </a:t>
            </a:r>
            <a:r>
              <a:rPr lang="en-US" dirty="0">
                <a:solidFill>
                  <a:srgbClr val="0000FF"/>
                </a:solidFill>
              </a:rPr>
              <a:t>legislations made after 534 C.E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2" descr="File:Meister von San Vitale in Ravenna 004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247" y="347731"/>
            <a:ext cx="2466443" cy="303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apworldhistorywiki.wikispaces.com/file/view/byzantine-empire.gif/162595495/byzantine-empir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t="1881" r="3130" b="15294"/>
          <a:stretch>
            <a:fillRect/>
          </a:stretch>
        </p:blipFill>
        <p:spPr bwMode="auto">
          <a:xfrm>
            <a:off x="6709893" y="3615418"/>
            <a:ext cx="5178071" cy="304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aromaleighcosmetics.com/wp-content/uploads/2014/06/demo-pan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80" y="1143001"/>
            <a:ext cx="1793383" cy="221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8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63995</TotalTime>
  <Words>2075</Words>
  <Application>Microsoft Office PowerPoint</Application>
  <PresentationFormat>Widescreen</PresentationFormat>
  <Paragraphs>174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Tw Cen MT</vt:lpstr>
      <vt:lpstr>Tw Cen MT Condensed</vt:lpstr>
      <vt:lpstr>Wingdings</vt:lpstr>
      <vt:lpstr>Wingdings 3</vt:lpstr>
      <vt:lpstr>Integral</vt:lpstr>
      <vt:lpstr>Post-Classical Empires</vt:lpstr>
      <vt:lpstr>Cornell note-taking method</vt:lpstr>
      <vt:lpstr>The Mongols</vt:lpstr>
      <vt:lpstr>The Mongols</vt:lpstr>
      <vt:lpstr>The Mongols: Strategy &amp; Conquests</vt:lpstr>
      <vt:lpstr>The Mongols: Pax Mongolica</vt:lpstr>
      <vt:lpstr>The Mongols: Decline</vt:lpstr>
      <vt:lpstr>The Byzantine Empire</vt:lpstr>
      <vt:lpstr>Byzantine Empire: Justinian</vt:lpstr>
      <vt:lpstr>Byzantine empire: Golden Age</vt:lpstr>
      <vt:lpstr>Byzantine Empire: Decline</vt:lpstr>
      <vt:lpstr>Byzantine Legacy:  Eastern Orthodoxy</vt:lpstr>
      <vt:lpstr>Byzantine legacy: russia</vt:lpstr>
      <vt:lpstr>Islamic Caliphates</vt:lpstr>
      <vt:lpstr>Islamic Caliphates: The Spread of Islam</vt:lpstr>
      <vt:lpstr>Islamic Caliphates: The Umayyads</vt:lpstr>
      <vt:lpstr>Islamic Caliphates: The Abbasids</vt:lpstr>
      <vt:lpstr>Islamic Caliphates: Decline</vt:lpstr>
      <vt:lpstr>Kingdoms of africa</vt:lpstr>
      <vt:lpstr>West African  Kingdoms</vt:lpstr>
      <vt:lpstr>Kingdom of Ghana</vt:lpstr>
      <vt:lpstr>Kingdoms of Mali &amp;  Songhai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Ages</dc:title>
  <dc:creator>Aguilar, Ana</dc:creator>
  <cp:lastModifiedBy>Aguilar, Ana</cp:lastModifiedBy>
  <cp:revision>163</cp:revision>
  <dcterms:created xsi:type="dcterms:W3CDTF">2017-02-06T04:44:20Z</dcterms:created>
  <dcterms:modified xsi:type="dcterms:W3CDTF">2019-10-11T17:57:51Z</dcterms:modified>
</cp:coreProperties>
</file>