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3" r:id="rId6"/>
    <p:sldId id="261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g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3.jpg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Power &amp; Leadership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32354" y="4960137"/>
            <a:ext cx="3336701" cy="1463040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en-US" dirty="0" smtClean="0"/>
              <a:t>Economic Systems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Problems with Communism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Why do Civilizations Fall?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58" y="394012"/>
            <a:ext cx="2143125" cy="2143125"/>
          </a:xfrm>
          <a:prstGeom prst="rect">
            <a:avLst/>
          </a:prstGeom>
        </p:spPr>
      </p:pic>
      <p:pic>
        <p:nvPicPr>
          <p:cNvPr id="5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218" y="1748796"/>
            <a:ext cx="2506316" cy="267490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9729" y="199265"/>
            <a:ext cx="3747751" cy="188125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4854" y="2406795"/>
            <a:ext cx="2857500" cy="19267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1273" y="1403797"/>
            <a:ext cx="2794716" cy="2266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762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 in </a:t>
            </a:r>
            <a:r>
              <a:rPr lang="en-US" i="1" dirty="0" smtClean="0"/>
              <a:t>lord of the flies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Tensions are rising between Ralph &amp; Jack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Clear divisions and factions between the two leaders are forming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Jack has become obsessed with killing a pig; he and his followers cover themselves with war paint and begin chanting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The signal fire is neglected, ruining their chance for escape when a ship passes by and can’t see them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The other boys interactions with each other are less civil and becoming more cruel and savage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A battle occurs overnight, still missed by the boys, who are neglecting their duties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982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systems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Capitalism- business owners and producers have the power to control prices with little government intervention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Ex: United States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Communism- government has total control over prices and production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Ex: Russia (former Soviet Union)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Socialism- government and private corporations have control over different aspects of economy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Ex: Canada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577" y="2781882"/>
            <a:ext cx="2619375" cy="1743075"/>
          </a:xfrm>
          <a:ln w="9525"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6870" y="2581856"/>
            <a:ext cx="2143125" cy="21431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777" y="463639"/>
            <a:ext cx="3271234" cy="182236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3919" y="5020837"/>
            <a:ext cx="3028950" cy="171450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75096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communism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41702" y="1815921"/>
            <a:ext cx="6130343" cy="439040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FF0000"/>
                </a:solidFill>
              </a:rPr>
              <a:t>Brutality of Josef </a:t>
            </a:r>
            <a:r>
              <a:rPr lang="en-US" dirty="0" smtClean="0">
                <a:solidFill>
                  <a:srgbClr val="FF0000"/>
                </a:solidFill>
              </a:rPr>
              <a:t>Stalin- </a:t>
            </a:r>
            <a:r>
              <a:rPr lang="en-US" dirty="0" smtClean="0"/>
              <a:t>in late 1920s, </a:t>
            </a:r>
            <a:r>
              <a:rPr lang="en-US" dirty="0"/>
              <a:t>launched a series of </a:t>
            </a:r>
            <a:r>
              <a:rPr lang="en-US" dirty="0">
                <a:solidFill>
                  <a:srgbClr val="0000CC"/>
                </a:solidFill>
              </a:rPr>
              <a:t>five-year plans intended to transform </a:t>
            </a:r>
            <a:r>
              <a:rPr lang="en-US" dirty="0"/>
              <a:t>the Soviet Union </a:t>
            </a:r>
            <a:r>
              <a:rPr lang="en-US" dirty="0">
                <a:solidFill>
                  <a:srgbClr val="0000CC"/>
                </a:solidFill>
              </a:rPr>
              <a:t>from a peasant society into an industrial superpower</a:t>
            </a:r>
            <a:r>
              <a:rPr lang="en-US" dirty="0"/>
              <a:t>.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Groomed to be Lenin’s heir, though even he was unsure of Stalin’s self-control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Centered </a:t>
            </a:r>
            <a:r>
              <a:rPr lang="en-US" dirty="0"/>
              <a:t>on </a:t>
            </a:r>
            <a:r>
              <a:rPr lang="en-US" dirty="0">
                <a:solidFill>
                  <a:srgbClr val="0000CC"/>
                </a:solidFill>
              </a:rPr>
              <a:t>government control of the economy </a:t>
            </a:r>
            <a:r>
              <a:rPr lang="en-US" dirty="0"/>
              <a:t>and </a:t>
            </a:r>
            <a:r>
              <a:rPr lang="en-US" dirty="0" smtClean="0"/>
              <a:t>forced </a:t>
            </a:r>
            <a:r>
              <a:rPr lang="en-US" dirty="0"/>
              <a:t>collectivization of Soviet agriculture, in which the government took control of farms.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Stalin </a:t>
            </a:r>
            <a:r>
              <a:rPr lang="en-US" dirty="0">
                <a:solidFill>
                  <a:srgbClr val="0000CC"/>
                </a:solidFill>
              </a:rPr>
              <a:t>ruled by terror </a:t>
            </a:r>
            <a:r>
              <a:rPr lang="en-US" dirty="0"/>
              <a:t>and with a totalitarian grip in order </a:t>
            </a:r>
            <a:r>
              <a:rPr lang="en-US" dirty="0">
                <a:solidFill>
                  <a:srgbClr val="0000CC"/>
                </a:solidFill>
              </a:rPr>
              <a:t>to</a:t>
            </a:r>
            <a:r>
              <a:rPr lang="en-US" dirty="0"/>
              <a:t> </a:t>
            </a:r>
            <a:r>
              <a:rPr lang="en-US" dirty="0">
                <a:solidFill>
                  <a:srgbClr val="0000CC"/>
                </a:solidFill>
              </a:rPr>
              <a:t>eliminate anyone who might oppose him</a:t>
            </a:r>
            <a:r>
              <a:rPr lang="en-US" dirty="0" smtClean="0"/>
              <a:t>.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CC"/>
                </a:solidFill>
              </a:rPr>
              <a:t>expanded </a:t>
            </a:r>
            <a:r>
              <a:rPr lang="en-US" dirty="0">
                <a:solidFill>
                  <a:srgbClr val="0000CC"/>
                </a:solidFill>
              </a:rPr>
              <a:t>the powers of the secret </a:t>
            </a:r>
            <a:r>
              <a:rPr lang="en-US" dirty="0" smtClean="0">
                <a:solidFill>
                  <a:srgbClr val="0000CC"/>
                </a:solidFill>
              </a:rPr>
              <a:t>police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encouraged </a:t>
            </a:r>
            <a:r>
              <a:rPr lang="en-US" dirty="0"/>
              <a:t>citizens to spy on one </a:t>
            </a:r>
            <a:r>
              <a:rPr lang="en-US" dirty="0" smtClean="0"/>
              <a:t>another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had </a:t>
            </a:r>
            <a:r>
              <a:rPr lang="en-US" dirty="0">
                <a:solidFill>
                  <a:srgbClr val="0000CC"/>
                </a:solidFill>
              </a:rPr>
              <a:t>millions of people killed </a:t>
            </a:r>
            <a:r>
              <a:rPr lang="en-US" dirty="0"/>
              <a:t>or sent </a:t>
            </a:r>
            <a:r>
              <a:rPr lang="en-US" dirty="0" smtClean="0"/>
              <a:t>to </a:t>
            </a:r>
            <a:r>
              <a:rPr lang="en-US" dirty="0"/>
              <a:t>forced labor camps.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017" y="2446986"/>
            <a:ext cx="2506316" cy="2674907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23" y="2002455"/>
            <a:ext cx="2143125" cy="21431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857" y="4353144"/>
            <a:ext cx="1895475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751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communism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3195" y="2918703"/>
            <a:ext cx="1872212" cy="277364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3792" y="2084832"/>
            <a:ext cx="6687355" cy="402336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FF0000"/>
                </a:solidFill>
              </a:rPr>
              <a:t>Cult </a:t>
            </a:r>
            <a:r>
              <a:rPr lang="en-US" dirty="0" smtClean="0">
                <a:solidFill>
                  <a:srgbClr val="FF0000"/>
                </a:solidFill>
              </a:rPr>
              <a:t>of Personality</a:t>
            </a:r>
            <a:r>
              <a:rPr lang="en-US" dirty="0" smtClean="0"/>
              <a:t>-when an </a:t>
            </a:r>
            <a:r>
              <a:rPr lang="en-US" dirty="0" smtClean="0">
                <a:solidFill>
                  <a:srgbClr val="0000CC"/>
                </a:solidFill>
              </a:rPr>
              <a:t>individual uses mass media, propaganda,</a:t>
            </a:r>
            <a:r>
              <a:rPr lang="en-US" dirty="0" smtClean="0"/>
              <a:t> etc. </a:t>
            </a:r>
            <a:r>
              <a:rPr lang="en-US" dirty="0" smtClean="0">
                <a:solidFill>
                  <a:srgbClr val="0000CC"/>
                </a:solidFill>
              </a:rPr>
              <a:t>to create an idealized and heroic version of themselves </a:t>
            </a:r>
            <a:r>
              <a:rPr lang="en-US" dirty="0" smtClean="0"/>
              <a:t>for their citizens to worship.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Terrorist organizations and religious extremist groups have all crafted cults of personality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Examples of </a:t>
            </a:r>
            <a:r>
              <a:rPr lang="en-US" dirty="0" smtClean="0">
                <a:solidFill>
                  <a:srgbClr val="FF0000"/>
                </a:solidFill>
              </a:rPr>
              <a:t>Stalin’s Cult of Personality</a:t>
            </a:r>
            <a:r>
              <a:rPr lang="en-US" dirty="0" smtClean="0"/>
              <a:t>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CC"/>
                </a:solidFill>
              </a:rPr>
              <a:t>Cities </a:t>
            </a:r>
            <a:r>
              <a:rPr lang="en-US" dirty="0">
                <a:solidFill>
                  <a:srgbClr val="0000CC"/>
                </a:solidFill>
              </a:rPr>
              <a:t>were renamed </a:t>
            </a:r>
            <a:r>
              <a:rPr lang="en-US" dirty="0"/>
              <a:t>in his honor.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Soviet </a:t>
            </a:r>
            <a:r>
              <a:rPr lang="en-US" dirty="0">
                <a:solidFill>
                  <a:srgbClr val="0000CC"/>
                </a:solidFill>
              </a:rPr>
              <a:t>history books were rewritten to give him a more prominent role in the revolution</a:t>
            </a:r>
            <a:r>
              <a:rPr lang="en-US" dirty="0"/>
              <a:t> and mythologize other aspects of his life.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He </a:t>
            </a:r>
            <a:r>
              <a:rPr lang="en-US" dirty="0"/>
              <a:t>was the subject of </a:t>
            </a:r>
            <a:r>
              <a:rPr lang="en-US" dirty="0">
                <a:solidFill>
                  <a:srgbClr val="0000CC"/>
                </a:solidFill>
              </a:rPr>
              <a:t>flattering artwork, literature and music</a:t>
            </a:r>
            <a:r>
              <a:rPr lang="en-US" dirty="0"/>
              <a:t>, and his name became part of the Soviet national anthem.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His </a:t>
            </a:r>
            <a:r>
              <a:rPr lang="en-US" dirty="0"/>
              <a:t>government also </a:t>
            </a:r>
            <a:r>
              <a:rPr lang="en-US" dirty="0" smtClean="0">
                <a:solidFill>
                  <a:srgbClr val="0000CC"/>
                </a:solidFill>
              </a:rPr>
              <a:t>controlled the Soviet media</a:t>
            </a:r>
            <a:endParaRPr lang="en-US" dirty="0">
              <a:solidFill>
                <a:srgbClr val="0000CC"/>
              </a:solidFill>
            </a:endParaRP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077" y="2883782"/>
            <a:ext cx="2058188" cy="28085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7477" y="721216"/>
            <a:ext cx="3747751" cy="1881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697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cold war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23" y="3130119"/>
            <a:ext cx="2054147" cy="153862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9127" y="978794"/>
            <a:ext cx="6091707" cy="533056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Cold War </a:t>
            </a:r>
            <a:r>
              <a:rPr lang="en-US" dirty="0" smtClean="0">
                <a:solidFill>
                  <a:srgbClr val="FF0000"/>
                </a:solidFill>
              </a:rPr>
              <a:t>(1945-1991)- </a:t>
            </a:r>
            <a:r>
              <a:rPr lang="en-US" dirty="0" smtClean="0">
                <a:solidFill>
                  <a:srgbClr val="0000CC"/>
                </a:solidFill>
              </a:rPr>
              <a:t>long </a:t>
            </a:r>
            <a:r>
              <a:rPr lang="en-US" dirty="0">
                <a:solidFill>
                  <a:srgbClr val="0000CC"/>
                </a:solidFill>
              </a:rPr>
              <a:t>period of tension between</a:t>
            </a:r>
            <a:r>
              <a:rPr lang="en-US" dirty="0"/>
              <a:t> </a:t>
            </a:r>
            <a:r>
              <a:rPr lang="en-US" dirty="0" smtClean="0"/>
              <a:t>USA &amp; Allies (</a:t>
            </a:r>
            <a:r>
              <a:rPr lang="en-US" dirty="0" smtClean="0">
                <a:solidFill>
                  <a:srgbClr val="0000CC"/>
                </a:solidFill>
              </a:rPr>
              <a:t>the West, democracies &amp; capitalism</a:t>
            </a:r>
            <a:r>
              <a:rPr lang="en-US" dirty="0" smtClean="0"/>
              <a:t>) and Soviet Union (</a:t>
            </a:r>
            <a:r>
              <a:rPr lang="en-US" dirty="0" smtClean="0">
                <a:solidFill>
                  <a:srgbClr val="0000CC"/>
                </a:solidFill>
              </a:rPr>
              <a:t>East, communist nations</a:t>
            </a:r>
            <a:r>
              <a:rPr lang="en-US" dirty="0" smtClean="0"/>
              <a:t>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T</a:t>
            </a:r>
            <a:r>
              <a:rPr lang="en-US" dirty="0" smtClean="0"/>
              <a:t>here </a:t>
            </a:r>
            <a:r>
              <a:rPr lang="en-US" dirty="0"/>
              <a:t>was great </a:t>
            </a:r>
            <a:r>
              <a:rPr lang="en-US" dirty="0">
                <a:solidFill>
                  <a:srgbClr val="0000CC"/>
                </a:solidFill>
              </a:rPr>
              <a:t>distrust between the Soviet Union and the rest of the </a:t>
            </a:r>
            <a:r>
              <a:rPr lang="en-US" dirty="0" smtClean="0">
                <a:solidFill>
                  <a:srgbClr val="0000CC"/>
                </a:solidFill>
              </a:rPr>
              <a:t>Allies after WWII</a:t>
            </a:r>
            <a:r>
              <a:rPr lang="en-US" dirty="0" smtClean="0"/>
              <a:t>. </a:t>
            </a:r>
            <a:r>
              <a:rPr lang="en-US" dirty="0"/>
              <a:t>The Allies were concerned with the brutal leadership of Joseph Stalin as well as the spread of communism. 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USSR- Union of Soviet Socialist Republics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Iron Curtain- </a:t>
            </a:r>
            <a:r>
              <a:rPr lang="en-US" dirty="0" smtClean="0">
                <a:solidFill>
                  <a:srgbClr val="0000CC"/>
                </a:solidFill>
              </a:rPr>
              <a:t>boundary cutting off contact between Communist countries and the rest of Europe </a:t>
            </a:r>
            <a:r>
              <a:rPr lang="en-US" dirty="0" smtClean="0"/>
              <a:t>(capitalist)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Berlin Wall- </a:t>
            </a:r>
            <a:r>
              <a:rPr lang="en-US" dirty="0" smtClean="0">
                <a:solidFill>
                  <a:srgbClr val="0000CC"/>
                </a:solidFill>
              </a:rPr>
              <a:t>portion of iron curtain that divided communist Germany from Capitalist Germany </a:t>
            </a:r>
            <a:r>
              <a:rPr lang="en-US" dirty="0" smtClean="0"/>
              <a:t>at the end of WWII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“Red Scare”- periods </a:t>
            </a:r>
            <a:r>
              <a:rPr lang="en-US" dirty="0"/>
              <a:t>of extreme anti-communism in the United </a:t>
            </a:r>
            <a:r>
              <a:rPr lang="en-US" dirty="0" smtClean="0"/>
              <a:t>States, where </a:t>
            </a:r>
            <a:r>
              <a:rPr lang="en-US" dirty="0"/>
              <a:t>many people were scared </a:t>
            </a:r>
            <a:r>
              <a:rPr lang="en-US" dirty="0" smtClean="0"/>
              <a:t>of communism spreading.</a:t>
            </a:r>
            <a:r>
              <a:rPr lang="en-US" dirty="0"/>
              <a:t> </a:t>
            </a:r>
            <a:r>
              <a:rPr lang="en-US" dirty="0" smtClean="0"/>
              <a:t> </a:t>
            </a:r>
            <a:r>
              <a:rPr lang="en-US" dirty="0"/>
              <a:t> 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887" y="1596980"/>
            <a:ext cx="2590800" cy="17716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383" y="3644077"/>
            <a:ext cx="2153053" cy="144596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877" y="5183231"/>
            <a:ext cx="3076575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992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Cold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4351" y="1841679"/>
            <a:ext cx="7197383" cy="4771019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Although they never officially declared war on each other, they fought indirectly </a:t>
            </a:r>
            <a:r>
              <a:rPr lang="en-US" dirty="0" smtClean="0"/>
              <a:t>through various means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Proxy wars- </a:t>
            </a:r>
            <a:r>
              <a:rPr lang="en-US" dirty="0" smtClean="0"/>
              <a:t>both sides </a:t>
            </a:r>
            <a:r>
              <a:rPr lang="en-US" dirty="0" smtClean="0">
                <a:solidFill>
                  <a:srgbClr val="0000CC"/>
                </a:solidFill>
              </a:rPr>
              <a:t>supported </a:t>
            </a:r>
            <a:r>
              <a:rPr lang="en-US" dirty="0">
                <a:solidFill>
                  <a:srgbClr val="0000CC"/>
                </a:solidFill>
              </a:rPr>
              <a:t>other nations at </a:t>
            </a:r>
            <a:r>
              <a:rPr lang="en-US" dirty="0" smtClean="0">
                <a:solidFill>
                  <a:srgbClr val="0000CC"/>
                </a:solidFill>
              </a:rPr>
              <a:t>war by providing financial and military support </a:t>
            </a:r>
            <a:r>
              <a:rPr lang="en-US" dirty="0" smtClean="0"/>
              <a:t>(soldiers &amp; weapons)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Korean War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Vietnam War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Soviet-Afghanistan War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Arms Race- </a:t>
            </a:r>
            <a:r>
              <a:rPr lang="en-US" dirty="0" smtClean="0"/>
              <a:t>each </a:t>
            </a:r>
            <a:r>
              <a:rPr lang="en-US" dirty="0"/>
              <a:t>side </a:t>
            </a:r>
            <a:r>
              <a:rPr lang="en-US" dirty="0">
                <a:solidFill>
                  <a:srgbClr val="0000CC"/>
                </a:solidFill>
              </a:rPr>
              <a:t>tried to have the best weapons and the most </a:t>
            </a:r>
            <a:r>
              <a:rPr lang="en-US" dirty="0" smtClean="0">
                <a:solidFill>
                  <a:srgbClr val="0000CC"/>
                </a:solidFill>
              </a:rPr>
              <a:t>nuclear bombs</a:t>
            </a:r>
            <a:r>
              <a:rPr lang="en-US" dirty="0"/>
              <a:t>;</a:t>
            </a:r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idea was that </a:t>
            </a:r>
            <a:r>
              <a:rPr lang="en-US" dirty="0">
                <a:solidFill>
                  <a:srgbClr val="0000CC"/>
                </a:solidFill>
              </a:rPr>
              <a:t>a large stockpile of weapons would deter </a:t>
            </a:r>
            <a:r>
              <a:rPr lang="en-US" dirty="0" smtClean="0">
                <a:solidFill>
                  <a:srgbClr val="0000CC"/>
                </a:solidFill>
              </a:rPr>
              <a:t>the </a:t>
            </a:r>
            <a:r>
              <a:rPr lang="en-US" dirty="0">
                <a:solidFill>
                  <a:srgbClr val="0000CC"/>
                </a:solidFill>
              </a:rPr>
              <a:t>other </a:t>
            </a:r>
            <a:r>
              <a:rPr lang="en-US" dirty="0" smtClean="0">
                <a:solidFill>
                  <a:srgbClr val="0000CC"/>
                </a:solidFill>
              </a:rPr>
              <a:t>side from </a:t>
            </a:r>
            <a:r>
              <a:rPr lang="en-US" dirty="0">
                <a:solidFill>
                  <a:srgbClr val="0000CC"/>
                </a:solidFill>
              </a:rPr>
              <a:t>ever </a:t>
            </a:r>
            <a:r>
              <a:rPr lang="en-US" dirty="0" smtClean="0">
                <a:solidFill>
                  <a:srgbClr val="0000CC"/>
                </a:solidFill>
              </a:rPr>
              <a:t>attacking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Cuban Missile Crisis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Space Race</a:t>
            </a:r>
            <a:r>
              <a:rPr lang="en-US" dirty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each side tried to show </a:t>
            </a:r>
            <a:r>
              <a:rPr lang="en-US" dirty="0" smtClean="0">
                <a:solidFill>
                  <a:srgbClr val="0000CC"/>
                </a:solidFill>
              </a:rPr>
              <a:t>who had better scientists and technology by accomplishing certain space missions </a:t>
            </a:r>
            <a:r>
              <a:rPr lang="en-US" dirty="0" smtClean="0"/>
              <a:t>first. Soviets launch 1</a:t>
            </a:r>
            <a:r>
              <a:rPr lang="en-US" baseline="30000" dirty="0" smtClean="0"/>
              <a:t>st</a:t>
            </a:r>
            <a:r>
              <a:rPr lang="en-US" dirty="0" smtClean="0"/>
              <a:t> rocket and manned flight, </a:t>
            </a:r>
            <a:r>
              <a:rPr lang="en-US" dirty="0" smtClean="0">
                <a:solidFill>
                  <a:srgbClr val="0000CC"/>
                </a:solidFill>
              </a:rPr>
              <a:t>US gets 1</a:t>
            </a:r>
            <a:r>
              <a:rPr lang="en-US" baseline="30000" dirty="0" smtClean="0">
                <a:solidFill>
                  <a:srgbClr val="0000CC"/>
                </a:solidFill>
              </a:rPr>
              <a:t>st</a:t>
            </a:r>
            <a:r>
              <a:rPr lang="en-US" dirty="0" smtClean="0">
                <a:solidFill>
                  <a:srgbClr val="0000CC"/>
                </a:solidFill>
              </a:rPr>
              <a:t> man on the moon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During 1970s, Soviet Union and Communists fall behind in development, fall short in food production, and suffer from trade embargo &amp; economic sanctions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5658" y="562291"/>
            <a:ext cx="2172302" cy="1545465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3396" y="627507"/>
            <a:ext cx="2382391" cy="16262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4004" y="4738013"/>
            <a:ext cx="2218185" cy="1600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4459" y="4469573"/>
            <a:ext cx="2143125" cy="21431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699" y="2373834"/>
            <a:ext cx="2857500" cy="1926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523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of Communism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8" y="5105426"/>
            <a:ext cx="2153075" cy="140122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3668" y="1609859"/>
            <a:ext cx="6954591" cy="469950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FF0000"/>
                </a:solidFill>
              </a:rPr>
              <a:t>Mikhail Gorbachev- </a:t>
            </a:r>
            <a:r>
              <a:rPr lang="en-US" dirty="0">
                <a:solidFill>
                  <a:srgbClr val="0000CC"/>
                </a:solidFill>
              </a:rPr>
              <a:t>led Soviet Union through end of Cold War</a:t>
            </a:r>
            <a:r>
              <a:rPr lang="en-US" dirty="0"/>
              <a:t>, fall of Communism, and served as first President of </a:t>
            </a:r>
            <a:r>
              <a:rPr lang="en-US" dirty="0" smtClean="0"/>
              <a:t>Russia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Glasnost</a:t>
            </a:r>
            <a:r>
              <a:rPr lang="en-US" dirty="0" smtClean="0"/>
              <a:t>- Gorbachev’s efforts to </a:t>
            </a:r>
            <a:r>
              <a:rPr lang="en-US" dirty="0" smtClean="0">
                <a:solidFill>
                  <a:srgbClr val="0000CC"/>
                </a:solidFill>
              </a:rPr>
              <a:t>reform judicial system and social welfare</a:t>
            </a:r>
            <a:r>
              <a:rPr lang="en-US" dirty="0" smtClean="0"/>
              <a:t> in 1980s Soviet Union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CC"/>
                </a:solidFill>
              </a:rPr>
              <a:t>Decrease in Censorship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CC"/>
                </a:solidFill>
              </a:rPr>
              <a:t>Public Trials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CC"/>
                </a:solidFill>
              </a:rPr>
              <a:t>Government transparency </a:t>
            </a:r>
            <a:r>
              <a:rPr lang="en-US" dirty="0" smtClean="0"/>
              <a:t>and free speech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Perestroika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00CC"/>
                </a:solidFill>
              </a:rPr>
              <a:t>restructuring of government and economic systems</a:t>
            </a:r>
            <a:r>
              <a:rPr lang="en-US" dirty="0" smtClean="0"/>
              <a:t> during Gorbachev’s leadership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Berlin Wall falls on November 1, 1989; Soviet Union officially falls in 1991, ending the Cold War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047" y="1738648"/>
            <a:ext cx="2198179" cy="24598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470" y="4631599"/>
            <a:ext cx="2318198" cy="15426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30" y="2084832"/>
            <a:ext cx="1819275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099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</a:t>
            </a:r>
            <a:r>
              <a:rPr lang="en-US" smtClean="0"/>
              <a:t>civilizations fall?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3613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1559</TotalTime>
  <Words>682</Words>
  <Application>Microsoft Office PowerPoint</Application>
  <PresentationFormat>Widescreen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Tw Cen MT</vt:lpstr>
      <vt:lpstr>Tw Cen MT Condensed</vt:lpstr>
      <vt:lpstr>Wingdings</vt:lpstr>
      <vt:lpstr>Wingdings 3</vt:lpstr>
      <vt:lpstr>Integral</vt:lpstr>
      <vt:lpstr>Power &amp; Leadership</vt:lpstr>
      <vt:lpstr>So far in lord of the flies…</vt:lpstr>
      <vt:lpstr>Economic systems</vt:lpstr>
      <vt:lpstr>Problems with communism</vt:lpstr>
      <vt:lpstr>Problems with communism</vt:lpstr>
      <vt:lpstr>cold war</vt:lpstr>
      <vt:lpstr>Cold War</vt:lpstr>
      <vt:lpstr>Fall of Communism</vt:lpstr>
      <vt:lpstr>Why do civilizations fall?</vt:lpstr>
    </vt:vector>
  </TitlesOfParts>
  <Company>Los Fresnos CISD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&amp; Leadership</dc:title>
  <dc:creator>Aguilar, Ana</dc:creator>
  <cp:lastModifiedBy>Aguilar, Ana</cp:lastModifiedBy>
  <cp:revision>37</cp:revision>
  <dcterms:created xsi:type="dcterms:W3CDTF">2016-11-14T20:16:28Z</dcterms:created>
  <dcterms:modified xsi:type="dcterms:W3CDTF">2016-11-15T22:16:25Z</dcterms:modified>
</cp:coreProperties>
</file>