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sldIdLst>
    <p:sldId id="256" r:id="rId3"/>
    <p:sldId id="269" r:id="rId4"/>
    <p:sldId id="270" r:id="rId5"/>
    <p:sldId id="267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4" r:id="rId15"/>
    <p:sldId id="265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0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8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4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0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2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6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4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02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77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5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4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Religious </a:t>
            </a:r>
            <a:r>
              <a:rPr lang="en-US" dirty="0" smtClean="0"/>
              <a:t>Conflicts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Spanish Inquisition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 smtClean="0"/>
              <a:t>Holocaust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Two Claims to Palestine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0" y="307675"/>
            <a:ext cx="1989527" cy="169860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2369712"/>
            <a:ext cx="3115144" cy="1904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8" y="390749"/>
            <a:ext cx="3065170" cy="1636143"/>
          </a:xfrm>
          <a:prstGeom prst="rect">
            <a:avLst/>
          </a:prstGeom>
        </p:spPr>
      </p:pic>
      <p:pic>
        <p:nvPicPr>
          <p:cNvPr id="7" name="Content Placeholder 4" descr="http://www.holocaustresearchproject.org/nazioccupation/images/Belgian%20Jews%20wearing%20the%20star%20of%20Dav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0" y="390749"/>
            <a:ext cx="3360064" cy="35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Liberation of the Jews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76" y="1970468"/>
            <a:ext cx="6310648" cy="43388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Allied forces reach camps starting in summer </a:t>
            </a:r>
            <a:r>
              <a:rPr lang="en-US" dirty="0" smtClean="0">
                <a:solidFill>
                  <a:srgbClr val="0000FF"/>
                </a:solidFill>
              </a:rPr>
              <a:t>1944</a:t>
            </a:r>
            <a:r>
              <a:rPr lang="en-US" dirty="0" smtClean="0"/>
              <a:t>; Soviet </a:t>
            </a:r>
            <a:r>
              <a:rPr lang="en-US" dirty="0"/>
              <a:t>forces liberate Auschwitz and camps in Poland and Eastern Germany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American forces liberate Buchenwald and camps in the </a:t>
            </a:r>
            <a:r>
              <a:rPr lang="en-US" dirty="0" smtClean="0"/>
              <a:t>west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Nuremberg Trials- </a:t>
            </a:r>
            <a:r>
              <a:rPr lang="en-US" dirty="0" smtClean="0"/>
              <a:t>22 </a:t>
            </a:r>
            <a:r>
              <a:rPr lang="en-US" dirty="0"/>
              <a:t>major </a:t>
            </a:r>
            <a:r>
              <a:rPr lang="en-US" dirty="0">
                <a:solidFill>
                  <a:srgbClr val="0000FF"/>
                </a:solidFill>
              </a:rPr>
              <a:t>Nazi criminals were tried for their crimes in </a:t>
            </a:r>
            <a:r>
              <a:rPr lang="en-US" dirty="0" smtClean="0">
                <a:solidFill>
                  <a:srgbClr val="0000FF"/>
                </a:solidFill>
              </a:rPr>
              <a:t>Nuremberg</a:t>
            </a:r>
            <a:r>
              <a:rPr lang="en-US" dirty="0" smtClean="0"/>
              <a:t>; most </a:t>
            </a:r>
            <a:r>
              <a:rPr lang="en-US" dirty="0"/>
              <a:t>claimed to be “just following orders</a:t>
            </a:r>
            <a:r>
              <a:rPr lang="en-US" dirty="0" smtClean="0"/>
              <a:t>”,</a:t>
            </a:r>
            <a:r>
              <a:rPr lang="en-US" dirty="0" smtClean="0">
                <a:solidFill>
                  <a:srgbClr val="0000FF"/>
                </a:solidFill>
              </a:rPr>
              <a:t>12 </a:t>
            </a:r>
            <a:r>
              <a:rPr lang="en-US" dirty="0">
                <a:solidFill>
                  <a:srgbClr val="0000FF"/>
                </a:solidFill>
              </a:rPr>
              <a:t>were sentenced to death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 the war ended, many </a:t>
            </a:r>
            <a:r>
              <a:rPr lang="en-US" dirty="0">
                <a:solidFill>
                  <a:srgbClr val="0000FF"/>
                </a:solidFill>
              </a:rPr>
              <a:t>top Nazis committed </a:t>
            </a:r>
            <a:r>
              <a:rPr lang="en-US" dirty="0" smtClean="0">
                <a:solidFill>
                  <a:srgbClr val="0000FF"/>
                </a:solidFill>
              </a:rPr>
              <a:t>suicide </a:t>
            </a:r>
            <a:r>
              <a:rPr lang="en-US" dirty="0" smtClean="0"/>
              <a:t>while </a:t>
            </a:r>
            <a:r>
              <a:rPr lang="en-US" dirty="0" smtClean="0">
                <a:solidFill>
                  <a:srgbClr val="0000FF"/>
                </a:solidFill>
              </a:rPr>
              <a:t>others </a:t>
            </a:r>
            <a:r>
              <a:rPr lang="en-US" dirty="0">
                <a:solidFill>
                  <a:srgbClr val="0000FF"/>
                </a:solidFill>
              </a:rPr>
              <a:t>escaped to South America </a:t>
            </a:r>
            <a:r>
              <a:rPr lang="en-US" dirty="0"/>
              <a:t>where they hid for years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 descr="http://isurvived.org/Pictures_iSurvived-5/dachau-liberation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32" y="318085"/>
            <a:ext cx="4756150" cy="31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upload.wikimedia.org/wikipedia/commons/thumb/6/64/Nuremberg_Trials_retouched.jpg/997px-Nuremberg_Trials_retouch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68" y="3701314"/>
            <a:ext cx="4267077" cy="30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Liberation of the Jews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" y="1899634"/>
            <a:ext cx="2145349" cy="23632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9583" y="1738648"/>
            <a:ext cx="6001555" cy="4570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Genocide-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deliberate killing </a:t>
            </a:r>
            <a:r>
              <a:rPr lang="en-US" dirty="0" smtClean="0"/>
              <a:t>of a large group of people, especially those </a:t>
            </a:r>
            <a:r>
              <a:rPr lang="en-US" dirty="0" smtClean="0">
                <a:solidFill>
                  <a:srgbClr val="0000FF"/>
                </a:solidFill>
              </a:rPr>
              <a:t>of a particular race or ethnic group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6 Million Jews, 1.5 Million Romani </a:t>
            </a:r>
            <a:r>
              <a:rPr lang="en-US" dirty="0" smtClean="0"/>
              <a:t>(Gypsies), </a:t>
            </a:r>
            <a:r>
              <a:rPr lang="en-US" dirty="0" smtClean="0">
                <a:solidFill>
                  <a:srgbClr val="0000FF"/>
                </a:solidFill>
              </a:rPr>
              <a:t>270,000 disabled </a:t>
            </a:r>
            <a:r>
              <a:rPr lang="en-US" dirty="0" smtClean="0"/>
              <a:t>or mentally ill, and </a:t>
            </a:r>
            <a:r>
              <a:rPr lang="en-US" dirty="0" smtClean="0">
                <a:solidFill>
                  <a:srgbClr val="0000FF"/>
                </a:solidFill>
              </a:rPr>
              <a:t>10 million of various Slav ethnic groups</a:t>
            </a:r>
            <a:r>
              <a:rPr lang="en-US" dirty="0" smtClean="0"/>
              <a:t> from Europe were killed over the course of the Holocaust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Other genocides in history: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Cambodian Genocide (Khmer Rouge)- </a:t>
            </a:r>
            <a:r>
              <a:rPr lang="en-US" dirty="0" smtClean="0">
                <a:solidFill>
                  <a:srgbClr val="0000FF"/>
                </a:solidFill>
              </a:rPr>
              <a:t>3 Million Cambodian </a:t>
            </a:r>
            <a:r>
              <a:rPr lang="en-US" dirty="0" smtClean="0">
                <a:solidFill>
                  <a:srgbClr val="0000FF"/>
                </a:solidFill>
              </a:rPr>
              <a:t>Minorities</a:t>
            </a:r>
            <a:r>
              <a:rPr lang="en-US" dirty="0" smtClean="0"/>
              <a:t> (Chinese, Korean, Vietnamese) were executed in the </a:t>
            </a:r>
            <a:r>
              <a:rPr lang="en-US" dirty="0" smtClean="0">
                <a:solidFill>
                  <a:srgbClr val="0000FF"/>
                </a:solidFill>
              </a:rPr>
              <a:t>“Killing Fields”, </a:t>
            </a:r>
            <a:r>
              <a:rPr lang="en-US" dirty="0" smtClean="0"/>
              <a:t>locations of mass graves from </a:t>
            </a:r>
            <a:r>
              <a:rPr lang="en-US" dirty="0" smtClean="0">
                <a:solidFill>
                  <a:srgbClr val="0000FF"/>
                </a:solidFill>
              </a:rPr>
              <a:t>1975-1979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Rwandan Genocide (Hutu vs. Tutsi)- 1 million Tutsi, 1994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Bosnian Genocide- 8373 ethnic Bosnians, 1992-1995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" y="4417454"/>
            <a:ext cx="2145349" cy="2313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72" y="2930077"/>
            <a:ext cx="2466975" cy="2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Arab- Israeli 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srael fl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1196757"/>
            <a:ext cx="2985931" cy="176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76" y="1196757"/>
            <a:ext cx="2959659" cy="17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8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claims to Palestine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0" y="2033884"/>
            <a:ext cx="6162719" cy="44958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Palestine</a:t>
            </a:r>
            <a:r>
              <a:rPr lang="en-US" sz="2400" dirty="0"/>
              <a:t>- considered the </a:t>
            </a:r>
            <a:r>
              <a:rPr lang="en-US" sz="2400" dirty="0">
                <a:solidFill>
                  <a:srgbClr val="0000FF"/>
                </a:solidFill>
              </a:rPr>
              <a:t>ethnic and historical homeland of the descendants of Abraham</a:t>
            </a:r>
            <a:r>
              <a:rPr lang="en-US" sz="2400" dirty="0"/>
              <a:t>, the first prophet in Judaism &amp; Islam</a:t>
            </a:r>
          </a:p>
          <a:p>
            <a:pPr lvl="1">
              <a:buFont typeface="Wingdings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Palestinian Arabs</a:t>
            </a:r>
            <a:r>
              <a:rPr lang="en-US" sz="2000" dirty="0"/>
              <a:t>- </a:t>
            </a:r>
            <a:r>
              <a:rPr lang="en-US" sz="2000" dirty="0">
                <a:solidFill>
                  <a:srgbClr val="0000FF"/>
                </a:solidFill>
              </a:rPr>
              <a:t>Muslim descent</a:t>
            </a:r>
            <a:r>
              <a:rPr lang="en-US" sz="2000" dirty="0"/>
              <a:t>; prior to WWI, led the Ottoman Empire that controlled Palestine</a:t>
            </a:r>
          </a:p>
          <a:p>
            <a:pPr lvl="1">
              <a:buFont typeface="Wingdings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Israelis</a:t>
            </a:r>
            <a:r>
              <a:rPr lang="en-US" sz="2000" dirty="0"/>
              <a:t>- </a:t>
            </a:r>
            <a:r>
              <a:rPr lang="en-US" sz="2000" dirty="0">
                <a:solidFill>
                  <a:srgbClr val="0000FF"/>
                </a:solidFill>
              </a:rPr>
              <a:t>Jewish descent</a:t>
            </a:r>
            <a:r>
              <a:rPr lang="en-US" sz="2000" dirty="0"/>
              <a:t>; began immigrating to Palestine as part of the Zionist </a:t>
            </a:r>
            <a:r>
              <a:rPr lang="en-US" sz="2000" dirty="0" smtClean="0"/>
              <a:t>movement.</a:t>
            </a:r>
            <a:endParaRPr lang="en-US" sz="2000" dirty="0"/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Zionism- </a:t>
            </a:r>
            <a:r>
              <a:rPr lang="en-US" sz="2400" dirty="0" smtClean="0"/>
              <a:t>movement for the </a:t>
            </a:r>
            <a:r>
              <a:rPr lang="en-US" sz="2400" dirty="0" smtClean="0">
                <a:solidFill>
                  <a:srgbClr val="0000FF"/>
                </a:solidFill>
              </a:rPr>
              <a:t>re-establishment, development, and protection of a Jewish state in Israel</a:t>
            </a:r>
            <a:r>
              <a:rPr lang="en-US" sz="2400" dirty="0" smtClean="0"/>
              <a:t> (the modern-day location of the “The Promised Land”)</a:t>
            </a:r>
            <a:endParaRPr lang="en-US" sz="2000" dirty="0"/>
          </a:p>
        </p:txBody>
      </p:sp>
      <p:pic>
        <p:nvPicPr>
          <p:cNvPr id="5" name="Picture 4" descr="israel fl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42" y="475540"/>
            <a:ext cx="2425699" cy="1558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32" y="2317527"/>
            <a:ext cx="3000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Two claims to Palestine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61397" y="1908349"/>
            <a:ext cx="6259132" cy="4404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1947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0000FF"/>
                </a:solidFill>
              </a:rPr>
              <a:t>United Nations splits Palestine into a two-state nation called Israel</a:t>
            </a:r>
            <a:r>
              <a:rPr lang="en-US" sz="2400" dirty="0"/>
              <a:t>. 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Palestinians attack Israelis and begin a war to reclaim lost territory, Israel campaigns to take over whole nation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Gaza </a:t>
            </a:r>
            <a:r>
              <a:rPr lang="en-US" sz="2400" dirty="0">
                <a:solidFill>
                  <a:srgbClr val="FF0000"/>
                </a:solidFill>
              </a:rPr>
              <a:t>Strip- </a:t>
            </a:r>
            <a:r>
              <a:rPr lang="en-US" sz="2400" dirty="0"/>
              <a:t>valuable because of its coastal location, </a:t>
            </a:r>
            <a:r>
              <a:rPr lang="en-US" sz="2400" dirty="0">
                <a:solidFill>
                  <a:srgbClr val="0000FF"/>
                </a:solidFill>
              </a:rPr>
              <a:t>under Palestinian control</a:t>
            </a:r>
          </a:p>
          <a:p>
            <a:pPr>
              <a:buFont typeface="Wingdings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West Bank- </a:t>
            </a:r>
            <a:r>
              <a:rPr lang="en-US" sz="2400" dirty="0"/>
              <a:t>location of </a:t>
            </a:r>
            <a:r>
              <a:rPr lang="en-US" sz="2400" dirty="0">
                <a:solidFill>
                  <a:srgbClr val="0000FF"/>
                </a:solidFill>
              </a:rPr>
              <a:t>Jerusalem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major Holy Sites for </a:t>
            </a:r>
            <a:r>
              <a:rPr lang="en-US" sz="2400" dirty="0" smtClean="0">
                <a:solidFill>
                  <a:srgbClr val="0000FF"/>
                </a:solidFill>
              </a:rPr>
              <a:t>Judaism, Islam, and Christianity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Content Placeholder 6" descr="israe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10" b="-6410"/>
          <a:stretch>
            <a:fillRect/>
          </a:stretch>
        </p:blipFill>
        <p:spPr>
          <a:xfrm>
            <a:off x="447799" y="2084831"/>
            <a:ext cx="4433294" cy="43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 claims to Palestine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669" y="1970468"/>
            <a:ext cx="6078829" cy="43388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Oslo </a:t>
            </a:r>
            <a:r>
              <a:rPr lang="en-US" sz="2000" dirty="0">
                <a:solidFill>
                  <a:srgbClr val="FF0000"/>
                </a:solidFill>
              </a:rPr>
              <a:t>Accords </a:t>
            </a:r>
            <a:r>
              <a:rPr lang="en-US" sz="2000" dirty="0"/>
              <a:t>in 1993 set current policy of land ownership in place, but is </a:t>
            </a:r>
            <a:r>
              <a:rPr lang="en-US" sz="2000" dirty="0">
                <a:solidFill>
                  <a:srgbClr val="0000FF"/>
                </a:solidFill>
              </a:rPr>
              <a:t>deeply unpopular with both Palestinians and Israelis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Violence in the area is almost </a:t>
            </a:r>
            <a:r>
              <a:rPr lang="en-US" sz="1600" dirty="0" smtClean="0"/>
              <a:t>continual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Golda Meir-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r>
              <a:rPr lang="en-US" sz="2000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female Prime Minister of Israel</a:t>
            </a:r>
            <a:r>
              <a:rPr lang="en-US" sz="2000" dirty="0" smtClean="0"/>
              <a:t>, sanctioned Mossad actions against Palestinian terrorists in response to Munich Olympics massacre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Yasser Arafat- </a:t>
            </a:r>
            <a:r>
              <a:rPr lang="en-US" sz="2000" dirty="0" smtClean="0">
                <a:solidFill>
                  <a:srgbClr val="0000FF"/>
                </a:solidFill>
              </a:rPr>
              <a:t>President of Palestinian Liberation Organization</a:t>
            </a:r>
            <a:r>
              <a:rPr lang="en-US" sz="2000" dirty="0" smtClean="0"/>
              <a:t> from 1969-2004, </a:t>
            </a:r>
            <a:r>
              <a:rPr lang="en-US" sz="2000" dirty="0" smtClean="0">
                <a:solidFill>
                  <a:srgbClr val="0000FF"/>
                </a:solidFill>
              </a:rPr>
              <a:t>committed acts of violence to protest Israeli settlement </a:t>
            </a:r>
            <a:r>
              <a:rPr lang="en-US" sz="2000" dirty="0" smtClean="0"/>
              <a:t>in the Gaza Strip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Benjamin Netanyahu- current Prime Minister of Israel, promoted Israeli re-settlement of Gaza Strip after previous administrations condemned it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449145"/>
            <a:ext cx="2305318" cy="28527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49" y="2720840"/>
            <a:ext cx="2572287" cy="2276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8" y="3979572"/>
            <a:ext cx="2438266" cy="2438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7" y="585216"/>
            <a:ext cx="2060619" cy="18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Monotheism &amp; polytheism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1" y="1910679"/>
            <a:ext cx="2678716" cy="200580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0426" y="1784555"/>
            <a:ext cx="6202112" cy="45248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Polytheism</a:t>
            </a:r>
            <a:r>
              <a:rPr lang="en-US" dirty="0" smtClean="0"/>
              <a:t>- </a:t>
            </a:r>
            <a:r>
              <a:rPr lang="en-US" dirty="0"/>
              <a:t>The belief in multiple gods or </a:t>
            </a:r>
            <a:r>
              <a:rPr lang="en-US" dirty="0" smtClean="0"/>
              <a:t>goddesses;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have a Supreme deity and lesser deities that followers pray to or worship, or ghost-like forces or bad spirits may have equal or lesser status in </a:t>
            </a:r>
            <a:r>
              <a:rPr lang="en-US" dirty="0" smtClean="0"/>
              <a:t>prayers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Hinduism &amp; Buddhism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Monotheism</a:t>
            </a:r>
            <a:r>
              <a:rPr lang="en-US" dirty="0" smtClean="0"/>
              <a:t>- </a:t>
            </a:r>
            <a:r>
              <a:rPr lang="en-US" dirty="0" smtClean="0"/>
              <a:t>The </a:t>
            </a:r>
            <a:r>
              <a:rPr lang="en-US" dirty="0"/>
              <a:t>belief in a single all-powerful deity, or god-like </a:t>
            </a:r>
            <a:r>
              <a:rPr lang="en-US" dirty="0" smtClean="0"/>
              <a:t>being; differs </a:t>
            </a:r>
            <a:r>
              <a:rPr lang="en-US" dirty="0"/>
              <a:t>from earlier historical beliefs </a:t>
            </a:r>
            <a:r>
              <a:rPr lang="en-US" dirty="0" smtClean="0"/>
              <a:t>that </a:t>
            </a:r>
            <a:r>
              <a:rPr lang="en-US" dirty="0"/>
              <a:t>hundreds of different gods </a:t>
            </a:r>
            <a:r>
              <a:rPr lang="en-US" dirty="0" smtClean="0"/>
              <a:t>were </a:t>
            </a:r>
            <a:r>
              <a:rPr lang="en-US" dirty="0"/>
              <a:t>responsible for different </a:t>
            </a:r>
            <a:r>
              <a:rPr lang="en-US" dirty="0" smtClean="0"/>
              <a:t>tasks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Judaism, Christianity, Islam </a:t>
            </a:r>
            <a:r>
              <a:rPr lang="en-US" dirty="0" smtClean="0"/>
              <a:t>are </a:t>
            </a:r>
            <a:r>
              <a:rPr lang="en-US" dirty="0" smtClean="0"/>
              <a:t>monotheistic faiths that follow </a:t>
            </a:r>
            <a:r>
              <a:rPr lang="en-US" dirty="0" smtClean="0">
                <a:solidFill>
                  <a:srgbClr val="0000FF"/>
                </a:solidFill>
              </a:rPr>
              <a:t>God of Abraham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Sikhism </a:t>
            </a:r>
            <a:r>
              <a:rPr lang="en-US" dirty="0" smtClean="0"/>
              <a:t>is monotheistic with elements of Hinduism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95" y="2282570"/>
            <a:ext cx="2033741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87478"/>
            <a:ext cx="4893971" cy="1199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1" y="4197095"/>
            <a:ext cx="2678715" cy="2287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36" y="45791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8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Diaspora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6" y="1880315"/>
            <a:ext cx="7057622" cy="475230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Abraham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00FF"/>
                </a:solidFill>
              </a:rPr>
              <a:t>formed </a:t>
            </a:r>
            <a:r>
              <a:rPr lang="en-US" dirty="0">
                <a:solidFill>
                  <a:srgbClr val="0000FF"/>
                </a:solidFill>
              </a:rPr>
              <a:t>a covenant (contract) with God </a:t>
            </a:r>
            <a:r>
              <a:rPr lang="en-US" dirty="0"/>
              <a:t>in exchange for being led to the Promised </a:t>
            </a:r>
            <a:r>
              <a:rPr lang="en-US" dirty="0" smtClean="0"/>
              <a:t>Land </a:t>
            </a:r>
            <a:r>
              <a:rPr lang="en-US" dirty="0" smtClean="0">
                <a:solidFill>
                  <a:srgbClr val="0000FF"/>
                </a:solidFill>
              </a:rPr>
              <a:t>(Canaan, Palestine, Israel)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establish belief in single deity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Three monotheistic faiths have religious and political ties to Israel, specifically </a:t>
            </a:r>
            <a:r>
              <a:rPr lang="en-US" dirty="0" smtClean="0">
                <a:solidFill>
                  <a:srgbClr val="FF0000"/>
                </a:solidFill>
              </a:rPr>
              <a:t>Jerusalem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Christianity</a:t>
            </a:r>
            <a:r>
              <a:rPr lang="en-US" dirty="0" smtClean="0"/>
              <a:t>: </a:t>
            </a:r>
            <a:r>
              <a:rPr lang="en-US" dirty="0"/>
              <a:t>where Jesus was crucified and resurrected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Judaism</a:t>
            </a:r>
            <a:r>
              <a:rPr lang="en-US" dirty="0" smtClean="0"/>
              <a:t>: </a:t>
            </a:r>
            <a:r>
              <a:rPr lang="en-US" dirty="0"/>
              <a:t>Zion, God’s own city, site of Solomon’s temple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Islam</a:t>
            </a:r>
            <a:r>
              <a:rPr lang="en-US" dirty="0" smtClean="0"/>
              <a:t>: </a:t>
            </a:r>
            <a:r>
              <a:rPr lang="en-US" dirty="0"/>
              <a:t>3rd holiest city, where Muhammad ascended to </a:t>
            </a:r>
            <a:r>
              <a:rPr lang="en-US" dirty="0" smtClean="0"/>
              <a:t>heaven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Diaspora</a:t>
            </a:r>
            <a:r>
              <a:rPr lang="en-US" dirty="0" smtClean="0"/>
              <a:t>- after refusing to worship Roman emperor as a Divine being in 65 CE, the </a:t>
            </a:r>
            <a:r>
              <a:rPr lang="en-US" dirty="0" smtClean="0">
                <a:solidFill>
                  <a:srgbClr val="0000FF"/>
                </a:solidFill>
              </a:rPr>
              <a:t>Romans drove the Jews out of Israel </a:t>
            </a:r>
            <a:r>
              <a:rPr lang="en-US" dirty="0" smtClean="0"/>
              <a:t>(Palestine).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Jewish people </a:t>
            </a:r>
            <a:r>
              <a:rPr lang="en-US" dirty="0" smtClean="0"/>
              <a:t>or communities who </a:t>
            </a:r>
            <a:r>
              <a:rPr lang="en-US" dirty="0" smtClean="0">
                <a:solidFill>
                  <a:srgbClr val="0000FF"/>
                </a:solidFill>
              </a:rPr>
              <a:t>live outside of Israel</a:t>
            </a:r>
            <a:r>
              <a:rPr lang="en-US" dirty="0" smtClean="0"/>
              <a:t>, even if they have never been there, are referred to as living </a:t>
            </a:r>
            <a:r>
              <a:rPr lang="en-US" dirty="0" smtClean="0">
                <a:solidFill>
                  <a:srgbClr val="0000FF"/>
                </a:solidFill>
              </a:rPr>
              <a:t>“in exile”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One objective of Judaism is the </a:t>
            </a:r>
            <a:r>
              <a:rPr lang="en-US" dirty="0" smtClean="0">
                <a:solidFill>
                  <a:srgbClr val="0000FF"/>
                </a:solidFill>
              </a:rPr>
              <a:t>relationship with Israel and the need to protect it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71" y="993521"/>
            <a:ext cx="3566232" cy="200231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71" y="3547110"/>
            <a:ext cx="3800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inquisition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191" y="585217"/>
            <a:ext cx="5795749" cy="60731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Isabella &amp; Ferdinand- </a:t>
            </a:r>
            <a:r>
              <a:rPr lang="en-US" dirty="0" smtClean="0"/>
              <a:t>(ruled from 1478-1504) royals whose </a:t>
            </a:r>
            <a:r>
              <a:rPr lang="en-US" dirty="0" smtClean="0">
                <a:solidFill>
                  <a:srgbClr val="0000FF"/>
                </a:solidFill>
              </a:rPr>
              <a:t>marriage united Iberian kingdoms under one country, Spain.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Parents of future 1</a:t>
            </a:r>
            <a:r>
              <a:rPr lang="en-US" baseline="30000" dirty="0" smtClean="0"/>
              <a:t>st</a:t>
            </a:r>
            <a:r>
              <a:rPr lang="en-US" dirty="0" smtClean="0"/>
              <a:t> wife of Henry VIII, Catherine of Aragon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Spanish Inquisition- </a:t>
            </a:r>
            <a:r>
              <a:rPr lang="en-US" dirty="0" smtClean="0">
                <a:solidFill>
                  <a:srgbClr val="0000FF"/>
                </a:solidFill>
              </a:rPr>
              <a:t>court tribunals established to identify heretics in Spain</a:t>
            </a:r>
            <a:r>
              <a:rPr lang="en-US" dirty="0" smtClean="0"/>
              <a:t>; used </a:t>
            </a:r>
            <a:r>
              <a:rPr lang="en-US" dirty="0" smtClean="0">
                <a:solidFill>
                  <a:srgbClr val="0000FF"/>
                </a:solidFill>
              </a:rPr>
              <a:t>brutal methods of torture </a:t>
            </a:r>
            <a:r>
              <a:rPr lang="en-US" dirty="0" smtClean="0"/>
              <a:t>to elicit confessions and promises to convert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0000FF"/>
                </a:solidFill>
              </a:rPr>
              <a:t>Muslims </a:t>
            </a:r>
            <a:r>
              <a:rPr lang="en-US" altLang="en-US" sz="2000" dirty="0">
                <a:solidFill>
                  <a:srgbClr val="0000FF"/>
                </a:solidFill>
              </a:rPr>
              <a:t>and Jews living in Spain were forced to convert to Catholicism</a:t>
            </a:r>
            <a:r>
              <a:rPr lang="en-US" altLang="en-US" sz="2000" dirty="0"/>
              <a:t>, creating a large </a:t>
            </a:r>
            <a:r>
              <a:rPr lang="en-US" altLang="en-US" sz="2000" i="1" dirty="0" err="1"/>
              <a:t>converso</a:t>
            </a:r>
            <a:r>
              <a:rPr lang="en-US" altLang="en-US" sz="2000" dirty="0"/>
              <a:t> population treated as second-class </a:t>
            </a:r>
            <a:r>
              <a:rPr lang="en-US" altLang="en-US" sz="2000" dirty="0" smtClean="0"/>
              <a:t>citizens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Reasons for authorizing Spanish Inquisition: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Desire to create religious unity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Need to weaken family alliances and local authority that challenge power of new joint monarchy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Confiscating lands of wealthy Jews and Muslims creates income revenue to fight end of Reconquista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Inquisitions outlawed in 1821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5" y="1801232"/>
            <a:ext cx="2925530" cy="18306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6" y="1936338"/>
            <a:ext cx="2424161" cy="2150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63" y="4313455"/>
            <a:ext cx="1895475" cy="2280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313455"/>
            <a:ext cx="1919489" cy="23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Pogroms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124" y="2286000"/>
            <a:ext cx="631064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Pogroms</a:t>
            </a:r>
            <a:r>
              <a:rPr lang="en-US" dirty="0" smtClean="0"/>
              <a:t>- Russian meaning “to </a:t>
            </a:r>
            <a:r>
              <a:rPr lang="en-US" dirty="0"/>
              <a:t>demolish </a:t>
            </a:r>
            <a:r>
              <a:rPr lang="en-US" dirty="0" smtClean="0"/>
              <a:t>violently”; refers </a:t>
            </a:r>
            <a:r>
              <a:rPr lang="en-US" dirty="0"/>
              <a:t>to </a:t>
            </a:r>
            <a:r>
              <a:rPr lang="en-US" dirty="0">
                <a:solidFill>
                  <a:srgbClr val="0000FF"/>
                </a:solidFill>
              </a:rPr>
              <a:t>violent </a:t>
            </a:r>
            <a:r>
              <a:rPr lang="en-US" dirty="0" smtClean="0">
                <a:solidFill>
                  <a:srgbClr val="0000FF"/>
                </a:solidFill>
              </a:rPr>
              <a:t>attacks approved by the government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committed </a:t>
            </a:r>
            <a:r>
              <a:rPr lang="en-US" dirty="0">
                <a:solidFill>
                  <a:srgbClr val="0000FF"/>
                </a:solidFill>
              </a:rPr>
              <a:t>by local </a:t>
            </a:r>
            <a:r>
              <a:rPr lang="en-US" dirty="0" smtClean="0">
                <a:solidFill>
                  <a:srgbClr val="0000FF"/>
                </a:solidFill>
              </a:rPr>
              <a:t>populations against Jews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</a:t>
            </a:r>
            <a:r>
              <a:rPr lang="en-US" dirty="0" smtClean="0"/>
              <a:t>nti-Jewish riots </a:t>
            </a:r>
            <a:r>
              <a:rPr lang="en-US" dirty="0"/>
              <a:t>in Odessa in </a:t>
            </a:r>
            <a:r>
              <a:rPr lang="en-US" dirty="0" smtClean="0"/>
              <a:t>1821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1881-1884 C.E.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May Laws- restricted </a:t>
            </a:r>
            <a:r>
              <a:rPr lang="en-US" dirty="0"/>
              <a:t>where Jews could settle, forbade non-Jews from issuing mortgages to Jews and prohibited Jews from conducting business on </a:t>
            </a:r>
            <a:r>
              <a:rPr lang="en-US" dirty="0" smtClean="0"/>
              <a:t>Sundays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Russian </a:t>
            </a:r>
            <a:r>
              <a:rPr lang="en-US" dirty="0">
                <a:solidFill>
                  <a:srgbClr val="0000FF"/>
                </a:solidFill>
              </a:rPr>
              <a:t>government </a:t>
            </a:r>
            <a:r>
              <a:rPr lang="en-US" dirty="0" smtClean="0">
                <a:solidFill>
                  <a:srgbClr val="0000FF"/>
                </a:solidFill>
              </a:rPr>
              <a:t>systematically expelled the </a:t>
            </a:r>
            <a:r>
              <a:rPr lang="en-US" dirty="0">
                <a:solidFill>
                  <a:srgbClr val="0000FF"/>
                </a:solidFill>
              </a:rPr>
              <a:t>Jews from Moscow </a:t>
            </a:r>
            <a:r>
              <a:rPr lang="en-US" dirty="0" smtClean="0">
                <a:solidFill>
                  <a:srgbClr val="0000FF"/>
                </a:solidFill>
              </a:rPr>
              <a:t>from 1891–92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Mass </a:t>
            </a:r>
            <a:r>
              <a:rPr lang="en-US" dirty="0">
                <a:solidFill>
                  <a:srgbClr val="0000FF"/>
                </a:solidFill>
              </a:rPr>
              <a:t>Jewish </a:t>
            </a:r>
            <a:r>
              <a:rPr lang="en-US" dirty="0" smtClean="0">
                <a:solidFill>
                  <a:srgbClr val="0000FF"/>
                </a:solidFill>
              </a:rPr>
              <a:t>emigrations </a:t>
            </a:r>
            <a:r>
              <a:rPr lang="en-US" dirty="0">
                <a:solidFill>
                  <a:srgbClr val="0000FF"/>
                </a:solidFill>
              </a:rPr>
              <a:t>began from Russia to the United States </a:t>
            </a:r>
            <a:r>
              <a:rPr lang="en-US" dirty="0"/>
              <a:t>and other countries.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694949"/>
            <a:ext cx="1804373" cy="22071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50" y="324604"/>
            <a:ext cx="2249655" cy="1473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20" y="2084832"/>
            <a:ext cx="2820473" cy="1946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3229377"/>
            <a:ext cx="2009104" cy="2136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20" y="4542804"/>
            <a:ext cx="2396219" cy="17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043189"/>
            <a:ext cx="3887305" cy="270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50" y="566671"/>
            <a:ext cx="256276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90932"/>
            <a:ext cx="2357149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3977" y="1648496"/>
            <a:ext cx="6001555" cy="46608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Hitler wanted to create a “</a:t>
            </a:r>
            <a:r>
              <a:rPr lang="en-US" dirty="0">
                <a:solidFill>
                  <a:srgbClr val="FF0000"/>
                </a:solidFill>
              </a:rPr>
              <a:t>master race</a:t>
            </a:r>
            <a:r>
              <a:rPr lang="en-US" dirty="0"/>
              <a:t>”  where </a:t>
            </a:r>
            <a:r>
              <a:rPr lang="en-US" dirty="0">
                <a:solidFill>
                  <a:srgbClr val="0000FF"/>
                </a:solidFill>
              </a:rPr>
              <a:t>Aryan people</a:t>
            </a:r>
            <a:r>
              <a:rPr lang="en-US" dirty="0"/>
              <a:t> would be considered a pure race and </a:t>
            </a:r>
            <a:r>
              <a:rPr lang="en-US" dirty="0">
                <a:solidFill>
                  <a:srgbClr val="0000FF"/>
                </a:solidFill>
              </a:rPr>
              <a:t>superior to other people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Anti-Semitism or prejudice against Jews had been around for centuries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Nuremberg </a:t>
            </a:r>
            <a:r>
              <a:rPr lang="en-US" dirty="0">
                <a:solidFill>
                  <a:srgbClr val="FF0000"/>
                </a:solidFill>
              </a:rPr>
              <a:t>Laws- </a:t>
            </a:r>
            <a:r>
              <a:rPr lang="en-US" dirty="0"/>
              <a:t>Passed in </a:t>
            </a:r>
            <a:r>
              <a:rPr lang="en-US" dirty="0" smtClean="0"/>
              <a:t>1935, stated </a:t>
            </a:r>
            <a:r>
              <a:rPr lang="en-US" dirty="0">
                <a:solidFill>
                  <a:srgbClr val="0000FF"/>
                </a:solidFill>
              </a:rPr>
              <a:t>anyone with any Jewish blood would be considered a </a:t>
            </a:r>
            <a:r>
              <a:rPr lang="en-US" dirty="0" smtClean="0">
                <a:solidFill>
                  <a:srgbClr val="0000FF"/>
                </a:solidFill>
              </a:rPr>
              <a:t>Jew 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Further restrictions were placed and persecution of the Jews </a:t>
            </a:r>
            <a:r>
              <a:rPr lang="en-US" dirty="0" smtClean="0"/>
              <a:t>increased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FF0000"/>
                </a:solidFill>
              </a:rPr>
              <a:t>Kristallnacht</a:t>
            </a:r>
            <a:r>
              <a:rPr lang="en-US" dirty="0"/>
              <a:t> -“Night of Broken Glass” took place November </a:t>
            </a:r>
            <a:r>
              <a:rPr lang="en-US" dirty="0" smtClean="0"/>
              <a:t>1938; </a:t>
            </a:r>
            <a:r>
              <a:rPr lang="en-US" dirty="0" smtClean="0">
                <a:solidFill>
                  <a:srgbClr val="0000FF"/>
                </a:solidFill>
              </a:rPr>
              <a:t>Jewish </a:t>
            </a:r>
            <a:r>
              <a:rPr lang="en-US" dirty="0">
                <a:solidFill>
                  <a:srgbClr val="0000FF"/>
                </a:solidFill>
              </a:rPr>
              <a:t>stores, houses, and synagogues were systematically destroyed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Marks the beginning of </a:t>
            </a:r>
            <a:r>
              <a:rPr lang="en-US" dirty="0">
                <a:solidFill>
                  <a:srgbClr val="0000FF"/>
                </a:solidFill>
              </a:rPr>
              <a:t>widespread government-led violence </a:t>
            </a:r>
            <a:r>
              <a:rPr lang="en-US" dirty="0"/>
              <a:t>against Jews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9" y="1788618"/>
            <a:ext cx="2596088" cy="2543175"/>
          </a:xfrm>
        </p:spPr>
      </p:pic>
      <p:pic>
        <p:nvPicPr>
          <p:cNvPr id="6" name="Content Placeholder 6" descr="nuremberg laws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4872" y="2511381"/>
            <a:ext cx="2526977" cy="4180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88" y="4601509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76" y="2286000"/>
            <a:ext cx="5276732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Jewish </a:t>
            </a:r>
            <a:r>
              <a:rPr lang="en-US" dirty="0" smtClean="0">
                <a:solidFill>
                  <a:srgbClr val="FF0000"/>
                </a:solidFill>
              </a:rPr>
              <a:t>Registries </a:t>
            </a:r>
            <a:r>
              <a:rPr lang="en-US" dirty="0" smtClean="0"/>
              <a:t>were </a:t>
            </a:r>
            <a:r>
              <a:rPr lang="en-US" dirty="0"/>
              <a:t>created where all people with </a:t>
            </a:r>
            <a:r>
              <a:rPr lang="en-US" dirty="0">
                <a:solidFill>
                  <a:srgbClr val="0000FF"/>
                </a:solidFill>
              </a:rPr>
              <a:t>Jewish ancestry had to register with the government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Jews had to wear the </a:t>
            </a:r>
            <a:r>
              <a:rPr lang="en-US" dirty="0">
                <a:solidFill>
                  <a:srgbClr val="0000FF"/>
                </a:solidFill>
              </a:rPr>
              <a:t>Star of David badge </a:t>
            </a:r>
            <a:r>
              <a:rPr lang="en-US" dirty="0"/>
              <a:t>everywhere the went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Forced to live in isolated </a:t>
            </a:r>
            <a:r>
              <a:rPr lang="en-US" dirty="0" smtClean="0"/>
              <a:t>ghettos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Ghetto</a:t>
            </a:r>
            <a:r>
              <a:rPr lang="en-US" dirty="0" smtClean="0"/>
              <a:t>- part of a city where a </a:t>
            </a:r>
            <a:r>
              <a:rPr lang="en-US" dirty="0" smtClean="0">
                <a:solidFill>
                  <a:srgbClr val="0000FF"/>
                </a:solidFill>
              </a:rPr>
              <a:t>minority group </a:t>
            </a:r>
            <a:r>
              <a:rPr lang="en-US" dirty="0" smtClean="0"/>
              <a:t>(historically, Jewish groups) </a:t>
            </a:r>
            <a:r>
              <a:rPr lang="en-US" dirty="0" smtClean="0">
                <a:solidFill>
                  <a:srgbClr val="0000FF"/>
                </a:solidFill>
              </a:rPr>
              <a:t>is forced to live due to social, economic, or legal administration.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Interaction with other minorities or races is not allowed.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 descr="http://www.holocaustresearchproject.org/nazioccupation/images/Belgian%20Jews%20wearing%20the%20star%20of%20Dav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4" y="360608"/>
            <a:ext cx="3360064" cy="35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807502"/>
            <a:ext cx="2357149" cy="3206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37" y="4236628"/>
            <a:ext cx="4183177" cy="23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Final Solution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964341"/>
            <a:ext cx="2562225" cy="17811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2157" y="1545465"/>
            <a:ext cx="6435142" cy="47638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Plan developed in 1942 to </a:t>
            </a:r>
            <a:r>
              <a:rPr lang="en-US" dirty="0">
                <a:solidFill>
                  <a:srgbClr val="0000FF"/>
                </a:solidFill>
              </a:rPr>
              <a:t>eliminate all Jews from </a:t>
            </a:r>
            <a:r>
              <a:rPr lang="en-US" dirty="0" smtClean="0">
                <a:solidFill>
                  <a:srgbClr val="0000FF"/>
                </a:solidFill>
              </a:rPr>
              <a:t>Europe</a:t>
            </a:r>
            <a:r>
              <a:rPr lang="en-US" dirty="0" smtClean="0"/>
              <a:t>; they were </a:t>
            </a:r>
            <a:r>
              <a:rPr lang="en-US" dirty="0">
                <a:solidFill>
                  <a:srgbClr val="0000FF"/>
                </a:solidFill>
              </a:rPr>
              <a:t>taken to concentration </a:t>
            </a:r>
            <a:r>
              <a:rPr lang="en-US" dirty="0" smtClean="0">
                <a:solidFill>
                  <a:srgbClr val="0000FF"/>
                </a:solidFill>
              </a:rPr>
              <a:t>camps</a:t>
            </a:r>
            <a:r>
              <a:rPr lang="en-US" dirty="0" smtClean="0"/>
              <a:t>, where they </a:t>
            </a:r>
            <a:r>
              <a:rPr lang="en-US" dirty="0"/>
              <a:t>were </a:t>
            </a:r>
            <a:r>
              <a:rPr lang="en-US" dirty="0">
                <a:solidFill>
                  <a:srgbClr val="0000FF"/>
                </a:solidFill>
              </a:rPr>
              <a:t>used for hard labor or </a:t>
            </a:r>
            <a:r>
              <a:rPr lang="en-US" dirty="0" smtClean="0">
                <a:solidFill>
                  <a:srgbClr val="0000FF"/>
                </a:solidFill>
              </a:rPr>
              <a:t>killed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Dr. Joseph </a:t>
            </a:r>
            <a:r>
              <a:rPr lang="en-US" dirty="0" smtClean="0"/>
              <a:t>Goebbels- head </a:t>
            </a:r>
            <a:r>
              <a:rPr lang="en-US" dirty="0"/>
              <a:t>of the Nazi Propaganda </a:t>
            </a:r>
            <a:r>
              <a:rPr lang="en-US" dirty="0" smtClean="0"/>
              <a:t>Ministry, controlled </a:t>
            </a:r>
            <a:r>
              <a:rPr lang="en-US" dirty="0"/>
              <a:t>all </a:t>
            </a:r>
            <a:r>
              <a:rPr lang="en-US" dirty="0" smtClean="0"/>
              <a:t>communications, encouraged </a:t>
            </a:r>
            <a:r>
              <a:rPr lang="en-US" dirty="0"/>
              <a:t>book burning to eliminate other </a:t>
            </a:r>
            <a:r>
              <a:rPr lang="en-US" dirty="0" smtClean="0"/>
              <a:t>ideas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Heinrich </a:t>
            </a:r>
            <a:r>
              <a:rPr lang="en-US" dirty="0" smtClean="0"/>
              <a:t>Himmler- leader of the SS, the </a:t>
            </a:r>
            <a:r>
              <a:rPr lang="en-US" dirty="0"/>
              <a:t>Nazi’s secret </a:t>
            </a:r>
            <a:r>
              <a:rPr lang="en-US" dirty="0" smtClean="0"/>
              <a:t>police; formed </a:t>
            </a:r>
            <a:r>
              <a:rPr lang="en-US" dirty="0"/>
              <a:t>death squads known as the Einsatzgruppen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Adolf </a:t>
            </a:r>
            <a:r>
              <a:rPr lang="en-US" dirty="0" smtClean="0">
                <a:solidFill>
                  <a:srgbClr val="FF0000"/>
                </a:solidFill>
              </a:rPr>
              <a:t>Eichmann- </a:t>
            </a:r>
            <a:r>
              <a:rPr lang="en-US" dirty="0"/>
              <a:t>helped </a:t>
            </a:r>
            <a:r>
              <a:rPr lang="en-US" dirty="0" smtClean="0"/>
              <a:t>organize </a:t>
            </a:r>
            <a:r>
              <a:rPr lang="en-US" dirty="0"/>
              <a:t>the </a:t>
            </a:r>
            <a:r>
              <a:rPr lang="en-US" dirty="0" smtClean="0"/>
              <a:t>Holocaust, in </a:t>
            </a:r>
            <a:r>
              <a:rPr lang="en-US" dirty="0"/>
              <a:t>charge of </a:t>
            </a:r>
            <a:r>
              <a:rPr lang="en-US" dirty="0">
                <a:solidFill>
                  <a:srgbClr val="0000FF"/>
                </a:solidFill>
              </a:rPr>
              <a:t>transporting Jews from ghettos to concentration </a:t>
            </a:r>
            <a:r>
              <a:rPr lang="en-US" dirty="0" smtClean="0">
                <a:solidFill>
                  <a:srgbClr val="0000FF"/>
                </a:solidFill>
              </a:rPr>
              <a:t>camps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. Josef </a:t>
            </a:r>
            <a:r>
              <a:rPr lang="en-US" dirty="0" smtClean="0">
                <a:solidFill>
                  <a:srgbClr val="FF0000"/>
                </a:solidFill>
              </a:rPr>
              <a:t>Mengele- </a:t>
            </a:r>
            <a:r>
              <a:rPr lang="en-US" dirty="0" smtClean="0"/>
              <a:t>carried </a:t>
            </a:r>
            <a:r>
              <a:rPr lang="en-US" dirty="0"/>
              <a:t>out </a:t>
            </a:r>
            <a:r>
              <a:rPr lang="en-US" dirty="0">
                <a:solidFill>
                  <a:srgbClr val="0000FF"/>
                </a:solidFill>
              </a:rPr>
              <a:t>experiments on Jewish people at Auschwitz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 descr="File:Bundesarchiv Bild 183-1989-0821-502, Joseph Goebb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7" y="4185634"/>
            <a:ext cx="1589233" cy="25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3" y="1792890"/>
            <a:ext cx="2152650" cy="2124075"/>
          </a:xfrm>
          <a:prstGeom prst="rect">
            <a:avLst/>
          </a:prstGeom>
        </p:spPr>
      </p:pic>
      <p:pic>
        <p:nvPicPr>
          <p:cNvPr id="8" name="Picture 7" descr="File:Eichmann, Adol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37" y="4185634"/>
            <a:ext cx="1698141" cy="25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20" y="4185634"/>
            <a:ext cx="1604963" cy="25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6662</TotalTime>
  <Words>1165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Tw Cen MT</vt:lpstr>
      <vt:lpstr>Tw Cen MT Condensed</vt:lpstr>
      <vt:lpstr>Wingdings</vt:lpstr>
      <vt:lpstr>Wingdings 3</vt:lpstr>
      <vt:lpstr>Integral</vt:lpstr>
      <vt:lpstr>1_Integral</vt:lpstr>
      <vt:lpstr>Religious Conflicts</vt:lpstr>
      <vt:lpstr>Monotheism &amp; polytheism</vt:lpstr>
      <vt:lpstr>Jewish Diaspora</vt:lpstr>
      <vt:lpstr>Spanish inquisition</vt:lpstr>
      <vt:lpstr>Russian Pogroms</vt:lpstr>
      <vt:lpstr>The Holocaust</vt:lpstr>
      <vt:lpstr>Jewish Persecution</vt:lpstr>
      <vt:lpstr>Jewish Persecution</vt:lpstr>
      <vt:lpstr>Final Solution</vt:lpstr>
      <vt:lpstr>Liberation of the Jews</vt:lpstr>
      <vt:lpstr>Liberation of the Jews</vt:lpstr>
      <vt:lpstr>Arab- Israeli Conflict</vt:lpstr>
      <vt:lpstr>Two claims to Palestine</vt:lpstr>
      <vt:lpstr>Two claims to Palestine</vt:lpstr>
      <vt:lpstr>Two claims to Palestine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Arab-Israeli Conflict</dc:title>
  <dc:creator>Aguilar, Ana</dc:creator>
  <cp:lastModifiedBy>Aguilar, Ana</cp:lastModifiedBy>
  <cp:revision>26</cp:revision>
  <dcterms:created xsi:type="dcterms:W3CDTF">2017-09-04T17:46:43Z</dcterms:created>
  <dcterms:modified xsi:type="dcterms:W3CDTF">2018-01-29T16:22:45Z</dcterms:modified>
</cp:coreProperties>
</file>