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8" r:id="rId5"/>
    <p:sldId id="263" r:id="rId6"/>
    <p:sldId id="262" r:id="rId7"/>
    <p:sldId id="264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7E9AF-2F2A-470E-BCBA-30CFC60DB60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C51A59-FB02-4C1D-8F7B-DD134FA9BBAA}">
      <dgm:prSet phldrT="[Text]"/>
      <dgm:spPr/>
      <dgm:t>
        <a:bodyPr/>
        <a:lstStyle/>
        <a:p>
          <a:r>
            <a:rPr lang="en-US" dirty="0"/>
            <a:t>Christianity</a:t>
          </a:r>
        </a:p>
      </dgm:t>
    </dgm:pt>
    <dgm:pt modelId="{56969DA8-59CA-4109-A2C7-38C43C149DD7}" type="parTrans" cxnId="{A637FBE5-332E-41B2-A0E1-53A5B23E2292}">
      <dgm:prSet/>
      <dgm:spPr/>
      <dgm:t>
        <a:bodyPr/>
        <a:lstStyle/>
        <a:p>
          <a:endParaRPr lang="en-US"/>
        </a:p>
      </dgm:t>
    </dgm:pt>
    <dgm:pt modelId="{C406CDA8-7715-4B43-B131-9F79BC3CF7BB}" type="sibTrans" cxnId="{A637FBE5-332E-41B2-A0E1-53A5B23E2292}">
      <dgm:prSet/>
      <dgm:spPr/>
      <dgm:t>
        <a:bodyPr/>
        <a:lstStyle/>
        <a:p>
          <a:endParaRPr lang="en-US"/>
        </a:p>
      </dgm:t>
    </dgm:pt>
    <dgm:pt modelId="{6523D563-4240-4F9B-9D63-35097787707D}">
      <dgm:prSet phldrT="[Text]"/>
      <dgm:spPr/>
      <dgm:t>
        <a:bodyPr/>
        <a:lstStyle/>
        <a:p>
          <a:r>
            <a:rPr lang="en-US" dirty="0"/>
            <a:t>Roman Catholic</a:t>
          </a:r>
        </a:p>
      </dgm:t>
    </dgm:pt>
    <dgm:pt modelId="{AAD19601-BC76-4BC4-A582-644F8A59A4C4}" type="parTrans" cxnId="{9A983E2E-EDAE-410F-8B1E-31B0FE554A69}">
      <dgm:prSet/>
      <dgm:spPr/>
      <dgm:t>
        <a:bodyPr/>
        <a:lstStyle/>
        <a:p>
          <a:endParaRPr lang="en-US"/>
        </a:p>
      </dgm:t>
    </dgm:pt>
    <dgm:pt modelId="{DF360AC7-7F20-4D26-BCF7-BF3B83887416}" type="sibTrans" cxnId="{9A983E2E-EDAE-410F-8B1E-31B0FE554A69}">
      <dgm:prSet/>
      <dgm:spPr/>
      <dgm:t>
        <a:bodyPr/>
        <a:lstStyle/>
        <a:p>
          <a:endParaRPr lang="en-US"/>
        </a:p>
      </dgm:t>
    </dgm:pt>
    <dgm:pt modelId="{29753449-1D11-4928-AC5B-C0A60B8DA5FA}">
      <dgm:prSet phldrT="[Text]"/>
      <dgm:spPr/>
      <dgm:t>
        <a:bodyPr/>
        <a:lstStyle/>
        <a:p>
          <a:r>
            <a:rPr lang="en-US" dirty="0"/>
            <a:t>Roman Catholic</a:t>
          </a:r>
        </a:p>
      </dgm:t>
    </dgm:pt>
    <dgm:pt modelId="{C1A5DD4A-8482-48A5-843A-B521206829A7}" type="parTrans" cxnId="{D63DE504-9DFE-4B9E-913D-3A712B514FD3}">
      <dgm:prSet/>
      <dgm:spPr/>
      <dgm:t>
        <a:bodyPr/>
        <a:lstStyle/>
        <a:p>
          <a:endParaRPr lang="en-US"/>
        </a:p>
      </dgm:t>
    </dgm:pt>
    <dgm:pt modelId="{E6B5F5A1-69F5-4FA6-8B02-21DD830F438D}" type="sibTrans" cxnId="{D63DE504-9DFE-4B9E-913D-3A712B514FD3}">
      <dgm:prSet/>
      <dgm:spPr/>
      <dgm:t>
        <a:bodyPr/>
        <a:lstStyle/>
        <a:p>
          <a:endParaRPr lang="en-US"/>
        </a:p>
      </dgm:t>
    </dgm:pt>
    <dgm:pt modelId="{336592B7-475C-4F44-A6B6-04CCA8A7CC41}">
      <dgm:prSet phldrT="[Text]"/>
      <dgm:spPr/>
      <dgm:t>
        <a:bodyPr/>
        <a:lstStyle/>
        <a:p>
          <a:r>
            <a:rPr lang="en-US" dirty="0"/>
            <a:t>Protestant </a:t>
          </a:r>
        </a:p>
      </dgm:t>
    </dgm:pt>
    <dgm:pt modelId="{4928052E-98CB-4533-9971-D7C3C5CF2CB8}" type="parTrans" cxnId="{7217757D-17D5-4892-BB2E-2C76A3C63EDD}">
      <dgm:prSet/>
      <dgm:spPr/>
      <dgm:t>
        <a:bodyPr/>
        <a:lstStyle/>
        <a:p>
          <a:endParaRPr lang="en-US"/>
        </a:p>
      </dgm:t>
    </dgm:pt>
    <dgm:pt modelId="{BAA1A931-B97B-4307-913B-C66BFE0974B6}" type="sibTrans" cxnId="{7217757D-17D5-4892-BB2E-2C76A3C63EDD}">
      <dgm:prSet/>
      <dgm:spPr/>
      <dgm:t>
        <a:bodyPr/>
        <a:lstStyle/>
        <a:p>
          <a:endParaRPr lang="en-US"/>
        </a:p>
      </dgm:t>
    </dgm:pt>
    <dgm:pt modelId="{E7E72EFD-0AE1-4896-BCB4-B73319B3E10F}">
      <dgm:prSet phldrT="[Text]"/>
      <dgm:spPr/>
      <dgm:t>
        <a:bodyPr/>
        <a:lstStyle/>
        <a:p>
          <a:r>
            <a:rPr lang="en-US" dirty="0"/>
            <a:t>Eastern Orthodox </a:t>
          </a:r>
        </a:p>
      </dgm:t>
    </dgm:pt>
    <dgm:pt modelId="{C721597A-615F-4437-A3E7-345C351F0C7D}" type="parTrans" cxnId="{35EED466-0FAE-4BA2-B0C1-487E598BEFD4}">
      <dgm:prSet/>
      <dgm:spPr/>
      <dgm:t>
        <a:bodyPr/>
        <a:lstStyle/>
        <a:p>
          <a:endParaRPr lang="en-US"/>
        </a:p>
      </dgm:t>
    </dgm:pt>
    <dgm:pt modelId="{72C70795-60E7-48E2-B844-EA30961902A5}" type="sibTrans" cxnId="{35EED466-0FAE-4BA2-B0C1-487E598BEFD4}">
      <dgm:prSet/>
      <dgm:spPr/>
      <dgm:t>
        <a:bodyPr/>
        <a:lstStyle/>
        <a:p>
          <a:endParaRPr lang="en-US"/>
        </a:p>
      </dgm:t>
    </dgm:pt>
    <dgm:pt modelId="{4395AFB3-E482-4CD1-BB69-494A1BD90509}" type="pres">
      <dgm:prSet presAssocID="{9217E9AF-2F2A-470E-BCBA-30CFC60DB601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D62CD88-B9BE-460F-A0D0-B2EA61271DD4}" type="pres">
      <dgm:prSet presAssocID="{B0C51A59-FB02-4C1D-8F7B-DD134FA9BBAA}" presName="hierRoot1" presStyleCnt="0"/>
      <dgm:spPr/>
    </dgm:pt>
    <dgm:pt modelId="{BB68F313-CDF5-4D04-B2D6-69756A7BAF13}" type="pres">
      <dgm:prSet presAssocID="{B0C51A59-FB02-4C1D-8F7B-DD134FA9BBAA}" presName="composite" presStyleCnt="0"/>
      <dgm:spPr/>
    </dgm:pt>
    <dgm:pt modelId="{8EA07DDF-8202-4EC0-AD51-978EAFE63CD0}" type="pres">
      <dgm:prSet presAssocID="{B0C51A59-FB02-4C1D-8F7B-DD134FA9BBAA}" presName="background" presStyleLbl="node0" presStyleIdx="0" presStyleCnt="1"/>
      <dgm:spPr/>
    </dgm:pt>
    <dgm:pt modelId="{5F95835D-EE39-4B36-B64F-58CCCE1D565F}" type="pres">
      <dgm:prSet presAssocID="{B0C51A59-FB02-4C1D-8F7B-DD134FA9BBA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502702-45BE-4B4D-8617-764C8A099CC7}" type="pres">
      <dgm:prSet presAssocID="{B0C51A59-FB02-4C1D-8F7B-DD134FA9BBAA}" presName="hierChild2" presStyleCnt="0"/>
      <dgm:spPr/>
    </dgm:pt>
    <dgm:pt modelId="{0F86E030-4977-490D-9C54-40637C11386B}" type="pres">
      <dgm:prSet presAssocID="{AAD19601-BC76-4BC4-A582-644F8A59A4C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17DF7FDB-C090-455A-A339-1136E952DD6E}" type="pres">
      <dgm:prSet presAssocID="{6523D563-4240-4F9B-9D63-35097787707D}" presName="hierRoot2" presStyleCnt="0"/>
      <dgm:spPr/>
    </dgm:pt>
    <dgm:pt modelId="{A63331A5-0BE6-4663-9C29-3E856D46DE3F}" type="pres">
      <dgm:prSet presAssocID="{6523D563-4240-4F9B-9D63-35097787707D}" presName="composite2" presStyleCnt="0"/>
      <dgm:spPr/>
    </dgm:pt>
    <dgm:pt modelId="{2E83E009-0755-4D0E-A288-4B6619649863}" type="pres">
      <dgm:prSet presAssocID="{6523D563-4240-4F9B-9D63-35097787707D}" presName="background2" presStyleLbl="node2" presStyleIdx="0" presStyleCnt="2"/>
      <dgm:spPr/>
    </dgm:pt>
    <dgm:pt modelId="{BDC235B5-3532-45F5-8894-B0C23297AB6E}" type="pres">
      <dgm:prSet presAssocID="{6523D563-4240-4F9B-9D63-35097787707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29DCEB-FFDA-4667-B645-D64995F79ED4}" type="pres">
      <dgm:prSet presAssocID="{6523D563-4240-4F9B-9D63-35097787707D}" presName="hierChild3" presStyleCnt="0"/>
      <dgm:spPr/>
    </dgm:pt>
    <dgm:pt modelId="{1347D3ED-0DF0-4B37-8A8C-9EB4AF57EC61}" type="pres">
      <dgm:prSet presAssocID="{C1A5DD4A-8482-48A5-843A-B521206829A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E0036498-02CA-4D88-8D4C-7EE72C960BA5}" type="pres">
      <dgm:prSet presAssocID="{29753449-1D11-4928-AC5B-C0A60B8DA5FA}" presName="hierRoot3" presStyleCnt="0"/>
      <dgm:spPr/>
    </dgm:pt>
    <dgm:pt modelId="{62DB9AB4-0D3B-4790-8B93-CACDBA132EBE}" type="pres">
      <dgm:prSet presAssocID="{29753449-1D11-4928-AC5B-C0A60B8DA5FA}" presName="composite3" presStyleCnt="0"/>
      <dgm:spPr/>
    </dgm:pt>
    <dgm:pt modelId="{79B7A67E-71CE-4029-AC94-18FCA495F8D4}" type="pres">
      <dgm:prSet presAssocID="{29753449-1D11-4928-AC5B-C0A60B8DA5FA}" presName="background3" presStyleLbl="node3" presStyleIdx="0" presStyleCnt="2"/>
      <dgm:spPr/>
    </dgm:pt>
    <dgm:pt modelId="{41ACA514-3BA4-4909-A95F-5075D5EC2326}" type="pres">
      <dgm:prSet presAssocID="{29753449-1D11-4928-AC5B-C0A60B8DA5F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98B2BB-8D74-430E-A6E8-EA6528959E68}" type="pres">
      <dgm:prSet presAssocID="{29753449-1D11-4928-AC5B-C0A60B8DA5FA}" presName="hierChild4" presStyleCnt="0"/>
      <dgm:spPr/>
    </dgm:pt>
    <dgm:pt modelId="{04E9DBE6-AFEC-4C80-AE35-8CC8AC187067}" type="pres">
      <dgm:prSet presAssocID="{4928052E-98CB-4533-9971-D7C3C5CF2CB8}" presName="Name17" presStyleLbl="parChTrans1D3" presStyleIdx="1" presStyleCnt="2"/>
      <dgm:spPr/>
      <dgm:t>
        <a:bodyPr/>
        <a:lstStyle/>
        <a:p>
          <a:endParaRPr lang="en-US"/>
        </a:p>
      </dgm:t>
    </dgm:pt>
    <dgm:pt modelId="{47A6EA22-18B7-4894-B357-458FEF0A8755}" type="pres">
      <dgm:prSet presAssocID="{336592B7-475C-4F44-A6B6-04CCA8A7CC41}" presName="hierRoot3" presStyleCnt="0"/>
      <dgm:spPr/>
    </dgm:pt>
    <dgm:pt modelId="{ACBCD292-AB5C-47C6-8930-EE63761409EB}" type="pres">
      <dgm:prSet presAssocID="{336592B7-475C-4F44-A6B6-04CCA8A7CC41}" presName="composite3" presStyleCnt="0"/>
      <dgm:spPr/>
    </dgm:pt>
    <dgm:pt modelId="{DA86283E-FEE8-4E2B-97E3-A3E91E693A63}" type="pres">
      <dgm:prSet presAssocID="{336592B7-475C-4F44-A6B6-04CCA8A7CC41}" presName="background3" presStyleLbl="node3" presStyleIdx="1" presStyleCnt="2"/>
      <dgm:spPr/>
    </dgm:pt>
    <dgm:pt modelId="{03185DC6-06E2-4EDC-A3B7-A7DCDD474B6C}" type="pres">
      <dgm:prSet presAssocID="{336592B7-475C-4F44-A6B6-04CCA8A7CC4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6ACA1D-1EAA-4DF0-81A5-828563636EEE}" type="pres">
      <dgm:prSet presAssocID="{336592B7-475C-4F44-A6B6-04CCA8A7CC41}" presName="hierChild4" presStyleCnt="0"/>
      <dgm:spPr/>
    </dgm:pt>
    <dgm:pt modelId="{57002C1B-CBB0-482D-96C3-F43B1C3E5B59}" type="pres">
      <dgm:prSet presAssocID="{C721597A-615F-4437-A3E7-345C351F0C7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6B0B3CC-C5E5-439C-8D44-A107548E70BA}" type="pres">
      <dgm:prSet presAssocID="{E7E72EFD-0AE1-4896-BCB4-B73319B3E10F}" presName="hierRoot2" presStyleCnt="0"/>
      <dgm:spPr/>
    </dgm:pt>
    <dgm:pt modelId="{61DE05CD-4E78-4892-B61C-68447BF8991E}" type="pres">
      <dgm:prSet presAssocID="{E7E72EFD-0AE1-4896-BCB4-B73319B3E10F}" presName="composite2" presStyleCnt="0"/>
      <dgm:spPr/>
    </dgm:pt>
    <dgm:pt modelId="{A5891BBA-E0C6-489F-B521-BAC9B769A094}" type="pres">
      <dgm:prSet presAssocID="{E7E72EFD-0AE1-4896-BCB4-B73319B3E10F}" presName="background2" presStyleLbl="node2" presStyleIdx="1" presStyleCnt="2"/>
      <dgm:spPr/>
    </dgm:pt>
    <dgm:pt modelId="{136CCC33-62B2-46CB-A6D3-8A7C31308262}" type="pres">
      <dgm:prSet presAssocID="{E7E72EFD-0AE1-4896-BCB4-B73319B3E10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B38C5-EEE6-4AE7-9CAD-4E0A99D9850E}" type="pres">
      <dgm:prSet presAssocID="{E7E72EFD-0AE1-4896-BCB4-B73319B3E10F}" presName="hierChild3" presStyleCnt="0"/>
      <dgm:spPr/>
    </dgm:pt>
  </dgm:ptLst>
  <dgm:cxnLst>
    <dgm:cxn modelId="{7FA1EE7D-5B12-4980-B606-F34AFCB83582}" type="presOf" srcId="{C721597A-615F-4437-A3E7-345C351F0C7D}" destId="{57002C1B-CBB0-482D-96C3-F43B1C3E5B59}" srcOrd="0" destOrd="0" presId="urn:microsoft.com/office/officeart/2005/8/layout/hierarchy1"/>
    <dgm:cxn modelId="{E8320BA0-C600-4E73-8584-2EE51F733D81}" type="presOf" srcId="{B0C51A59-FB02-4C1D-8F7B-DD134FA9BBAA}" destId="{5F95835D-EE39-4B36-B64F-58CCCE1D565F}" srcOrd="0" destOrd="0" presId="urn:microsoft.com/office/officeart/2005/8/layout/hierarchy1"/>
    <dgm:cxn modelId="{674E9A95-3C34-465F-AE12-9A96EA1D0015}" type="presOf" srcId="{336592B7-475C-4F44-A6B6-04CCA8A7CC41}" destId="{03185DC6-06E2-4EDC-A3B7-A7DCDD474B6C}" srcOrd="0" destOrd="0" presId="urn:microsoft.com/office/officeart/2005/8/layout/hierarchy1"/>
    <dgm:cxn modelId="{A34FA655-A0A9-476A-84FA-83E6CDFC65C0}" type="presOf" srcId="{E7E72EFD-0AE1-4896-BCB4-B73319B3E10F}" destId="{136CCC33-62B2-46CB-A6D3-8A7C31308262}" srcOrd="0" destOrd="0" presId="urn:microsoft.com/office/officeart/2005/8/layout/hierarchy1"/>
    <dgm:cxn modelId="{88961A2E-2443-4C5E-84AE-DDF931203743}" type="presOf" srcId="{C1A5DD4A-8482-48A5-843A-B521206829A7}" destId="{1347D3ED-0DF0-4B37-8A8C-9EB4AF57EC61}" srcOrd="0" destOrd="0" presId="urn:microsoft.com/office/officeart/2005/8/layout/hierarchy1"/>
    <dgm:cxn modelId="{A637FBE5-332E-41B2-A0E1-53A5B23E2292}" srcId="{9217E9AF-2F2A-470E-BCBA-30CFC60DB601}" destId="{B0C51A59-FB02-4C1D-8F7B-DD134FA9BBAA}" srcOrd="0" destOrd="0" parTransId="{56969DA8-59CA-4109-A2C7-38C43C149DD7}" sibTransId="{C406CDA8-7715-4B43-B131-9F79BC3CF7BB}"/>
    <dgm:cxn modelId="{5E0763AC-FC1D-42C7-886E-CAC7D5360C70}" type="presOf" srcId="{6523D563-4240-4F9B-9D63-35097787707D}" destId="{BDC235B5-3532-45F5-8894-B0C23297AB6E}" srcOrd="0" destOrd="0" presId="urn:microsoft.com/office/officeart/2005/8/layout/hierarchy1"/>
    <dgm:cxn modelId="{35EED466-0FAE-4BA2-B0C1-487E598BEFD4}" srcId="{B0C51A59-FB02-4C1D-8F7B-DD134FA9BBAA}" destId="{E7E72EFD-0AE1-4896-BCB4-B73319B3E10F}" srcOrd="1" destOrd="0" parTransId="{C721597A-615F-4437-A3E7-345C351F0C7D}" sibTransId="{72C70795-60E7-48E2-B844-EA30961902A5}"/>
    <dgm:cxn modelId="{720B30E8-B6B1-4183-896C-1356D2B72547}" type="presOf" srcId="{4928052E-98CB-4533-9971-D7C3C5CF2CB8}" destId="{04E9DBE6-AFEC-4C80-AE35-8CC8AC187067}" srcOrd="0" destOrd="0" presId="urn:microsoft.com/office/officeart/2005/8/layout/hierarchy1"/>
    <dgm:cxn modelId="{57479D3E-AD35-461A-A736-07F0605A5FCC}" type="presOf" srcId="{29753449-1D11-4928-AC5B-C0A60B8DA5FA}" destId="{41ACA514-3BA4-4909-A95F-5075D5EC2326}" srcOrd="0" destOrd="0" presId="urn:microsoft.com/office/officeart/2005/8/layout/hierarchy1"/>
    <dgm:cxn modelId="{7217757D-17D5-4892-BB2E-2C76A3C63EDD}" srcId="{6523D563-4240-4F9B-9D63-35097787707D}" destId="{336592B7-475C-4F44-A6B6-04CCA8A7CC41}" srcOrd="1" destOrd="0" parTransId="{4928052E-98CB-4533-9971-D7C3C5CF2CB8}" sibTransId="{BAA1A931-B97B-4307-913B-C66BFE0974B6}"/>
    <dgm:cxn modelId="{F18CF679-85CF-46D9-B0D8-FD613C5068A3}" type="presOf" srcId="{AAD19601-BC76-4BC4-A582-644F8A59A4C4}" destId="{0F86E030-4977-490D-9C54-40637C11386B}" srcOrd="0" destOrd="0" presId="urn:microsoft.com/office/officeart/2005/8/layout/hierarchy1"/>
    <dgm:cxn modelId="{9A983E2E-EDAE-410F-8B1E-31B0FE554A69}" srcId="{B0C51A59-FB02-4C1D-8F7B-DD134FA9BBAA}" destId="{6523D563-4240-4F9B-9D63-35097787707D}" srcOrd="0" destOrd="0" parTransId="{AAD19601-BC76-4BC4-A582-644F8A59A4C4}" sibTransId="{DF360AC7-7F20-4D26-BCF7-BF3B83887416}"/>
    <dgm:cxn modelId="{24BCE9A9-1AC9-4AB0-9863-5B168D2CCAEF}" type="presOf" srcId="{9217E9AF-2F2A-470E-BCBA-30CFC60DB601}" destId="{4395AFB3-E482-4CD1-BB69-494A1BD90509}" srcOrd="0" destOrd="0" presId="urn:microsoft.com/office/officeart/2005/8/layout/hierarchy1"/>
    <dgm:cxn modelId="{D63DE504-9DFE-4B9E-913D-3A712B514FD3}" srcId="{6523D563-4240-4F9B-9D63-35097787707D}" destId="{29753449-1D11-4928-AC5B-C0A60B8DA5FA}" srcOrd="0" destOrd="0" parTransId="{C1A5DD4A-8482-48A5-843A-B521206829A7}" sibTransId="{E6B5F5A1-69F5-4FA6-8B02-21DD830F438D}"/>
    <dgm:cxn modelId="{05306A53-D8FF-4BF0-9BA6-56D4D804F1C4}" type="presParOf" srcId="{4395AFB3-E482-4CD1-BB69-494A1BD90509}" destId="{CD62CD88-B9BE-460F-A0D0-B2EA61271DD4}" srcOrd="0" destOrd="0" presId="urn:microsoft.com/office/officeart/2005/8/layout/hierarchy1"/>
    <dgm:cxn modelId="{E3B08DF7-16A1-42BD-812D-F41D0FC2FAF3}" type="presParOf" srcId="{CD62CD88-B9BE-460F-A0D0-B2EA61271DD4}" destId="{BB68F313-CDF5-4D04-B2D6-69756A7BAF13}" srcOrd="0" destOrd="0" presId="urn:microsoft.com/office/officeart/2005/8/layout/hierarchy1"/>
    <dgm:cxn modelId="{747DB5D7-D3F3-469F-88D6-BDDC940E2983}" type="presParOf" srcId="{BB68F313-CDF5-4D04-B2D6-69756A7BAF13}" destId="{8EA07DDF-8202-4EC0-AD51-978EAFE63CD0}" srcOrd="0" destOrd="0" presId="urn:microsoft.com/office/officeart/2005/8/layout/hierarchy1"/>
    <dgm:cxn modelId="{E84A2DF9-3FBD-4E6C-A1E0-672458A4349D}" type="presParOf" srcId="{BB68F313-CDF5-4D04-B2D6-69756A7BAF13}" destId="{5F95835D-EE39-4B36-B64F-58CCCE1D565F}" srcOrd="1" destOrd="0" presId="urn:microsoft.com/office/officeart/2005/8/layout/hierarchy1"/>
    <dgm:cxn modelId="{7A00696D-77CD-423A-9781-52E434E85F8C}" type="presParOf" srcId="{CD62CD88-B9BE-460F-A0D0-B2EA61271DD4}" destId="{03502702-45BE-4B4D-8617-764C8A099CC7}" srcOrd="1" destOrd="0" presId="urn:microsoft.com/office/officeart/2005/8/layout/hierarchy1"/>
    <dgm:cxn modelId="{2243BA77-D420-4092-9136-F410CB0BA7AC}" type="presParOf" srcId="{03502702-45BE-4B4D-8617-764C8A099CC7}" destId="{0F86E030-4977-490D-9C54-40637C11386B}" srcOrd="0" destOrd="0" presId="urn:microsoft.com/office/officeart/2005/8/layout/hierarchy1"/>
    <dgm:cxn modelId="{0EDCD921-D7AA-4E60-8174-5B39F1F56DC9}" type="presParOf" srcId="{03502702-45BE-4B4D-8617-764C8A099CC7}" destId="{17DF7FDB-C090-455A-A339-1136E952DD6E}" srcOrd="1" destOrd="0" presId="urn:microsoft.com/office/officeart/2005/8/layout/hierarchy1"/>
    <dgm:cxn modelId="{C397FE6F-212B-45D7-B25A-754A2B8EB5EE}" type="presParOf" srcId="{17DF7FDB-C090-455A-A339-1136E952DD6E}" destId="{A63331A5-0BE6-4663-9C29-3E856D46DE3F}" srcOrd="0" destOrd="0" presId="urn:microsoft.com/office/officeart/2005/8/layout/hierarchy1"/>
    <dgm:cxn modelId="{742371D7-AE94-4D1A-856C-10AE53BA3051}" type="presParOf" srcId="{A63331A5-0BE6-4663-9C29-3E856D46DE3F}" destId="{2E83E009-0755-4D0E-A288-4B6619649863}" srcOrd="0" destOrd="0" presId="urn:microsoft.com/office/officeart/2005/8/layout/hierarchy1"/>
    <dgm:cxn modelId="{61DCFABB-B625-49D5-919C-EB7C61A47752}" type="presParOf" srcId="{A63331A5-0BE6-4663-9C29-3E856D46DE3F}" destId="{BDC235B5-3532-45F5-8894-B0C23297AB6E}" srcOrd="1" destOrd="0" presId="urn:microsoft.com/office/officeart/2005/8/layout/hierarchy1"/>
    <dgm:cxn modelId="{008880D9-612F-4A26-9D8A-8028262BF2DB}" type="presParOf" srcId="{17DF7FDB-C090-455A-A339-1136E952DD6E}" destId="{2629DCEB-FFDA-4667-B645-D64995F79ED4}" srcOrd="1" destOrd="0" presId="urn:microsoft.com/office/officeart/2005/8/layout/hierarchy1"/>
    <dgm:cxn modelId="{733961ED-B0A1-4A21-A3B6-CD76119E22E6}" type="presParOf" srcId="{2629DCEB-FFDA-4667-B645-D64995F79ED4}" destId="{1347D3ED-0DF0-4B37-8A8C-9EB4AF57EC61}" srcOrd="0" destOrd="0" presId="urn:microsoft.com/office/officeart/2005/8/layout/hierarchy1"/>
    <dgm:cxn modelId="{87F45944-7316-459D-8CB0-3526B833FCD4}" type="presParOf" srcId="{2629DCEB-FFDA-4667-B645-D64995F79ED4}" destId="{E0036498-02CA-4D88-8D4C-7EE72C960BA5}" srcOrd="1" destOrd="0" presId="urn:microsoft.com/office/officeart/2005/8/layout/hierarchy1"/>
    <dgm:cxn modelId="{E8FA74C0-2320-4198-BA50-9B78E65F4F1B}" type="presParOf" srcId="{E0036498-02CA-4D88-8D4C-7EE72C960BA5}" destId="{62DB9AB4-0D3B-4790-8B93-CACDBA132EBE}" srcOrd="0" destOrd="0" presId="urn:microsoft.com/office/officeart/2005/8/layout/hierarchy1"/>
    <dgm:cxn modelId="{B94A5262-2888-4230-B778-69E8D8E184C5}" type="presParOf" srcId="{62DB9AB4-0D3B-4790-8B93-CACDBA132EBE}" destId="{79B7A67E-71CE-4029-AC94-18FCA495F8D4}" srcOrd="0" destOrd="0" presId="urn:microsoft.com/office/officeart/2005/8/layout/hierarchy1"/>
    <dgm:cxn modelId="{6E0A6C6F-A762-4AF0-8D40-E2380ECB07D1}" type="presParOf" srcId="{62DB9AB4-0D3B-4790-8B93-CACDBA132EBE}" destId="{41ACA514-3BA4-4909-A95F-5075D5EC2326}" srcOrd="1" destOrd="0" presId="urn:microsoft.com/office/officeart/2005/8/layout/hierarchy1"/>
    <dgm:cxn modelId="{585C8130-4219-4E60-86E3-968DC0140F53}" type="presParOf" srcId="{E0036498-02CA-4D88-8D4C-7EE72C960BA5}" destId="{5E98B2BB-8D74-430E-A6E8-EA6528959E68}" srcOrd="1" destOrd="0" presId="urn:microsoft.com/office/officeart/2005/8/layout/hierarchy1"/>
    <dgm:cxn modelId="{28B38EDF-54DA-4193-B1B8-B5864EF60E54}" type="presParOf" srcId="{2629DCEB-FFDA-4667-B645-D64995F79ED4}" destId="{04E9DBE6-AFEC-4C80-AE35-8CC8AC187067}" srcOrd="2" destOrd="0" presId="urn:microsoft.com/office/officeart/2005/8/layout/hierarchy1"/>
    <dgm:cxn modelId="{DEBAD486-F23D-4E50-AD0C-41393FDC7C6B}" type="presParOf" srcId="{2629DCEB-FFDA-4667-B645-D64995F79ED4}" destId="{47A6EA22-18B7-4894-B357-458FEF0A8755}" srcOrd="3" destOrd="0" presId="urn:microsoft.com/office/officeart/2005/8/layout/hierarchy1"/>
    <dgm:cxn modelId="{A940BB58-CCD5-428A-9ED1-F0737EA235F2}" type="presParOf" srcId="{47A6EA22-18B7-4894-B357-458FEF0A8755}" destId="{ACBCD292-AB5C-47C6-8930-EE63761409EB}" srcOrd="0" destOrd="0" presId="urn:microsoft.com/office/officeart/2005/8/layout/hierarchy1"/>
    <dgm:cxn modelId="{6A33DDE5-ACB4-4134-B1CA-1A9A41AFB546}" type="presParOf" srcId="{ACBCD292-AB5C-47C6-8930-EE63761409EB}" destId="{DA86283E-FEE8-4E2B-97E3-A3E91E693A63}" srcOrd="0" destOrd="0" presId="urn:microsoft.com/office/officeart/2005/8/layout/hierarchy1"/>
    <dgm:cxn modelId="{9F9348FA-0985-48AF-BB01-8B8AF9455C15}" type="presParOf" srcId="{ACBCD292-AB5C-47C6-8930-EE63761409EB}" destId="{03185DC6-06E2-4EDC-A3B7-A7DCDD474B6C}" srcOrd="1" destOrd="0" presId="urn:microsoft.com/office/officeart/2005/8/layout/hierarchy1"/>
    <dgm:cxn modelId="{292D153D-C15B-42DA-84BC-06557960FD9B}" type="presParOf" srcId="{47A6EA22-18B7-4894-B357-458FEF0A8755}" destId="{9F6ACA1D-1EAA-4DF0-81A5-828563636EEE}" srcOrd="1" destOrd="0" presId="urn:microsoft.com/office/officeart/2005/8/layout/hierarchy1"/>
    <dgm:cxn modelId="{8DF043E4-5B17-4A1A-8DE4-D5804D185B78}" type="presParOf" srcId="{03502702-45BE-4B4D-8617-764C8A099CC7}" destId="{57002C1B-CBB0-482D-96C3-F43B1C3E5B59}" srcOrd="2" destOrd="0" presId="urn:microsoft.com/office/officeart/2005/8/layout/hierarchy1"/>
    <dgm:cxn modelId="{F44A991E-642E-4F74-B813-8AD2B81A08F9}" type="presParOf" srcId="{03502702-45BE-4B4D-8617-764C8A099CC7}" destId="{56B0B3CC-C5E5-439C-8D44-A107548E70BA}" srcOrd="3" destOrd="0" presId="urn:microsoft.com/office/officeart/2005/8/layout/hierarchy1"/>
    <dgm:cxn modelId="{970EB6F8-098F-4385-9467-30397888E666}" type="presParOf" srcId="{56B0B3CC-C5E5-439C-8D44-A107548E70BA}" destId="{61DE05CD-4E78-4892-B61C-68447BF8991E}" srcOrd="0" destOrd="0" presId="urn:microsoft.com/office/officeart/2005/8/layout/hierarchy1"/>
    <dgm:cxn modelId="{F941C7FE-3300-410F-917A-7ACB864BEA8E}" type="presParOf" srcId="{61DE05CD-4E78-4892-B61C-68447BF8991E}" destId="{A5891BBA-E0C6-489F-B521-BAC9B769A094}" srcOrd="0" destOrd="0" presId="urn:microsoft.com/office/officeart/2005/8/layout/hierarchy1"/>
    <dgm:cxn modelId="{B6080B82-526A-46D6-AA20-0FDCE6529543}" type="presParOf" srcId="{61DE05CD-4E78-4892-B61C-68447BF8991E}" destId="{136CCC33-62B2-46CB-A6D3-8A7C31308262}" srcOrd="1" destOrd="0" presId="urn:microsoft.com/office/officeart/2005/8/layout/hierarchy1"/>
    <dgm:cxn modelId="{E5AF7142-0458-4808-82DC-8A61D4C734F8}" type="presParOf" srcId="{56B0B3CC-C5E5-439C-8D44-A107548E70BA}" destId="{95DB38C5-EEE6-4AE7-9CAD-4E0A99D985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02C1B-CBB0-482D-96C3-F43B1C3E5B59}">
      <dsp:nvSpPr>
        <dsp:cNvPr id="0" name=""/>
        <dsp:cNvSpPr/>
      </dsp:nvSpPr>
      <dsp:spPr>
        <a:xfrm>
          <a:off x="1097879" y="604895"/>
          <a:ext cx="581157" cy="276578"/>
        </a:xfrm>
        <a:custGeom>
          <a:avLst/>
          <a:gdLst/>
          <a:ahLst/>
          <a:cxnLst/>
          <a:rect l="0" t="0" r="0" b="0"/>
          <a:pathLst>
            <a:path>
              <a:moveTo>
                <a:pt x="581157" y="0"/>
              </a:moveTo>
              <a:lnTo>
                <a:pt x="581157" y="188480"/>
              </a:lnTo>
              <a:lnTo>
                <a:pt x="0" y="188480"/>
              </a:lnTo>
              <a:lnTo>
                <a:pt x="0" y="2765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9DBE6-AFEC-4C80-AE35-8CC8AC187067}">
      <dsp:nvSpPr>
        <dsp:cNvPr id="0" name=""/>
        <dsp:cNvSpPr/>
      </dsp:nvSpPr>
      <dsp:spPr>
        <a:xfrm>
          <a:off x="1679037" y="1485349"/>
          <a:ext cx="581157" cy="276578"/>
        </a:xfrm>
        <a:custGeom>
          <a:avLst/>
          <a:gdLst/>
          <a:ahLst/>
          <a:cxnLst/>
          <a:rect l="0" t="0" r="0" b="0"/>
          <a:pathLst>
            <a:path>
              <a:moveTo>
                <a:pt x="581157" y="0"/>
              </a:moveTo>
              <a:lnTo>
                <a:pt x="581157" y="188480"/>
              </a:lnTo>
              <a:lnTo>
                <a:pt x="0" y="188480"/>
              </a:lnTo>
              <a:lnTo>
                <a:pt x="0" y="27657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7D3ED-0DF0-4B37-8A8C-9EB4AF57EC61}">
      <dsp:nvSpPr>
        <dsp:cNvPr id="0" name=""/>
        <dsp:cNvSpPr/>
      </dsp:nvSpPr>
      <dsp:spPr>
        <a:xfrm>
          <a:off x="2260195" y="1485349"/>
          <a:ext cx="581157" cy="276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80"/>
              </a:lnTo>
              <a:lnTo>
                <a:pt x="581157" y="188480"/>
              </a:lnTo>
              <a:lnTo>
                <a:pt x="581157" y="27657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6E030-4977-490D-9C54-40637C11386B}">
      <dsp:nvSpPr>
        <dsp:cNvPr id="0" name=""/>
        <dsp:cNvSpPr/>
      </dsp:nvSpPr>
      <dsp:spPr>
        <a:xfrm>
          <a:off x="1679037" y="604895"/>
          <a:ext cx="581157" cy="276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80"/>
              </a:lnTo>
              <a:lnTo>
                <a:pt x="581157" y="188480"/>
              </a:lnTo>
              <a:lnTo>
                <a:pt x="581157" y="27657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07DDF-8202-4EC0-AD51-978EAFE63CD0}">
      <dsp:nvSpPr>
        <dsp:cNvPr id="0" name=""/>
        <dsp:cNvSpPr/>
      </dsp:nvSpPr>
      <dsp:spPr>
        <a:xfrm>
          <a:off x="1203544" y="1019"/>
          <a:ext cx="950985" cy="603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5835D-EE39-4B36-B64F-58CCCE1D565F}">
      <dsp:nvSpPr>
        <dsp:cNvPr id="0" name=""/>
        <dsp:cNvSpPr/>
      </dsp:nvSpPr>
      <dsp:spPr>
        <a:xfrm>
          <a:off x="1309209" y="101401"/>
          <a:ext cx="950985" cy="60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Christianity</a:t>
          </a:r>
        </a:p>
      </dsp:txBody>
      <dsp:txXfrm>
        <a:off x="1326896" y="119088"/>
        <a:ext cx="915611" cy="568501"/>
      </dsp:txXfrm>
    </dsp:sp>
    <dsp:sp modelId="{2E83E009-0755-4D0E-A288-4B6619649863}">
      <dsp:nvSpPr>
        <dsp:cNvPr id="0" name=""/>
        <dsp:cNvSpPr/>
      </dsp:nvSpPr>
      <dsp:spPr>
        <a:xfrm>
          <a:off x="1784702" y="881473"/>
          <a:ext cx="950985" cy="603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235B5-3532-45F5-8894-B0C23297AB6E}">
      <dsp:nvSpPr>
        <dsp:cNvPr id="0" name=""/>
        <dsp:cNvSpPr/>
      </dsp:nvSpPr>
      <dsp:spPr>
        <a:xfrm>
          <a:off x="1890367" y="981855"/>
          <a:ext cx="950985" cy="60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Roman Catholic</a:t>
          </a:r>
        </a:p>
      </dsp:txBody>
      <dsp:txXfrm>
        <a:off x="1908054" y="999542"/>
        <a:ext cx="915611" cy="568501"/>
      </dsp:txXfrm>
    </dsp:sp>
    <dsp:sp modelId="{79B7A67E-71CE-4029-AC94-18FCA495F8D4}">
      <dsp:nvSpPr>
        <dsp:cNvPr id="0" name=""/>
        <dsp:cNvSpPr/>
      </dsp:nvSpPr>
      <dsp:spPr>
        <a:xfrm>
          <a:off x="2365860" y="1761927"/>
          <a:ext cx="950985" cy="603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CA514-3BA4-4909-A95F-5075D5EC2326}">
      <dsp:nvSpPr>
        <dsp:cNvPr id="0" name=""/>
        <dsp:cNvSpPr/>
      </dsp:nvSpPr>
      <dsp:spPr>
        <a:xfrm>
          <a:off x="2471525" y="1862309"/>
          <a:ext cx="950985" cy="60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Roman Catholic</a:t>
          </a:r>
        </a:p>
      </dsp:txBody>
      <dsp:txXfrm>
        <a:off x="2489212" y="1879996"/>
        <a:ext cx="915611" cy="568501"/>
      </dsp:txXfrm>
    </dsp:sp>
    <dsp:sp modelId="{DA86283E-FEE8-4E2B-97E3-A3E91E693A63}">
      <dsp:nvSpPr>
        <dsp:cNvPr id="0" name=""/>
        <dsp:cNvSpPr/>
      </dsp:nvSpPr>
      <dsp:spPr>
        <a:xfrm>
          <a:off x="1203544" y="1761927"/>
          <a:ext cx="950985" cy="603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85DC6-06E2-4EDC-A3B7-A7DCDD474B6C}">
      <dsp:nvSpPr>
        <dsp:cNvPr id="0" name=""/>
        <dsp:cNvSpPr/>
      </dsp:nvSpPr>
      <dsp:spPr>
        <a:xfrm>
          <a:off x="1309209" y="1862309"/>
          <a:ext cx="950985" cy="60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Protestant </a:t>
          </a:r>
        </a:p>
      </dsp:txBody>
      <dsp:txXfrm>
        <a:off x="1326896" y="1879996"/>
        <a:ext cx="915611" cy="568501"/>
      </dsp:txXfrm>
    </dsp:sp>
    <dsp:sp modelId="{A5891BBA-E0C6-489F-B521-BAC9B769A094}">
      <dsp:nvSpPr>
        <dsp:cNvPr id="0" name=""/>
        <dsp:cNvSpPr/>
      </dsp:nvSpPr>
      <dsp:spPr>
        <a:xfrm>
          <a:off x="622386" y="881473"/>
          <a:ext cx="950985" cy="603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CCC33-62B2-46CB-A6D3-8A7C31308262}">
      <dsp:nvSpPr>
        <dsp:cNvPr id="0" name=""/>
        <dsp:cNvSpPr/>
      </dsp:nvSpPr>
      <dsp:spPr>
        <a:xfrm>
          <a:off x="728052" y="981855"/>
          <a:ext cx="950985" cy="6038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Eastern Orthodox </a:t>
          </a:r>
        </a:p>
      </dsp:txBody>
      <dsp:txXfrm>
        <a:off x="745739" y="999542"/>
        <a:ext cx="915611" cy="568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Age of Faith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Western Europe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Japan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76" y="406944"/>
            <a:ext cx="2702992" cy="176958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996" y="2007559"/>
            <a:ext cx="2477884" cy="20938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684" y="406944"/>
            <a:ext cx="2214974" cy="2995379"/>
          </a:xfrm>
          <a:prstGeom prst="rect">
            <a:avLst/>
          </a:prstGeom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822" y="1291736"/>
            <a:ext cx="2218799" cy="299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4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Faith:</a:t>
            </a:r>
            <a:br>
              <a:rPr lang="en-US" dirty="0" smtClean="0"/>
            </a:br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607" y="1983346"/>
            <a:ext cx="5603441" cy="432601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Fourth Crusade &amp; All the Rest: 1204 CE; </a:t>
            </a:r>
            <a:r>
              <a:rPr lang="en-US" dirty="0" smtClean="0"/>
              <a:t>called by Pope Innocent III to rescue Jerusalem from Muslim control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Crusaders decide </a:t>
            </a:r>
            <a:r>
              <a:rPr lang="en-US" dirty="0">
                <a:solidFill>
                  <a:srgbClr val="0000FF"/>
                </a:solidFill>
              </a:rPr>
              <a:t>not to go to Jerusalem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Constantinople</a:t>
            </a:r>
            <a:r>
              <a:rPr lang="en-US" dirty="0" smtClean="0"/>
              <a:t>- Crusaders attack city instead after a political coup ends with the death of Christian-sympathetic emperor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Constantinople </a:t>
            </a:r>
            <a:r>
              <a:rPr lang="en-US" dirty="0" smtClean="0">
                <a:solidFill>
                  <a:srgbClr val="0000FF"/>
                </a:solidFill>
              </a:rPr>
              <a:t>is raided for riches, relics, and religious artworks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Fourth Crusade becomes known mostly for profiteering</a:t>
            </a:r>
            <a:r>
              <a:rPr lang="en-US" dirty="0" smtClean="0"/>
              <a:t> than religious dominance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Battles between European nations over territory, especially between England and France, take precedent over religious wars, and </a:t>
            </a:r>
            <a:r>
              <a:rPr lang="en-US" dirty="0" smtClean="0">
                <a:solidFill>
                  <a:srgbClr val="0000FF"/>
                </a:solidFill>
              </a:rPr>
              <a:t>Crusaders became pre-occupied with general intolerance of other faiths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6" name="Content Placeholder 4" descr="crusad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988" y="489942"/>
            <a:ext cx="3212592" cy="318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84" y="3928056"/>
            <a:ext cx="2781300" cy="23813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19" y="3928057"/>
            <a:ext cx="2619375" cy="23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89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Faith: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Influence of The Church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397" y="2084832"/>
            <a:ext cx="7250806" cy="4224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Secular (non-religious) </a:t>
            </a:r>
            <a:r>
              <a:rPr lang="en-US" dirty="0"/>
              <a:t>authority declines </a:t>
            </a:r>
            <a:r>
              <a:rPr lang="en-US" dirty="0" smtClean="0"/>
              <a:t>while </a:t>
            </a:r>
            <a:r>
              <a:rPr lang="en-US" dirty="0">
                <a:solidFill>
                  <a:srgbClr val="0000FF"/>
                </a:solidFill>
              </a:rPr>
              <a:t>Church authority grew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Monasteries preserved Greco-Roman culture </a:t>
            </a:r>
            <a:r>
              <a:rPr lang="en-US" dirty="0"/>
              <a:t>&amp; achievements.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Missionaries </a:t>
            </a:r>
            <a:r>
              <a:rPr lang="en-US" dirty="0" smtClean="0">
                <a:solidFill>
                  <a:srgbClr val="0000FF"/>
                </a:solidFill>
              </a:rPr>
              <a:t>are used to teach </a:t>
            </a:r>
            <a:r>
              <a:rPr lang="en-US" dirty="0">
                <a:solidFill>
                  <a:srgbClr val="0000FF"/>
                </a:solidFill>
              </a:rPr>
              <a:t>Latin alphabet to Germanic tribes </a:t>
            </a:r>
            <a:r>
              <a:rPr lang="en-US" dirty="0" smtClean="0">
                <a:solidFill>
                  <a:srgbClr val="0000FF"/>
                </a:solidFill>
              </a:rPr>
              <a:t>and convert them to Christianity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Parish </a:t>
            </a:r>
            <a:r>
              <a:rPr lang="en-US" dirty="0">
                <a:solidFill>
                  <a:srgbClr val="0000FF"/>
                </a:solidFill>
              </a:rPr>
              <a:t>priests serve religious &amp; social needs </a:t>
            </a:r>
            <a:r>
              <a:rPr lang="en-US" dirty="0"/>
              <a:t>of the people</a:t>
            </a:r>
            <a:r>
              <a:rPr lang="en-US" dirty="0" smtClean="0"/>
              <a:t>.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Pope</a:t>
            </a:r>
            <a:r>
              <a:rPr lang="en-US" dirty="0" smtClean="0"/>
              <a:t>- leader of the Roman Catholic Church, </a:t>
            </a:r>
            <a:r>
              <a:rPr lang="en-US" dirty="0" smtClean="0">
                <a:solidFill>
                  <a:srgbClr val="0000FF"/>
                </a:solidFill>
              </a:rPr>
              <a:t>oversees the spread of Christianity and interpretation of Church doctrine</a:t>
            </a:r>
            <a:r>
              <a:rPr lang="en-US" dirty="0" smtClean="0"/>
              <a:t>, is considered an important diplomat.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Powers usually </a:t>
            </a:r>
            <a:r>
              <a:rPr lang="en-US" dirty="0"/>
              <a:t>were used to interfere or intervene in government matters; most often </a:t>
            </a:r>
            <a:r>
              <a:rPr lang="en-US" dirty="0">
                <a:solidFill>
                  <a:srgbClr val="0000FF"/>
                </a:solidFill>
              </a:rPr>
              <a:t>used to punish kings and nobles who ignored Church customs and mandates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Excommunication</a:t>
            </a:r>
            <a:r>
              <a:rPr lang="en-US" dirty="0" smtClean="0"/>
              <a:t>- officially </a:t>
            </a:r>
            <a:r>
              <a:rPr lang="en-US" dirty="0" smtClean="0">
                <a:solidFill>
                  <a:srgbClr val="0000FF"/>
                </a:solidFill>
              </a:rPr>
              <a:t>excluding someone from sacraments </a:t>
            </a:r>
            <a:r>
              <a:rPr lang="en-US" dirty="0" smtClean="0"/>
              <a:t>and services of the Church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Interdict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prohibits active members from participating </a:t>
            </a:r>
            <a:r>
              <a:rPr lang="en-US" dirty="0" smtClean="0"/>
              <a:t>in sacraments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465" y="1192556"/>
            <a:ext cx="3737259" cy="244669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870" y="3817522"/>
            <a:ext cx="4188854" cy="2871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301" y="146046"/>
            <a:ext cx="1267993" cy="177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7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Faith:</a:t>
            </a:r>
            <a:br>
              <a:rPr lang="en-US" dirty="0" smtClean="0"/>
            </a:br>
            <a:r>
              <a:rPr lang="en-US" dirty="0" smtClean="0"/>
              <a:t>Great Schism of 1054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6863" y="1727023"/>
            <a:ext cx="5769091" cy="449343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Great Schism- </a:t>
            </a:r>
            <a:r>
              <a:rPr lang="en-US" dirty="0">
                <a:solidFill>
                  <a:srgbClr val="0000FF"/>
                </a:solidFill>
              </a:rPr>
              <a:t>permanent split that occurred in </a:t>
            </a:r>
            <a:r>
              <a:rPr lang="en-US" dirty="0" smtClean="0">
                <a:solidFill>
                  <a:srgbClr val="0000FF"/>
                </a:solidFill>
              </a:rPr>
              <a:t>1054, </a:t>
            </a:r>
            <a:r>
              <a:rPr lang="en-US" dirty="0" smtClean="0"/>
              <a:t>forms 2 out of 3 branches of Christianity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Eastern Orthodox Church- Greece, Russia, and surrounding areas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Roman Catholic Church- All areas west of Rome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Church leadership- Popes vs. Patriarchs, Government vs. Church Law, Power of the Bishops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East: Government has higher authority over Church, Patriarchs and Bishops lead the Church together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West: Popes have power over government, Pope is highest ranking official in church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Capitol city location: </a:t>
            </a:r>
            <a:r>
              <a:rPr lang="en-US" dirty="0"/>
              <a:t>Rome vs. Constantinople, expansion of Islam into </a:t>
            </a:r>
            <a:r>
              <a:rPr lang="en-US" dirty="0" smtClean="0"/>
              <a:t>Europe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Priest’s </a:t>
            </a:r>
            <a:r>
              <a:rPr lang="en-US" dirty="0"/>
              <a:t>Lifestyles: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East- Priests can marry and raise families, divorce is allowed under certain conditions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West- Priests can’t marry, divorce is not allowed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http://upload.wikimedia.org/wikipedia/commons/thumb/6/67/Great_Schism_1054_with_former_borders.png/841px-Great_Schism_1054_with_former_borders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46" y="4585372"/>
            <a:ext cx="4426434" cy="204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540487"/>
              </p:ext>
            </p:extLst>
          </p:nvPr>
        </p:nvGraphicFramePr>
        <p:xfrm>
          <a:off x="23520" y="1959020"/>
          <a:ext cx="4044898" cy="2467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80" y="2084831"/>
            <a:ext cx="1934538" cy="183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5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Faith:</a:t>
            </a:r>
            <a:br>
              <a:rPr lang="en-US" dirty="0" smtClean="0"/>
            </a:br>
            <a:r>
              <a:rPr lang="en-US" dirty="0" smtClean="0"/>
              <a:t>Anti-Semitism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8" y="2084833"/>
            <a:ext cx="2635648" cy="261969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0870" y="585216"/>
            <a:ext cx="6440556" cy="596135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Anti-Semitism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hostile </a:t>
            </a:r>
            <a:r>
              <a:rPr lang="en-US" dirty="0">
                <a:solidFill>
                  <a:srgbClr val="0000FF"/>
                </a:solidFill>
              </a:rPr>
              <a:t>behavior exhibited toward Jews just because they are Jewish</a:t>
            </a:r>
            <a:r>
              <a:rPr lang="en-US" dirty="0"/>
              <a:t>. </a:t>
            </a:r>
            <a:r>
              <a:rPr lang="en-US" dirty="0" smtClean="0"/>
              <a:t>May </a:t>
            </a:r>
            <a:r>
              <a:rPr lang="en-US" dirty="0"/>
              <a:t>take </a:t>
            </a:r>
            <a:r>
              <a:rPr lang="en-US" dirty="0" smtClean="0"/>
              <a:t>any of the following forms: 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religious </a:t>
            </a:r>
            <a:r>
              <a:rPr lang="en-US" dirty="0"/>
              <a:t>teachings that </a:t>
            </a:r>
            <a:r>
              <a:rPr lang="en-US" dirty="0">
                <a:solidFill>
                  <a:srgbClr val="0000FF"/>
                </a:solidFill>
              </a:rPr>
              <a:t>proclaim the inferiority of </a:t>
            </a:r>
            <a:r>
              <a:rPr lang="en-US" dirty="0" smtClean="0">
                <a:solidFill>
                  <a:srgbClr val="0000FF"/>
                </a:solidFill>
              </a:rPr>
              <a:t>Jews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political </a:t>
            </a:r>
            <a:r>
              <a:rPr lang="en-US" dirty="0"/>
              <a:t>efforts </a:t>
            </a:r>
            <a:r>
              <a:rPr lang="en-US" dirty="0">
                <a:solidFill>
                  <a:srgbClr val="0000FF"/>
                </a:solidFill>
              </a:rPr>
              <a:t>to isolate, oppress, or otherwise injure </a:t>
            </a:r>
            <a:r>
              <a:rPr lang="en-US" dirty="0" smtClean="0">
                <a:solidFill>
                  <a:srgbClr val="0000FF"/>
                </a:solidFill>
              </a:rPr>
              <a:t>them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prejudiced </a:t>
            </a:r>
            <a:r>
              <a:rPr lang="en-US" dirty="0">
                <a:solidFill>
                  <a:srgbClr val="0000FF"/>
                </a:solidFill>
              </a:rPr>
              <a:t>or stereotyped views </a:t>
            </a:r>
            <a:r>
              <a:rPr lang="en-US" dirty="0"/>
              <a:t>about </a:t>
            </a:r>
            <a:r>
              <a:rPr lang="en-US" dirty="0" smtClean="0"/>
              <a:t>Jews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Hostility </a:t>
            </a:r>
            <a:r>
              <a:rPr lang="en-US" dirty="0"/>
              <a:t>toward Jews dates to ancient times, as </a:t>
            </a:r>
            <a:r>
              <a:rPr lang="en-US" dirty="0" smtClean="0"/>
              <a:t>they </a:t>
            </a:r>
            <a:r>
              <a:rPr lang="en-US" dirty="0"/>
              <a:t>were criticized and punished for their efforts to remain a separate social and religious group.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rise of </a:t>
            </a:r>
            <a:r>
              <a:rPr lang="en-US" dirty="0" smtClean="0"/>
              <a:t>Christianity </a:t>
            </a:r>
            <a:r>
              <a:rPr lang="en-US" dirty="0"/>
              <a:t>increased hatred of Jews. </a:t>
            </a:r>
            <a:r>
              <a:rPr lang="en-US" dirty="0" smtClean="0">
                <a:solidFill>
                  <a:srgbClr val="0000FF"/>
                </a:solidFill>
              </a:rPr>
              <a:t>Church clergy </a:t>
            </a:r>
            <a:r>
              <a:rPr lang="en-US" dirty="0">
                <a:solidFill>
                  <a:srgbClr val="0000FF"/>
                </a:solidFill>
              </a:rPr>
              <a:t>promoted false theories as facts</a:t>
            </a:r>
            <a:r>
              <a:rPr lang="en-US" dirty="0"/>
              <a:t>, including: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all </a:t>
            </a:r>
            <a:r>
              <a:rPr lang="en-US" dirty="0"/>
              <a:t>Jews were responsible for the crucifixion of Jesus of </a:t>
            </a:r>
            <a:r>
              <a:rPr lang="en-US" dirty="0" smtClean="0"/>
              <a:t>Nazareth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The Diaspora (scattering </a:t>
            </a:r>
            <a:r>
              <a:rPr lang="en-US" dirty="0"/>
              <a:t>of the Jewish </a:t>
            </a:r>
            <a:r>
              <a:rPr lang="en-US" dirty="0" smtClean="0"/>
              <a:t>people from Canaan) </a:t>
            </a:r>
            <a:r>
              <a:rPr lang="en-US" dirty="0"/>
              <a:t>was punishment for continued failure to abandon their faith and accept </a:t>
            </a:r>
            <a:r>
              <a:rPr lang="en-US" dirty="0" smtClean="0"/>
              <a:t>Christianity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converting to Catholicism was </a:t>
            </a:r>
            <a:r>
              <a:rPr lang="en-US" dirty="0"/>
              <a:t>also perceived as insincere and as having materialistic </a:t>
            </a:r>
            <a:r>
              <a:rPr lang="en-US" dirty="0" smtClean="0"/>
              <a:t>motives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aith </a:t>
            </a:r>
            <a:r>
              <a:rPr lang="en-US" dirty="0">
                <a:solidFill>
                  <a:srgbClr val="0000FF"/>
                </a:solidFill>
              </a:rPr>
              <a:t>was perceived as the principal form of self-identity </a:t>
            </a:r>
            <a:r>
              <a:rPr lang="en-US" dirty="0"/>
              <a:t>and intensely influenced both public and private life, Jews found themselves increasingly isolated as outsiders to society.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As </a:t>
            </a:r>
            <a:r>
              <a:rPr lang="en-US" dirty="0"/>
              <a:t>outsiders, Jews were </a:t>
            </a:r>
            <a:r>
              <a:rPr lang="en-US" dirty="0">
                <a:solidFill>
                  <a:srgbClr val="0000FF"/>
                </a:solidFill>
              </a:rPr>
              <a:t>objects of stereotyping and subject to acts of </a:t>
            </a:r>
            <a:r>
              <a:rPr lang="en-US" dirty="0" smtClean="0">
                <a:solidFill>
                  <a:srgbClr val="0000FF"/>
                </a:solidFill>
              </a:rPr>
              <a:t>violence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Were often </a:t>
            </a:r>
            <a:r>
              <a:rPr lang="en-US" dirty="0" smtClean="0">
                <a:solidFill>
                  <a:srgbClr val="0000FF"/>
                </a:solidFill>
              </a:rPr>
              <a:t>scapegoats for </a:t>
            </a:r>
            <a:r>
              <a:rPr lang="en-US" dirty="0">
                <a:solidFill>
                  <a:srgbClr val="0000FF"/>
                </a:solidFill>
              </a:rPr>
              <a:t>natural </a:t>
            </a:r>
            <a:r>
              <a:rPr lang="en-US" dirty="0" smtClean="0">
                <a:solidFill>
                  <a:srgbClr val="0000FF"/>
                </a:solidFill>
              </a:rPr>
              <a:t>catastrophes</a:t>
            </a:r>
            <a:r>
              <a:rPr lang="en-US" dirty="0" smtClean="0"/>
              <a:t>; e.g. </a:t>
            </a:r>
            <a:r>
              <a:rPr lang="en-US" dirty="0"/>
              <a:t>many people believed that Jews brought on the "Black </a:t>
            </a:r>
            <a:r>
              <a:rPr lang="en-US" dirty="0" smtClean="0"/>
              <a:t>Death" </a:t>
            </a:r>
            <a:r>
              <a:rPr lang="en-US" dirty="0"/>
              <a:t>though historians have now traced the origins of the disease to pests brought </a:t>
            </a:r>
            <a:r>
              <a:rPr lang="en-US" dirty="0" smtClean="0"/>
              <a:t>along </a:t>
            </a:r>
            <a:r>
              <a:rPr lang="en-US" dirty="0"/>
              <a:t>the Silk </a:t>
            </a:r>
            <a:r>
              <a:rPr lang="en-US" dirty="0" smtClean="0"/>
              <a:t>Road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44" y="4916557"/>
            <a:ext cx="4169673" cy="17563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739" y="2425149"/>
            <a:ext cx="2213114" cy="202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Age of Faith:</a:t>
            </a:r>
            <a:br>
              <a:rPr lang="en-US" dirty="0"/>
            </a:br>
            <a:r>
              <a:rPr lang="en-US" dirty="0"/>
              <a:t>The Crusades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1571223"/>
            <a:ext cx="5614545" cy="47381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Crusades</a:t>
            </a:r>
            <a:r>
              <a:rPr lang="en-US" dirty="0" smtClean="0"/>
              <a:t>- numerous </a:t>
            </a:r>
            <a:r>
              <a:rPr lang="en-US" dirty="0" smtClean="0">
                <a:solidFill>
                  <a:srgbClr val="0000FF"/>
                </a:solidFill>
              </a:rPr>
              <a:t>military expeditions to liberate Jerusalem from Muslim control and spread Christianity</a:t>
            </a:r>
            <a:r>
              <a:rPr lang="en-US" dirty="0" smtClean="0"/>
              <a:t>; took place between 1095-1291 CE.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From </a:t>
            </a:r>
            <a:r>
              <a:rPr lang="en-US" dirty="0"/>
              <a:t>Latin “crux” (cross)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Crusaders “take up the cross” to recover Holy Land from </a:t>
            </a:r>
            <a:r>
              <a:rPr lang="en-US" dirty="0" smtClean="0"/>
              <a:t>Muslims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Most Western European men left their homes to fight the Crusades, for a variety of </a:t>
            </a:r>
            <a:r>
              <a:rPr lang="en-US" dirty="0" smtClean="0">
                <a:solidFill>
                  <a:srgbClr val="FF0000"/>
                </a:solidFill>
              </a:rPr>
              <a:t>reasons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Knights</a:t>
            </a:r>
            <a:r>
              <a:rPr lang="en-US" dirty="0">
                <a:solidFill>
                  <a:srgbClr val="0000FF"/>
                </a:solidFill>
              </a:rPr>
              <a:t>: </a:t>
            </a:r>
            <a:r>
              <a:rPr lang="en-US" dirty="0" smtClean="0">
                <a:solidFill>
                  <a:srgbClr val="0000FF"/>
                </a:solidFill>
              </a:rPr>
              <a:t>would be able to use their fighting </a:t>
            </a:r>
            <a:r>
              <a:rPr lang="en-US" dirty="0">
                <a:solidFill>
                  <a:srgbClr val="0000FF"/>
                </a:solidFill>
              </a:rPr>
              <a:t>skills</a:t>
            </a:r>
            <a:r>
              <a:rPr lang="en-US" dirty="0" smtClean="0"/>
              <a:t>, fulfill a need for </a:t>
            </a:r>
            <a:r>
              <a:rPr lang="en-US" dirty="0"/>
              <a:t>adventure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Possible wealth or instant </a:t>
            </a:r>
            <a:r>
              <a:rPr lang="en-US" dirty="0" smtClean="0">
                <a:solidFill>
                  <a:srgbClr val="0000FF"/>
                </a:solidFill>
              </a:rPr>
              <a:t>salvation </a:t>
            </a:r>
            <a:r>
              <a:rPr lang="en-US" dirty="0" smtClean="0"/>
              <a:t>(guaranteed entry to Heaven) </a:t>
            </a:r>
            <a:r>
              <a:rPr lang="en-US" dirty="0"/>
              <a:t>if killed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Peasants: </a:t>
            </a:r>
            <a:r>
              <a:rPr lang="en-US" dirty="0" smtClean="0">
                <a:solidFill>
                  <a:srgbClr val="0000FF"/>
                </a:solidFill>
              </a:rPr>
              <a:t>earned their freedom </a:t>
            </a:r>
            <a:r>
              <a:rPr lang="en-US" dirty="0" smtClean="0"/>
              <a:t>from </a:t>
            </a:r>
            <a:r>
              <a:rPr lang="en-US" dirty="0"/>
              <a:t>feudal </a:t>
            </a:r>
            <a:r>
              <a:rPr lang="en-US" dirty="0" smtClean="0"/>
              <a:t>bonds</a:t>
            </a:r>
            <a:endParaRPr lang="en-US" dirty="0"/>
          </a:p>
        </p:txBody>
      </p:sp>
      <p:pic>
        <p:nvPicPr>
          <p:cNvPr id="5" name="Content Placeholder 4" descr="File:Modlicisekriza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401" y="1571223"/>
            <a:ext cx="2699763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http://dbcfaa79b34c8f5dfffa-7d3a62c63519b1618047ef2108473a39.r81.cf2.rackcdn.com/wp-content/uploads/BSAO030502200L-334x4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6" y="2671413"/>
            <a:ext cx="2746519" cy="3927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30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Faith:</a:t>
            </a:r>
            <a:br>
              <a:rPr lang="en-US" dirty="0" smtClean="0"/>
            </a:br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307" y="1970468"/>
            <a:ext cx="6400800" cy="43388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Over time, </a:t>
            </a:r>
            <a:r>
              <a:rPr lang="en-US" dirty="0" smtClean="0">
                <a:solidFill>
                  <a:srgbClr val="FF0000"/>
                </a:solidFill>
              </a:rPr>
              <a:t>Jerusalem</a:t>
            </a:r>
            <a:r>
              <a:rPr lang="en-US" dirty="0" smtClean="0"/>
              <a:t> became an important city to followers of all three monotheistic faiths: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Christians</a:t>
            </a:r>
            <a:r>
              <a:rPr lang="en-US" dirty="0">
                <a:solidFill>
                  <a:srgbClr val="0000FF"/>
                </a:solidFill>
              </a:rPr>
              <a:t>: where Jesus was crucified </a:t>
            </a:r>
            <a:r>
              <a:rPr lang="en-US" dirty="0"/>
              <a:t>and resurrected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Jews: Zion, God’s own city, </a:t>
            </a:r>
            <a:r>
              <a:rPr lang="en-US" dirty="0"/>
              <a:t>site of Solomon’s temple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Muslims:</a:t>
            </a:r>
            <a:r>
              <a:rPr lang="en-US" dirty="0"/>
              <a:t> 3rd holiest city, where </a:t>
            </a:r>
            <a:r>
              <a:rPr lang="en-US" dirty="0">
                <a:solidFill>
                  <a:srgbClr val="0000FF"/>
                </a:solidFill>
              </a:rPr>
              <a:t>Muhammad ascended to heaven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Pope called for men to “</a:t>
            </a:r>
            <a:r>
              <a:rPr lang="en-US" dirty="0" smtClean="0">
                <a:solidFill>
                  <a:srgbClr val="FF0000"/>
                </a:solidFill>
              </a:rPr>
              <a:t>defend the Holy Land</a:t>
            </a:r>
            <a:r>
              <a:rPr lang="en-US" dirty="0" smtClean="0"/>
              <a:t>” and recapture it from Muslim control. Reasons include: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Increase power in Europe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Heal split between Roman Catholic and Byzantine</a:t>
            </a:r>
            <a:r>
              <a:rPr lang="en-US" dirty="0"/>
              <a:t>/ Greek Orthodox Church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Saw land in the Middle East as a good place for Europe’s growing </a:t>
            </a:r>
            <a:r>
              <a:rPr lang="en-US" dirty="0" smtClean="0"/>
              <a:t>population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206" y="362670"/>
            <a:ext cx="3644865" cy="194470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323" y="2431114"/>
            <a:ext cx="3672558" cy="16396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1649" y="4572000"/>
            <a:ext cx="2743200" cy="1945417"/>
          </a:xfrm>
          <a:prstGeom prst="rect">
            <a:avLst/>
          </a:prstGeom>
        </p:spPr>
      </p:pic>
      <p:pic>
        <p:nvPicPr>
          <p:cNvPr id="8" name="Picture 7" descr="http://www.mrdowling.com/images/703urba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114" y="4383279"/>
            <a:ext cx="2279902" cy="227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85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Faith:</a:t>
            </a:r>
            <a:br>
              <a:rPr lang="en-US" dirty="0" smtClean="0"/>
            </a:br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92461" y="1609858"/>
            <a:ext cx="6194737" cy="44983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The First Crusade: 1096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1099 CE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Four groups of </a:t>
            </a:r>
            <a:r>
              <a:rPr lang="en-US" dirty="0" smtClean="0">
                <a:solidFill>
                  <a:srgbClr val="0000FF"/>
                </a:solidFill>
              </a:rPr>
              <a:t>crusaders meet from various parts of Europe in Constantinople</a:t>
            </a:r>
            <a:r>
              <a:rPr lang="en-US" dirty="0" smtClean="0"/>
              <a:t> to establish a game plan to take Antioch and Jerusalem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Killed Jews and </a:t>
            </a:r>
            <a:r>
              <a:rPr lang="en-US" dirty="0" smtClean="0">
                <a:solidFill>
                  <a:srgbClr val="0000FF"/>
                </a:solidFill>
              </a:rPr>
              <a:t>Muslims </a:t>
            </a:r>
            <a:r>
              <a:rPr lang="en-US" dirty="0">
                <a:solidFill>
                  <a:srgbClr val="0000FF"/>
                </a:solidFill>
              </a:rPr>
              <a:t>on the way </a:t>
            </a:r>
            <a:r>
              <a:rPr lang="en-US" dirty="0" smtClean="0">
                <a:solidFill>
                  <a:srgbClr val="0000FF"/>
                </a:solidFill>
              </a:rPr>
              <a:t>to </a:t>
            </a:r>
            <a:r>
              <a:rPr lang="en-US" dirty="0">
                <a:solidFill>
                  <a:srgbClr val="0000FF"/>
                </a:solidFill>
              </a:rPr>
              <a:t>capturing </a:t>
            </a:r>
            <a:r>
              <a:rPr lang="en-US" dirty="0" smtClean="0">
                <a:solidFill>
                  <a:srgbClr val="0000FF"/>
                </a:solidFill>
              </a:rPr>
              <a:t>Jerusalem</a:t>
            </a:r>
            <a:r>
              <a:rPr lang="en-US" dirty="0" smtClean="0"/>
              <a:t>, eroding delicate relationship between Jews and Christians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Crusaders </a:t>
            </a:r>
            <a:r>
              <a:rPr lang="en-US" dirty="0" smtClean="0">
                <a:solidFill>
                  <a:srgbClr val="0000FF"/>
                </a:solidFill>
              </a:rPr>
              <a:t>capture Jerusalem in 1099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Despite promises for citizen’s safety, Crusaders killed many men, women, and children upon their entrance to Jerusalem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Some crusaders </a:t>
            </a:r>
            <a:r>
              <a:rPr lang="en-US" dirty="0" smtClean="0"/>
              <a:t>stay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create the nation of Palestine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76" y="2084832"/>
            <a:ext cx="2477884" cy="209381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76" y="4371827"/>
            <a:ext cx="2477884" cy="2277847"/>
          </a:xfrm>
          <a:prstGeom prst="rect">
            <a:avLst/>
          </a:prstGeom>
        </p:spPr>
      </p:pic>
      <p:pic>
        <p:nvPicPr>
          <p:cNvPr id="7" name="Picture 6" descr="File:Siege of Ascalon (115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586" y="2739340"/>
            <a:ext cx="2731149" cy="326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00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 of Faith:</a:t>
            </a:r>
            <a:br>
              <a:rPr lang="en-US" dirty="0" smtClean="0"/>
            </a:br>
            <a:r>
              <a:rPr lang="en-US" dirty="0" smtClean="0"/>
              <a:t>The Crusades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792" y="2382591"/>
            <a:ext cx="5318973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Second Crusade:1147 – 1149 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Muslim armies declare a </a:t>
            </a:r>
            <a:r>
              <a:rPr lang="en-US" dirty="0" smtClean="0">
                <a:solidFill>
                  <a:srgbClr val="0000FF"/>
                </a:solidFill>
              </a:rPr>
              <a:t>jihad, or holy war, to reclaim territories lost </a:t>
            </a:r>
            <a:r>
              <a:rPr lang="en-US" dirty="0" smtClean="0"/>
              <a:t>during the First Crusades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Seljuk Turks- </a:t>
            </a:r>
            <a:r>
              <a:rPr lang="en-US" dirty="0" smtClean="0">
                <a:solidFill>
                  <a:srgbClr val="0000FF"/>
                </a:solidFill>
              </a:rPr>
              <a:t>Sunni Muslims in Turkey who expanded their armies </a:t>
            </a:r>
            <a:r>
              <a:rPr lang="en-US" dirty="0" smtClean="0"/>
              <a:t>in Damascus (present-day Syria) and </a:t>
            </a:r>
            <a:r>
              <a:rPr lang="en-US" dirty="0" smtClean="0">
                <a:solidFill>
                  <a:srgbClr val="0000FF"/>
                </a:solidFill>
              </a:rPr>
              <a:t>capture established Crusader </a:t>
            </a:r>
            <a:r>
              <a:rPr lang="en-US" dirty="0">
                <a:solidFill>
                  <a:srgbClr val="0000FF"/>
                </a:solidFill>
              </a:rPr>
              <a:t>states in Palestine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Crusaders </a:t>
            </a:r>
            <a:r>
              <a:rPr lang="en-US" dirty="0" smtClean="0">
                <a:solidFill>
                  <a:srgbClr val="0000FF"/>
                </a:solidFill>
              </a:rPr>
              <a:t>are defeated </a:t>
            </a:r>
            <a:r>
              <a:rPr lang="en-US" dirty="0" smtClean="0"/>
              <a:t>and fail </a:t>
            </a:r>
            <a:r>
              <a:rPr lang="en-US" dirty="0"/>
              <a:t>to recover lands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805" y="585216"/>
            <a:ext cx="4164209" cy="273292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575" y="3882208"/>
            <a:ext cx="3024925" cy="23640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94" y="3712604"/>
            <a:ext cx="2205171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4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Age of Faith:</a:t>
            </a:r>
            <a:br>
              <a:rPr lang="en-US" dirty="0"/>
            </a:br>
            <a:r>
              <a:rPr lang="en-US" dirty="0"/>
              <a:t>the Crusades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462" y="2699406"/>
            <a:ext cx="2218799" cy="299537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7347" y="1043189"/>
            <a:ext cx="6340911" cy="526617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Third Crusade: 1189 </a:t>
            </a:r>
            <a:r>
              <a:rPr lang="en-US" dirty="0">
                <a:solidFill>
                  <a:srgbClr val="FF0000"/>
                </a:solidFill>
              </a:rPr>
              <a:t>– 1192 </a:t>
            </a:r>
            <a:r>
              <a:rPr lang="en-US" dirty="0" smtClean="0">
                <a:solidFill>
                  <a:srgbClr val="FF0000"/>
                </a:solidFill>
              </a:rPr>
              <a:t>CE; </a:t>
            </a:r>
            <a:r>
              <a:rPr lang="en-US" dirty="0" smtClean="0"/>
              <a:t>Pope Gregory issued call to </a:t>
            </a:r>
            <a:r>
              <a:rPr lang="en-US" dirty="0" smtClean="0">
                <a:solidFill>
                  <a:srgbClr val="0000FF"/>
                </a:solidFill>
              </a:rPr>
              <a:t>defend Jerusalem after its capture by Saladin</a:t>
            </a:r>
            <a:r>
              <a:rPr lang="en-US" dirty="0" smtClean="0"/>
              <a:t> and his forces in 1187 CE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Richard the Lionheart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Richard I, son of Henry II, </a:t>
            </a:r>
            <a:r>
              <a:rPr lang="en-US" dirty="0" smtClean="0">
                <a:solidFill>
                  <a:srgbClr val="0000FF"/>
                </a:solidFill>
              </a:rPr>
              <a:t>King of England from 1189-1199 CE</a:t>
            </a:r>
            <a:r>
              <a:rPr lang="en-US" dirty="0" smtClean="0"/>
              <a:t>. Immensely popular in England, became </a:t>
            </a:r>
            <a:r>
              <a:rPr lang="en-US" dirty="0" smtClean="0">
                <a:solidFill>
                  <a:srgbClr val="0000FF"/>
                </a:solidFill>
              </a:rPr>
              <a:t>known as a warrior king due to </a:t>
            </a:r>
            <a:r>
              <a:rPr lang="en-US" dirty="0" smtClean="0"/>
              <a:t>his personal courage, many victories, and almost constant </a:t>
            </a:r>
            <a:r>
              <a:rPr lang="en-US" dirty="0" smtClean="0">
                <a:solidFill>
                  <a:srgbClr val="0000FF"/>
                </a:solidFill>
              </a:rPr>
              <a:t>fighting in various wars and battles </a:t>
            </a:r>
            <a:r>
              <a:rPr lang="en-US" dirty="0" smtClean="0"/>
              <a:t>throughout his reign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Re-established Christian control of surrounding areas of Jerusalem</a:t>
            </a:r>
            <a:r>
              <a:rPr lang="en-US" dirty="0" smtClean="0"/>
              <a:t>, but did not actually attack the city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Only one major battle is fought, the two generals never meet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Saladin</a:t>
            </a:r>
            <a:r>
              <a:rPr lang="en-US" dirty="0"/>
              <a:t> – </a:t>
            </a:r>
            <a:r>
              <a:rPr lang="en-US" dirty="0" smtClean="0"/>
              <a:t>Sultan of Egypt &amp; Syria (1174-1193 CE) </a:t>
            </a:r>
            <a:r>
              <a:rPr lang="en-US" dirty="0" smtClean="0">
                <a:solidFill>
                  <a:srgbClr val="0000FF"/>
                </a:solidFill>
              </a:rPr>
              <a:t>general of Muslim troops</a:t>
            </a:r>
            <a:r>
              <a:rPr lang="en-US" dirty="0" smtClean="0"/>
              <a:t>, eventual founder of Ubayyid dynasty; </a:t>
            </a:r>
            <a:r>
              <a:rPr lang="en-US" dirty="0" smtClean="0">
                <a:solidFill>
                  <a:srgbClr val="0000FF"/>
                </a:solidFill>
              </a:rPr>
              <a:t>known for military genius, justice, and diplomacy </a:t>
            </a:r>
            <a:r>
              <a:rPr lang="en-US" dirty="0" smtClean="0"/>
              <a:t>to consolidate Muslim kingdoms under his rule 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Saladin’s truce – he </a:t>
            </a:r>
            <a:r>
              <a:rPr lang="en-US" dirty="0">
                <a:solidFill>
                  <a:srgbClr val="0000FF"/>
                </a:solidFill>
              </a:rPr>
              <a:t>keeps </a:t>
            </a:r>
            <a:r>
              <a:rPr lang="en-US" dirty="0" smtClean="0">
                <a:solidFill>
                  <a:srgbClr val="0000FF"/>
                </a:solidFill>
              </a:rPr>
              <a:t>Jerusalem but will allow </a:t>
            </a:r>
            <a:r>
              <a:rPr lang="en-US" dirty="0">
                <a:solidFill>
                  <a:srgbClr val="0000FF"/>
                </a:solidFill>
              </a:rPr>
              <a:t>pilgrims </a:t>
            </a:r>
            <a:r>
              <a:rPr lang="en-US" dirty="0" smtClean="0">
                <a:solidFill>
                  <a:srgbClr val="0000FF"/>
                </a:solidFill>
              </a:rPr>
              <a:t>access to Holy Sites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02" y="2699406"/>
            <a:ext cx="2214974" cy="299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4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33460</TotalTime>
  <Words>1095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The Age of Faith</vt:lpstr>
      <vt:lpstr>The Age of Faith: Influence of The Church</vt:lpstr>
      <vt:lpstr>The Age of Faith: Great Schism of 1054</vt:lpstr>
      <vt:lpstr>The Age of Faith: Anti-Semitism</vt:lpstr>
      <vt:lpstr>The Age of Faith: The Crusades</vt:lpstr>
      <vt:lpstr>The Age of Faith: The Crusades</vt:lpstr>
      <vt:lpstr>The Age of Faith: the Crusades</vt:lpstr>
      <vt:lpstr>The Age of Faith: The Crusades</vt:lpstr>
      <vt:lpstr>The Age of Faith: the Crusades</vt:lpstr>
      <vt:lpstr>The Age of Faith: The Crusades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</dc:title>
  <dc:creator>Aguilar, Ana</dc:creator>
  <cp:lastModifiedBy>Aguilar, Ana</cp:lastModifiedBy>
  <cp:revision>38</cp:revision>
  <dcterms:created xsi:type="dcterms:W3CDTF">2017-02-08T14:05:42Z</dcterms:created>
  <dcterms:modified xsi:type="dcterms:W3CDTF">2019-10-21T19:09:05Z</dcterms:modified>
</cp:coreProperties>
</file>