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4" r:id="rId8"/>
    <p:sldId id="265" r:id="rId9"/>
    <p:sldId id="266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0.jpg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4.png"/><Relationship Id="rId5" Type="http://schemas.openxmlformats.org/officeDocument/2006/relationships/image" Target="../media/image23.jpg"/><Relationship Id="rId4" Type="http://schemas.openxmlformats.org/officeDocument/2006/relationships/image" Target="../media/image22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g"/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0.jpg"/><Relationship Id="rId4" Type="http://schemas.openxmlformats.org/officeDocument/2006/relationships/image" Target="../media/image29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g"/><Relationship Id="rId2" Type="http://schemas.openxmlformats.org/officeDocument/2006/relationships/image" Target="../media/image33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5.jpg"/><Relationship Id="rId4" Type="http://schemas.openxmlformats.org/officeDocument/2006/relationships/image" Target="../media/image34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g"/><Relationship Id="rId2" Type="http://schemas.openxmlformats.org/officeDocument/2006/relationships/image" Target="../media/image36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8.jpg"/><Relationship Id="rId4" Type="http://schemas.openxmlformats.org/officeDocument/2006/relationships/image" Target="../media/image37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1.jpg"/><Relationship Id="rId4" Type="http://schemas.openxmlformats.org/officeDocument/2006/relationships/image" Target="../media/image40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g"/><Relationship Id="rId2" Type="http://schemas.openxmlformats.org/officeDocument/2006/relationships/image" Target="../media/image4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Cold War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Building the Iron Curtain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“Race” to Win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Fall of Communism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5483" y="1651458"/>
            <a:ext cx="3464416" cy="2315236"/>
          </a:xfrm>
          <a:prstGeom prst="rect">
            <a:avLst/>
          </a:prstGeom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30459"/>
            <a:ext cx="3232085" cy="2210176"/>
          </a:xfrm>
          <a:prstGeom prst="rect">
            <a:avLst/>
          </a:prstGeo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029" y="664009"/>
            <a:ext cx="3126414" cy="224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371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Arms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9821" y="1513489"/>
            <a:ext cx="6203885" cy="478010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Arms Race- </a:t>
            </a:r>
            <a:r>
              <a:rPr lang="en-US" dirty="0" smtClean="0">
                <a:solidFill>
                  <a:srgbClr val="0000FF"/>
                </a:solidFill>
              </a:rPr>
              <a:t>competitive </a:t>
            </a:r>
            <a:r>
              <a:rPr lang="en-US" dirty="0">
                <a:solidFill>
                  <a:srgbClr val="0000FF"/>
                </a:solidFill>
              </a:rPr>
              <a:t>increase </a:t>
            </a:r>
            <a:r>
              <a:rPr lang="en-US" dirty="0"/>
              <a:t>in the quantity or quality </a:t>
            </a:r>
            <a:r>
              <a:rPr lang="en-US" dirty="0">
                <a:solidFill>
                  <a:srgbClr val="0000FF"/>
                </a:solidFill>
              </a:rPr>
              <a:t>of instruments of military power by rival states in </a:t>
            </a:r>
            <a:r>
              <a:rPr lang="en-US" dirty="0" smtClean="0">
                <a:solidFill>
                  <a:srgbClr val="0000FF"/>
                </a:solidFill>
              </a:rPr>
              <a:t>peacetime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Buildup of arms was a major characteristic of Cold War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Nuclear weapons technology made possibility of all-out war extremely dangerous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In 1949, the Soviets </a:t>
            </a:r>
            <a:r>
              <a:rPr lang="en-US" dirty="0" smtClean="0"/>
              <a:t>successfully tested </a:t>
            </a:r>
            <a:r>
              <a:rPr lang="en-US" dirty="0"/>
              <a:t>an atom </a:t>
            </a:r>
            <a:r>
              <a:rPr lang="en-US" dirty="0" smtClean="0"/>
              <a:t>bomb; President </a:t>
            </a:r>
            <a:r>
              <a:rPr lang="en-US" dirty="0"/>
              <a:t>Truman </a:t>
            </a:r>
            <a:r>
              <a:rPr lang="en-US" dirty="0" smtClean="0"/>
              <a:t>authorized development of </a:t>
            </a: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hydrogen bomb</a:t>
            </a:r>
            <a:r>
              <a:rPr lang="en-US" dirty="0"/>
              <a:t>, or “</a:t>
            </a:r>
            <a:r>
              <a:rPr lang="en-US" dirty="0" err="1"/>
              <a:t>superbomb</a:t>
            </a:r>
            <a:r>
              <a:rPr lang="en-US" dirty="0" smtClean="0"/>
              <a:t>.”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“Mike”, the first </a:t>
            </a:r>
            <a:r>
              <a:rPr lang="en-US" dirty="0"/>
              <a:t>H-bomb </a:t>
            </a:r>
            <a:r>
              <a:rPr lang="en-US" dirty="0" smtClean="0"/>
              <a:t>test in 1952, created </a:t>
            </a:r>
            <a:r>
              <a:rPr lang="en-US" dirty="0">
                <a:solidFill>
                  <a:srgbClr val="0000FF"/>
                </a:solidFill>
              </a:rPr>
              <a:t>a 25-square-mile fireball that vaporized an island</a:t>
            </a:r>
            <a:r>
              <a:rPr lang="en-US" dirty="0"/>
              <a:t>, blew a huge hole in the ocean floor and </a:t>
            </a:r>
            <a:r>
              <a:rPr lang="en-US" dirty="0">
                <a:solidFill>
                  <a:srgbClr val="0000FF"/>
                </a:solidFill>
              </a:rPr>
              <a:t>had the power to destroy half of Manhattan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Soviets launched their test in 1955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Constant </a:t>
            </a:r>
            <a:r>
              <a:rPr lang="en-US" dirty="0">
                <a:solidFill>
                  <a:srgbClr val="0000FF"/>
                </a:solidFill>
              </a:rPr>
              <a:t>threat of nuclear annihilation </a:t>
            </a:r>
            <a:r>
              <a:rPr lang="en-US" dirty="0" smtClean="0">
                <a:solidFill>
                  <a:srgbClr val="0000FF"/>
                </a:solidFill>
              </a:rPr>
              <a:t>will </a:t>
            </a:r>
            <a:r>
              <a:rPr lang="en-US" dirty="0">
                <a:solidFill>
                  <a:srgbClr val="0000FF"/>
                </a:solidFill>
              </a:rPr>
              <a:t>impact </a:t>
            </a:r>
            <a:r>
              <a:rPr lang="en-US" dirty="0" smtClean="0">
                <a:solidFill>
                  <a:srgbClr val="0000FF"/>
                </a:solidFill>
              </a:rPr>
              <a:t>domestic, military, and political life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90" y="2079787"/>
            <a:ext cx="2466975" cy="18478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24" y="4600718"/>
            <a:ext cx="2857500" cy="19267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2805" y="1686911"/>
            <a:ext cx="2466975" cy="277191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751" y="4569920"/>
            <a:ext cx="230505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95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2607" y="2084832"/>
            <a:ext cx="6337738" cy="448938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Sputnik</a:t>
            </a:r>
            <a:r>
              <a:rPr lang="en-US" dirty="0" smtClean="0"/>
              <a:t>- October </a:t>
            </a:r>
            <a:r>
              <a:rPr lang="en-US" dirty="0"/>
              <a:t>4, 1957, a Soviet R-7 intercontinental ballistic missile </a:t>
            </a:r>
            <a:r>
              <a:rPr lang="en-US" dirty="0" smtClean="0"/>
              <a:t>launched </a:t>
            </a:r>
            <a:r>
              <a:rPr lang="en-US" dirty="0" smtClean="0">
                <a:solidFill>
                  <a:srgbClr val="0000FF"/>
                </a:solidFill>
              </a:rPr>
              <a:t>world’s </a:t>
            </a:r>
            <a:r>
              <a:rPr lang="en-US" dirty="0">
                <a:solidFill>
                  <a:srgbClr val="0000FF"/>
                </a:solidFill>
              </a:rPr>
              <a:t>first artificial satellite and the first man-made object </a:t>
            </a:r>
            <a:r>
              <a:rPr lang="en-US" dirty="0" smtClean="0">
                <a:solidFill>
                  <a:srgbClr val="0000FF"/>
                </a:solidFill>
              </a:rPr>
              <a:t>into </a:t>
            </a:r>
            <a:r>
              <a:rPr lang="en-US" dirty="0">
                <a:solidFill>
                  <a:srgbClr val="0000FF"/>
                </a:solidFill>
              </a:rPr>
              <a:t>the Earth’s orbit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President </a:t>
            </a:r>
            <a:r>
              <a:rPr lang="en-US" dirty="0"/>
              <a:t>Dwight Eisenhower signed a public order creating the </a:t>
            </a:r>
            <a:r>
              <a:rPr lang="en-US" dirty="0">
                <a:solidFill>
                  <a:srgbClr val="FF0000"/>
                </a:solidFill>
              </a:rPr>
              <a:t>National Aeronautics and Space Administration (NASA), </a:t>
            </a:r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federal agency dedicated to space </a:t>
            </a:r>
            <a:r>
              <a:rPr lang="en-US" dirty="0" smtClean="0">
                <a:solidFill>
                  <a:srgbClr val="0000FF"/>
                </a:solidFill>
              </a:rPr>
              <a:t>exploration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/>
              <a:t>in 1958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U.S</a:t>
            </a:r>
            <a:r>
              <a:rPr lang="en-US" dirty="0"/>
              <a:t>. launched its own satellite, Explorer I, designed by the U.S. Army under the direction of rocket scientist </a:t>
            </a:r>
            <a:r>
              <a:rPr lang="en-US" dirty="0" err="1"/>
              <a:t>Wernher</a:t>
            </a:r>
            <a:r>
              <a:rPr lang="en-US" dirty="0"/>
              <a:t> von Braun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Soviets launched </a:t>
            </a:r>
            <a:r>
              <a:rPr lang="en-US" dirty="0">
                <a:solidFill>
                  <a:srgbClr val="0000FF"/>
                </a:solidFill>
              </a:rPr>
              <a:t>the first </a:t>
            </a:r>
            <a:r>
              <a:rPr lang="en-US" dirty="0" smtClean="0">
                <a:solidFill>
                  <a:srgbClr val="0000FF"/>
                </a:solidFill>
              </a:rPr>
              <a:t>man, Yuri Gagarin</a:t>
            </a:r>
            <a:r>
              <a:rPr lang="en-US" dirty="0" smtClean="0"/>
              <a:t>, </a:t>
            </a:r>
            <a:r>
              <a:rPr lang="en-US" dirty="0"/>
              <a:t>into space in April </a:t>
            </a:r>
            <a:r>
              <a:rPr lang="en-US" dirty="0" smtClean="0"/>
              <a:t>1961.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Alan </a:t>
            </a:r>
            <a:r>
              <a:rPr lang="en-US" dirty="0"/>
              <a:t>Shepard become the first American man in </a:t>
            </a:r>
            <a:r>
              <a:rPr lang="en-US" dirty="0" smtClean="0"/>
              <a:t>space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President </a:t>
            </a:r>
            <a:r>
              <a:rPr lang="en-US" dirty="0"/>
              <a:t>John F. Kennedy </a:t>
            </a:r>
            <a:r>
              <a:rPr lang="en-US" dirty="0" smtClean="0"/>
              <a:t>set a goal for </a:t>
            </a:r>
            <a:r>
              <a:rPr lang="en-US" dirty="0"/>
              <a:t>the U.S. would land a </a:t>
            </a:r>
            <a:r>
              <a:rPr lang="en-US" dirty="0">
                <a:solidFill>
                  <a:srgbClr val="FF0000"/>
                </a:solidFill>
              </a:rPr>
              <a:t>man on the moon </a:t>
            </a:r>
            <a:r>
              <a:rPr lang="en-US" dirty="0"/>
              <a:t>by the end of the </a:t>
            </a:r>
            <a:r>
              <a:rPr lang="en-US" dirty="0" smtClean="0"/>
              <a:t>decade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Neil </a:t>
            </a:r>
            <a:r>
              <a:rPr lang="en-US" dirty="0">
                <a:solidFill>
                  <a:srgbClr val="0000FF"/>
                </a:solidFill>
              </a:rPr>
              <a:t>Armstrong </a:t>
            </a:r>
            <a:r>
              <a:rPr lang="en-US" dirty="0"/>
              <a:t>of NASA’s Apollo 11 mission, became the </a:t>
            </a:r>
            <a:r>
              <a:rPr lang="en-US" dirty="0">
                <a:solidFill>
                  <a:srgbClr val="0000FF"/>
                </a:solidFill>
              </a:rPr>
              <a:t>first man to set </a:t>
            </a:r>
            <a:r>
              <a:rPr lang="en-US" dirty="0" smtClean="0">
                <a:solidFill>
                  <a:srgbClr val="0000FF"/>
                </a:solidFill>
              </a:rPr>
              <a:t>foot </a:t>
            </a:r>
            <a:r>
              <a:rPr lang="en-US" dirty="0">
                <a:solidFill>
                  <a:srgbClr val="0000FF"/>
                </a:solidFill>
              </a:rPr>
              <a:t>on the moon, </a:t>
            </a:r>
            <a:r>
              <a:rPr lang="en-US" dirty="0" smtClean="0">
                <a:solidFill>
                  <a:srgbClr val="0000FF"/>
                </a:solidFill>
              </a:rPr>
              <a:t>on July 20, 1969</a:t>
            </a:r>
            <a:r>
              <a:rPr lang="en-US" dirty="0" smtClean="0"/>
              <a:t> effectively </a:t>
            </a:r>
            <a:r>
              <a:rPr lang="en-US" dirty="0"/>
              <a:t>winning the Space Race for the Americans. </a:t>
            </a:r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7787" y="484632"/>
            <a:ext cx="2847975" cy="16002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021" y="4431095"/>
            <a:ext cx="2566742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8762" y="2400713"/>
            <a:ext cx="2667000" cy="1714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969" y="236982"/>
            <a:ext cx="2084194" cy="258504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970" y="3170262"/>
            <a:ext cx="2175818" cy="3083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49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Wars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2979" y="914400"/>
            <a:ext cx="6337737" cy="53949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Korean </a:t>
            </a:r>
            <a:r>
              <a:rPr lang="en-US" dirty="0">
                <a:solidFill>
                  <a:srgbClr val="FF0000"/>
                </a:solidFill>
              </a:rPr>
              <a:t>War- </a:t>
            </a:r>
            <a:r>
              <a:rPr lang="en-US" dirty="0" smtClean="0">
                <a:solidFill>
                  <a:srgbClr val="0000FF"/>
                </a:solidFill>
              </a:rPr>
              <a:t>North </a:t>
            </a:r>
            <a:r>
              <a:rPr lang="en-US" dirty="0">
                <a:solidFill>
                  <a:srgbClr val="0000FF"/>
                </a:solidFill>
              </a:rPr>
              <a:t>Korean People’s </a:t>
            </a:r>
            <a:r>
              <a:rPr lang="en-US" dirty="0" smtClean="0">
                <a:solidFill>
                  <a:srgbClr val="0000FF"/>
                </a:solidFill>
              </a:rPr>
              <a:t>Army, supported by USSR, invaded South Korea, backed by U.S. </a:t>
            </a:r>
            <a:r>
              <a:rPr lang="en-US" dirty="0" smtClean="0"/>
              <a:t>(resolved in 2018)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F</a:t>
            </a:r>
            <a:r>
              <a:rPr lang="en-US" dirty="0" smtClean="0"/>
              <a:t>irst </a:t>
            </a:r>
            <a:r>
              <a:rPr lang="en-US" dirty="0"/>
              <a:t>military action of the Cold War.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American </a:t>
            </a:r>
            <a:r>
              <a:rPr lang="en-US" dirty="0">
                <a:solidFill>
                  <a:srgbClr val="0000FF"/>
                </a:solidFill>
              </a:rPr>
              <a:t>troops </a:t>
            </a:r>
            <a:r>
              <a:rPr lang="en-US" dirty="0" smtClean="0">
                <a:solidFill>
                  <a:srgbClr val="0000FF"/>
                </a:solidFill>
              </a:rPr>
              <a:t>entered </a:t>
            </a:r>
            <a:r>
              <a:rPr lang="en-US" dirty="0">
                <a:solidFill>
                  <a:srgbClr val="0000FF"/>
                </a:solidFill>
              </a:rPr>
              <a:t>the war </a:t>
            </a:r>
            <a:r>
              <a:rPr lang="en-US" dirty="0" smtClean="0">
                <a:solidFill>
                  <a:srgbClr val="0000FF"/>
                </a:solidFill>
              </a:rPr>
              <a:t>to aid </a:t>
            </a:r>
            <a:r>
              <a:rPr lang="en-US" dirty="0">
                <a:solidFill>
                  <a:srgbClr val="0000FF"/>
                </a:solidFill>
              </a:rPr>
              <a:t>South </a:t>
            </a:r>
            <a:r>
              <a:rPr lang="en-US" dirty="0" smtClean="0">
                <a:solidFill>
                  <a:srgbClr val="0000FF"/>
                </a:solidFill>
              </a:rPr>
              <a:t>Korea</a:t>
            </a:r>
            <a:r>
              <a:rPr lang="en-US" dirty="0" smtClean="0"/>
              <a:t>; believed they were fighting communism itself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F</a:t>
            </a:r>
            <a:r>
              <a:rPr lang="en-US" dirty="0" smtClean="0"/>
              <a:t>ighting stalled without a clear winner, </a:t>
            </a:r>
            <a:r>
              <a:rPr lang="en-US" dirty="0"/>
              <a:t>and </a:t>
            </a:r>
            <a:r>
              <a:rPr lang="en-US" dirty="0" smtClean="0">
                <a:solidFill>
                  <a:srgbClr val="0000FF"/>
                </a:solidFill>
              </a:rPr>
              <a:t>38</a:t>
            </a:r>
            <a:r>
              <a:rPr lang="en-US" baseline="30000" dirty="0" smtClean="0">
                <a:solidFill>
                  <a:srgbClr val="0000FF"/>
                </a:solidFill>
              </a:rPr>
              <a:t>th</a:t>
            </a:r>
            <a:r>
              <a:rPr lang="en-US" dirty="0" smtClean="0">
                <a:solidFill>
                  <a:srgbClr val="0000FF"/>
                </a:solidFill>
              </a:rPr>
              <a:t> Parallel permanently separated North from South</a:t>
            </a:r>
            <a:r>
              <a:rPr lang="en-US" dirty="0" smtClean="0"/>
              <a:t> as fortified boundary called Demilitarized Zone (DMZ).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Cuban Missile Crisis- </a:t>
            </a:r>
            <a:r>
              <a:rPr lang="en-US" dirty="0" smtClean="0">
                <a:solidFill>
                  <a:srgbClr val="0000FF"/>
                </a:solidFill>
              </a:rPr>
              <a:t>13-day political </a:t>
            </a:r>
            <a:r>
              <a:rPr lang="en-US" dirty="0">
                <a:solidFill>
                  <a:srgbClr val="0000FF"/>
                </a:solidFill>
              </a:rPr>
              <a:t>and military standoff in October 1962 </a:t>
            </a:r>
            <a:r>
              <a:rPr lang="en-US" dirty="0"/>
              <a:t>over the installation of nuclear-armed Soviet missiles on Cuba, just 90 miles from </a:t>
            </a:r>
            <a:r>
              <a:rPr lang="en-US" dirty="0" smtClean="0"/>
              <a:t>U.S.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President Kennedy enacted </a:t>
            </a:r>
            <a:r>
              <a:rPr lang="en-US" dirty="0"/>
              <a:t>a </a:t>
            </a:r>
            <a:r>
              <a:rPr lang="en-US" dirty="0">
                <a:solidFill>
                  <a:srgbClr val="0000FF"/>
                </a:solidFill>
              </a:rPr>
              <a:t>naval blockade around Cuba </a:t>
            </a:r>
            <a:r>
              <a:rPr lang="en-US" dirty="0" smtClean="0">
                <a:solidFill>
                  <a:srgbClr val="0000FF"/>
                </a:solidFill>
              </a:rPr>
              <a:t>to </a:t>
            </a:r>
            <a:r>
              <a:rPr lang="en-US" dirty="0">
                <a:solidFill>
                  <a:srgbClr val="0000FF"/>
                </a:solidFill>
              </a:rPr>
              <a:t>neutralize </a:t>
            </a:r>
            <a:r>
              <a:rPr lang="en-US" dirty="0" smtClean="0">
                <a:solidFill>
                  <a:srgbClr val="0000FF"/>
                </a:solidFill>
              </a:rPr>
              <a:t>any threats</a:t>
            </a:r>
            <a:r>
              <a:rPr lang="en-US" dirty="0" smtClean="0"/>
              <a:t> </a:t>
            </a:r>
            <a:r>
              <a:rPr lang="en-US" dirty="0"/>
              <a:t>to </a:t>
            </a:r>
            <a:r>
              <a:rPr lang="en-US" dirty="0" smtClean="0"/>
              <a:t>U.S. national </a:t>
            </a:r>
            <a:r>
              <a:rPr lang="en-US" dirty="0"/>
              <a:t>security</a:t>
            </a:r>
            <a:r>
              <a:rPr lang="en-US" dirty="0" smtClean="0"/>
              <a:t>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Soviet </a:t>
            </a:r>
            <a:r>
              <a:rPr lang="en-US" dirty="0"/>
              <a:t>leader </a:t>
            </a:r>
            <a:r>
              <a:rPr lang="en-US" dirty="0">
                <a:solidFill>
                  <a:srgbClr val="0000FF"/>
                </a:solidFill>
              </a:rPr>
              <a:t>Nikita </a:t>
            </a:r>
            <a:r>
              <a:rPr lang="en-US" dirty="0" smtClean="0">
                <a:solidFill>
                  <a:srgbClr val="0000FF"/>
                </a:solidFill>
              </a:rPr>
              <a:t>Khrushchev removes </a:t>
            </a:r>
            <a:r>
              <a:rPr lang="en-US" dirty="0">
                <a:solidFill>
                  <a:srgbClr val="0000FF"/>
                </a:solidFill>
              </a:rPr>
              <a:t>the Cuban missiles in exchange for the U.S. promising not to invade Cuba</a:t>
            </a:r>
            <a:r>
              <a:rPr lang="en-US" dirty="0"/>
              <a:t>.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Kennedy </a:t>
            </a:r>
            <a:r>
              <a:rPr lang="en-US" dirty="0"/>
              <a:t>also secretly agreed to remove U.S. missiles from Turkey.</a:t>
            </a:r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46" y="2066415"/>
            <a:ext cx="2172302" cy="21114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46" y="4522904"/>
            <a:ext cx="2172302" cy="20197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5479" y="2870633"/>
            <a:ext cx="2857500" cy="2369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40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Wars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1792" y="1939159"/>
            <a:ext cx="6385035" cy="4370201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Vietnam War- </a:t>
            </a:r>
            <a:r>
              <a:rPr lang="en-US" dirty="0" smtClean="0"/>
              <a:t>Nationalist leader Ho Chi Minh created a </a:t>
            </a:r>
            <a:r>
              <a:rPr lang="en-US" dirty="0" smtClean="0">
                <a:solidFill>
                  <a:srgbClr val="0000FF"/>
                </a:solidFill>
              </a:rPr>
              <a:t>Communist state in North Vietnam and launched a guerrilla war against South Vietnam</a:t>
            </a:r>
            <a:r>
              <a:rPr lang="en-US" dirty="0" smtClean="0"/>
              <a:t> (backed by capitalists)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U.S. provided soldiers and helicopters </a:t>
            </a:r>
            <a:r>
              <a:rPr lang="en-US" dirty="0" smtClean="0"/>
              <a:t>to fight in South Vietnam, and frequently bombed areas where Viet Cong (North) were known to gather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Domino Theory- thinking they were literally resisting communism, U.S. believed if one Asian country became communist, the others would follow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U.S. is unable to prevent Viet Cong from gaining ground, and withdraw from conflict in 1973.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South Vietnam falls to Viet Cong in 1975</a:t>
            </a:r>
            <a:r>
              <a:rPr lang="en-US" dirty="0" smtClean="0"/>
              <a:t>, unifying Vietnam under communist rule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692" y="372417"/>
            <a:ext cx="2543175" cy="22935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4848" y="667571"/>
            <a:ext cx="1800225" cy="25431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01137" y="2878727"/>
            <a:ext cx="2771775" cy="223707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827" y="3623310"/>
            <a:ext cx="1958246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98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of communism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314" y="749015"/>
            <a:ext cx="1981938" cy="21996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660" y="914401"/>
            <a:ext cx="2386964" cy="3286762"/>
          </a:xfrm>
          <a:prstGeom prst="rect">
            <a:avLst/>
          </a:prstGeo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695" y="1043190"/>
            <a:ext cx="3202077" cy="1905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2278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in the U.S.S.R.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18386" y="1813041"/>
            <a:ext cx="6794939" cy="45751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After becoming Prime Minister in 1957, Nikita Khrushchev began </a:t>
            </a:r>
            <a:r>
              <a:rPr lang="en-US" dirty="0" smtClean="0">
                <a:solidFill>
                  <a:srgbClr val="FF0000"/>
                </a:solidFill>
              </a:rPr>
              <a:t>De-Stalinization</a:t>
            </a:r>
            <a:r>
              <a:rPr lang="en-US" dirty="0" smtClean="0"/>
              <a:t> policies, removing the mythical influences of Joseph Stalin from Russian politics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Allowed critique of Stalin, the government, and Communism </a:t>
            </a:r>
            <a:r>
              <a:rPr lang="en-US" dirty="0" smtClean="0"/>
              <a:t>for the first time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Soviet Union will experience long period of </a:t>
            </a:r>
            <a:r>
              <a:rPr lang="en-US" dirty="0" smtClean="0">
                <a:solidFill>
                  <a:srgbClr val="FF0000"/>
                </a:solidFill>
              </a:rPr>
              <a:t>stagnation</a:t>
            </a:r>
            <a:r>
              <a:rPr lang="en-US" dirty="0" smtClean="0"/>
              <a:t>, due to government </a:t>
            </a:r>
            <a:r>
              <a:rPr lang="en-US" dirty="0" smtClean="0">
                <a:solidFill>
                  <a:srgbClr val="0000FF"/>
                </a:solidFill>
              </a:rPr>
              <a:t>planners being unable to predict people’s needs</a:t>
            </a:r>
            <a:r>
              <a:rPr lang="en-US" dirty="0" smtClean="0"/>
              <a:t> (and </a:t>
            </a:r>
            <a:r>
              <a:rPr lang="en-US" dirty="0" smtClean="0">
                <a:solidFill>
                  <a:srgbClr val="0000FF"/>
                </a:solidFill>
              </a:rPr>
              <a:t>not knowing what to produce</a:t>
            </a:r>
            <a:r>
              <a:rPr lang="en-US" dirty="0" smtClean="0"/>
              <a:t>) while people had little incentive to work hard since it did not impact their salary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Farms failed to produce enough food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Consumer </a:t>
            </a:r>
            <a:r>
              <a:rPr lang="en-US" dirty="0" smtClean="0">
                <a:solidFill>
                  <a:srgbClr val="0000FF"/>
                </a:solidFill>
              </a:rPr>
              <a:t>goods became low-quality</a:t>
            </a:r>
            <a:r>
              <a:rPr lang="en-US" dirty="0" smtClean="0"/>
              <a:t>, unable to compete with goods from Western nations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Corruption grew rampant in the Communist party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91" y="1936224"/>
            <a:ext cx="2665971" cy="230028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8450" y="2036902"/>
            <a:ext cx="1981938" cy="219961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8654" y="4520485"/>
            <a:ext cx="2408997" cy="20983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137" y="4413705"/>
            <a:ext cx="2343150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013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Gorbachev’s New Direction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979" y="2084832"/>
            <a:ext cx="6954591" cy="448938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Mikhail Gorbachev- </a:t>
            </a:r>
            <a:r>
              <a:rPr lang="en-US" dirty="0" smtClean="0"/>
              <a:t>Prime Minister of U.S.S.R from 1985-1991, aimed to </a:t>
            </a:r>
            <a:r>
              <a:rPr lang="en-US" dirty="0" smtClean="0">
                <a:solidFill>
                  <a:srgbClr val="0000FF"/>
                </a:solidFill>
              </a:rPr>
              <a:t>reform government with new policies while preserving communism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Glasnost</a:t>
            </a:r>
            <a:r>
              <a:rPr lang="en-US" dirty="0" smtClean="0"/>
              <a:t>- series of political and judicial reforms meant to introduce “openness” to Russian society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Decrease in Censorship-</a:t>
            </a:r>
            <a:r>
              <a:rPr lang="en-US" dirty="0"/>
              <a:t> </a:t>
            </a:r>
            <a:r>
              <a:rPr lang="en-US" dirty="0" smtClean="0"/>
              <a:t>restrictions on the press and bans on free speech were lifted, government transparency increased</a:t>
            </a:r>
            <a:endParaRPr lang="en-US" dirty="0" smtClean="0">
              <a:solidFill>
                <a:srgbClr val="0000CC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Public Trials- </a:t>
            </a:r>
            <a:r>
              <a:rPr lang="en-US" dirty="0" smtClean="0"/>
              <a:t>included released of government critics from prison</a:t>
            </a:r>
            <a:endParaRPr lang="en-US" dirty="0" smtClean="0">
              <a:solidFill>
                <a:srgbClr val="0000CC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CC"/>
                </a:solidFill>
              </a:rPr>
              <a:t>Democratization-</a:t>
            </a:r>
            <a:r>
              <a:rPr lang="en-US" dirty="0" smtClean="0"/>
              <a:t> move towards free government elections, transition was slow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Perestroika</a:t>
            </a:r>
            <a:r>
              <a:rPr lang="en-US" dirty="0" smtClean="0"/>
              <a:t>- </a:t>
            </a:r>
            <a:r>
              <a:rPr lang="en-US" dirty="0" smtClean="0">
                <a:solidFill>
                  <a:srgbClr val="0000CC"/>
                </a:solidFill>
              </a:rPr>
              <a:t>restructuring of government </a:t>
            </a:r>
            <a:r>
              <a:rPr lang="en-US" dirty="0" smtClean="0"/>
              <a:t>(removal of “old school” leaders and politicians) </a:t>
            </a:r>
            <a:r>
              <a:rPr lang="en-US" dirty="0" smtClean="0">
                <a:solidFill>
                  <a:srgbClr val="0000CC"/>
                </a:solidFill>
              </a:rPr>
              <a:t>and economic systems</a:t>
            </a:r>
            <a:r>
              <a:rPr lang="en-US" dirty="0" smtClean="0"/>
              <a:t> during Gorbachev’s leadership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553" y="285587"/>
            <a:ext cx="2198179" cy="24598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730" y="2395758"/>
            <a:ext cx="1819275" cy="25050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570" y="2904471"/>
            <a:ext cx="2513459" cy="19963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754" y="5211760"/>
            <a:ext cx="28765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69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 of Berlin Wall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993228"/>
            <a:ext cx="6148552" cy="5316132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Warsaw </a:t>
            </a:r>
            <a:r>
              <a:rPr lang="en-US" dirty="0">
                <a:solidFill>
                  <a:srgbClr val="FF0000"/>
                </a:solidFill>
              </a:rPr>
              <a:t>Pact- </a:t>
            </a:r>
            <a:r>
              <a:rPr lang="en-US" dirty="0" smtClean="0"/>
              <a:t>member </a:t>
            </a:r>
            <a:r>
              <a:rPr lang="en-US" dirty="0"/>
              <a:t>states </a:t>
            </a:r>
            <a:r>
              <a:rPr lang="en-US" dirty="0" smtClean="0"/>
              <a:t>would come </a:t>
            </a:r>
            <a:r>
              <a:rPr lang="en-US" dirty="0"/>
              <a:t>to </a:t>
            </a:r>
            <a:r>
              <a:rPr lang="en-US" dirty="0">
                <a:solidFill>
                  <a:srgbClr val="0000FF"/>
                </a:solidFill>
              </a:rPr>
              <a:t>the defense of any member attacked by an outside </a:t>
            </a:r>
            <a:r>
              <a:rPr lang="en-US" dirty="0" smtClean="0">
                <a:solidFill>
                  <a:srgbClr val="0000FF"/>
                </a:solidFill>
              </a:rPr>
              <a:t>force</a:t>
            </a:r>
            <a:r>
              <a:rPr lang="en-US" dirty="0" smtClean="0"/>
              <a:t>, </a:t>
            </a:r>
            <a:r>
              <a:rPr lang="en-US" dirty="0"/>
              <a:t>and </a:t>
            </a:r>
            <a:r>
              <a:rPr lang="en-US" dirty="0" smtClean="0"/>
              <a:t>all member nations </a:t>
            </a:r>
            <a:r>
              <a:rPr lang="en-US" dirty="0" smtClean="0">
                <a:solidFill>
                  <a:srgbClr val="0000FF"/>
                </a:solidFill>
              </a:rPr>
              <a:t>created a unified </a:t>
            </a:r>
            <a:r>
              <a:rPr lang="en-US" dirty="0">
                <a:solidFill>
                  <a:srgbClr val="0000FF"/>
                </a:solidFill>
              </a:rPr>
              <a:t>military </a:t>
            </a:r>
            <a:r>
              <a:rPr lang="en-US" dirty="0" smtClean="0">
                <a:solidFill>
                  <a:srgbClr val="0000FF"/>
                </a:solidFill>
              </a:rPr>
              <a:t>force </a:t>
            </a:r>
            <a:r>
              <a:rPr lang="en-US" dirty="0" smtClean="0"/>
              <a:t>under the </a:t>
            </a:r>
            <a:r>
              <a:rPr lang="en-US" dirty="0"/>
              <a:t>Soviet Union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Soviet Union, Albania, Poland, Romania, Hungary, East Germany, Czechoslovakia, and </a:t>
            </a:r>
            <a:r>
              <a:rPr lang="en-US" dirty="0" smtClean="0"/>
              <a:t>Bulgaria signed in 1955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December 1988</a:t>
            </a:r>
            <a:r>
              <a:rPr lang="en-US" dirty="0" smtClean="0"/>
              <a:t>: Gorbachev states </a:t>
            </a:r>
            <a:r>
              <a:rPr lang="en-US" dirty="0"/>
              <a:t>that </a:t>
            </a:r>
            <a:r>
              <a:rPr lang="en-US" dirty="0">
                <a:solidFill>
                  <a:srgbClr val="0000FF"/>
                </a:solidFill>
              </a:rPr>
              <a:t>all nations should be free </a:t>
            </a:r>
            <a:r>
              <a:rPr lang="en-US" dirty="0" smtClean="0">
                <a:solidFill>
                  <a:srgbClr val="0000FF"/>
                </a:solidFill>
              </a:rPr>
              <a:t>from </a:t>
            </a:r>
            <a:r>
              <a:rPr lang="en-US" dirty="0">
                <a:solidFill>
                  <a:srgbClr val="0000FF"/>
                </a:solidFill>
              </a:rPr>
              <a:t>outside </a:t>
            </a:r>
            <a:r>
              <a:rPr lang="en-US" dirty="0" smtClean="0">
                <a:solidFill>
                  <a:srgbClr val="0000FF"/>
                </a:solidFill>
              </a:rPr>
              <a:t>interference</a:t>
            </a:r>
            <a:r>
              <a:rPr lang="en-US" dirty="0" smtClean="0"/>
              <a:t>, USSR </a:t>
            </a:r>
            <a:r>
              <a:rPr lang="en-US" dirty="0"/>
              <a:t>would </a:t>
            </a:r>
            <a:r>
              <a:rPr lang="en-US" dirty="0" smtClean="0"/>
              <a:t>reduce </a:t>
            </a:r>
            <a:r>
              <a:rPr lang="en-US" dirty="0"/>
              <a:t>the number of troops and tanks that were based in the Eastern Bloc countries.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Warsaw Pact was </a:t>
            </a:r>
            <a:r>
              <a:rPr lang="en-US" dirty="0">
                <a:solidFill>
                  <a:srgbClr val="0000FF"/>
                </a:solidFill>
              </a:rPr>
              <a:t>dissolved in July </a:t>
            </a:r>
            <a:r>
              <a:rPr lang="en-US" dirty="0" smtClean="0">
                <a:solidFill>
                  <a:srgbClr val="0000FF"/>
                </a:solidFill>
              </a:rPr>
              <a:t>1991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Fall of Berlin </a:t>
            </a:r>
            <a:r>
              <a:rPr lang="en-US" dirty="0" smtClean="0">
                <a:solidFill>
                  <a:srgbClr val="FF0000"/>
                </a:solidFill>
              </a:rPr>
              <a:t>Wall- </a:t>
            </a:r>
            <a:r>
              <a:rPr lang="en-US" dirty="0" smtClean="0"/>
              <a:t>East </a:t>
            </a:r>
            <a:r>
              <a:rPr lang="en-US" dirty="0"/>
              <a:t>Berlin’s Communist Party </a:t>
            </a:r>
            <a:r>
              <a:rPr lang="en-US" dirty="0" smtClean="0"/>
              <a:t>announced </a:t>
            </a:r>
            <a:r>
              <a:rPr lang="en-US" dirty="0" smtClean="0">
                <a:solidFill>
                  <a:srgbClr val="0000FF"/>
                </a:solidFill>
              </a:rPr>
              <a:t>citizens </a:t>
            </a:r>
            <a:r>
              <a:rPr lang="en-US" dirty="0">
                <a:solidFill>
                  <a:srgbClr val="0000FF"/>
                </a:solidFill>
              </a:rPr>
              <a:t>of the GDR were free to cross the country’s </a:t>
            </a:r>
            <a:r>
              <a:rPr lang="en-US" dirty="0" smtClean="0">
                <a:solidFill>
                  <a:srgbClr val="0000FF"/>
                </a:solidFill>
              </a:rPr>
              <a:t>borders at midnight</a:t>
            </a:r>
            <a:r>
              <a:rPr lang="en-US" dirty="0" smtClean="0"/>
              <a:t> on </a:t>
            </a:r>
            <a:r>
              <a:rPr lang="en-US" dirty="0"/>
              <a:t>November 9, </a:t>
            </a:r>
            <a:r>
              <a:rPr lang="en-US" dirty="0" smtClean="0"/>
              <a:t>1989; people </a:t>
            </a:r>
            <a:r>
              <a:rPr lang="en-US" dirty="0"/>
              <a:t>used hammers and picks to knock away chunks </a:t>
            </a:r>
            <a:r>
              <a:rPr lang="en-US" dirty="0" smtClean="0"/>
              <a:t>of the wall while </a:t>
            </a:r>
            <a:r>
              <a:rPr lang="en-US" dirty="0"/>
              <a:t>cranes and bulldozers pulled down </a:t>
            </a:r>
            <a:r>
              <a:rPr lang="en-US" dirty="0" smtClean="0"/>
              <a:t>sections. 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Berlin </a:t>
            </a:r>
            <a:r>
              <a:rPr lang="en-US" dirty="0">
                <a:solidFill>
                  <a:srgbClr val="0000FF"/>
                </a:solidFill>
              </a:rPr>
              <a:t>was united </a:t>
            </a:r>
            <a:r>
              <a:rPr lang="en-US" dirty="0"/>
              <a:t>for the first time since 1945.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1990: </a:t>
            </a:r>
            <a:r>
              <a:rPr lang="en-US" dirty="0"/>
              <a:t>East Germany </a:t>
            </a:r>
            <a:r>
              <a:rPr lang="en-US" dirty="0" smtClean="0"/>
              <a:t>officially left </a:t>
            </a:r>
            <a:r>
              <a:rPr lang="en-US" dirty="0"/>
              <a:t>the Pact and reunited with West Germany; the </a:t>
            </a:r>
            <a:r>
              <a:rPr lang="en-US" dirty="0">
                <a:solidFill>
                  <a:srgbClr val="0000FF"/>
                </a:solidFill>
              </a:rPr>
              <a:t>reunified Germany then became a member of NATO. </a:t>
            </a:r>
            <a:endParaRPr lang="en-US" dirty="0" smtClean="0">
              <a:solidFill>
                <a:srgbClr val="0000FF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326" y="4763576"/>
            <a:ext cx="2619375" cy="1743075"/>
          </a:xfrm>
          <a:prstGeom prst="rect">
            <a:avLst/>
          </a:prstGeo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81" y="5105426"/>
            <a:ext cx="2153075" cy="140122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8852" y="1721276"/>
            <a:ext cx="1962150" cy="2333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81" y="1841679"/>
            <a:ext cx="2835654" cy="280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026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Breakup of the Soviet Union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1076" y="2084831"/>
            <a:ext cx="6274676" cy="4426327"/>
          </a:xfrm>
        </p:spPr>
        <p:txBody>
          <a:bodyPr bIns="0"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divide between the extreme </a:t>
            </a:r>
            <a:r>
              <a:rPr lang="en-US" dirty="0" smtClean="0"/>
              <a:t>wealth and </a:t>
            </a:r>
            <a:r>
              <a:rPr lang="en-US" dirty="0"/>
              <a:t>the poverty of Soviet citizens created </a:t>
            </a:r>
            <a:r>
              <a:rPr lang="en-US" dirty="0">
                <a:solidFill>
                  <a:srgbClr val="0000FF"/>
                </a:solidFill>
              </a:rPr>
              <a:t>a backlash from younger people who refused to adopt Communist Party ideology </a:t>
            </a:r>
            <a:r>
              <a:rPr lang="en-US" dirty="0"/>
              <a:t>as their parents </a:t>
            </a:r>
            <a:r>
              <a:rPr lang="en-US" dirty="0" smtClean="0"/>
              <a:t>had.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 </a:t>
            </a:r>
            <a:r>
              <a:rPr lang="en-US" dirty="0"/>
              <a:t>the 1980s, </a:t>
            </a:r>
            <a:r>
              <a:rPr lang="en-US" dirty="0" smtClean="0">
                <a:solidFill>
                  <a:srgbClr val="FF0000"/>
                </a:solidFill>
              </a:rPr>
              <a:t>U.S. President </a:t>
            </a:r>
            <a:r>
              <a:rPr lang="en-US" dirty="0">
                <a:solidFill>
                  <a:srgbClr val="FF0000"/>
                </a:solidFill>
              </a:rPr>
              <a:t>Ronald Reagan </a:t>
            </a:r>
            <a:r>
              <a:rPr lang="en-US" dirty="0">
                <a:solidFill>
                  <a:srgbClr val="0000FF"/>
                </a:solidFill>
              </a:rPr>
              <a:t>isolated the Soviet economy</a:t>
            </a:r>
            <a:r>
              <a:rPr lang="en-US" dirty="0"/>
              <a:t> from the rest of the </a:t>
            </a:r>
            <a:r>
              <a:rPr lang="en-US" dirty="0" smtClean="0"/>
              <a:t>world, causing </a:t>
            </a:r>
            <a:r>
              <a:rPr lang="en-US" dirty="0">
                <a:solidFill>
                  <a:srgbClr val="0000FF"/>
                </a:solidFill>
              </a:rPr>
              <a:t>oil </a:t>
            </a:r>
            <a:r>
              <a:rPr lang="en-US" dirty="0" smtClean="0">
                <a:solidFill>
                  <a:srgbClr val="0000FF"/>
                </a:solidFill>
              </a:rPr>
              <a:t>and </a:t>
            </a:r>
            <a:r>
              <a:rPr lang="en-US" dirty="0">
                <a:solidFill>
                  <a:srgbClr val="0000FF"/>
                </a:solidFill>
              </a:rPr>
              <a:t>gas revenue </a:t>
            </a:r>
            <a:r>
              <a:rPr lang="en-US" dirty="0" smtClean="0">
                <a:solidFill>
                  <a:srgbClr val="0000FF"/>
                </a:solidFill>
              </a:rPr>
              <a:t>to drop </a:t>
            </a:r>
            <a:r>
              <a:rPr lang="en-US" dirty="0" smtClean="0"/>
              <a:t>dramatically.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Gorbachev’s </a:t>
            </a:r>
            <a:r>
              <a:rPr lang="en-US" dirty="0">
                <a:solidFill>
                  <a:srgbClr val="FF0000"/>
                </a:solidFill>
              </a:rPr>
              <a:t>reforms </a:t>
            </a:r>
            <a:r>
              <a:rPr lang="en-US" dirty="0"/>
              <a:t>were </a:t>
            </a:r>
            <a:r>
              <a:rPr lang="en-US" dirty="0">
                <a:solidFill>
                  <a:srgbClr val="0000FF"/>
                </a:solidFill>
              </a:rPr>
              <a:t>slow to </a:t>
            </a:r>
            <a:r>
              <a:rPr lang="en-US" dirty="0" smtClean="0">
                <a:solidFill>
                  <a:srgbClr val="0000FF"/>
                </a:solidFill>
              </a:rPr>
              <a:t>produce change</a:t>
            </a:r>
            <a:r>
              <a:rPr lang="en-US" dirty="0" smtClean="0"/>
              <a:t>, which </a:t>
            </a:r>
            <a:r>
              <a:rPr lang="en-US" dirty="0" smtClean="0">
                <a:solidFill>
                  <a:srgbClr val="0000FF"/>
                </a:solidFill>
              </a:rPr>
              <a:t>sped up the </a:t>
            </a:r>
            <a:r>
              <a:rPr lang="en-US" dirty="0">
                <a:solidFill>
                  <a:srgbClr val="0000FF"/>
                </a:solidFill>
              </a:rPr>
              <a:t>collapse of the Soviet </a:t>
            </a:r>
            <a:r>
              <a:rPr lang="en-US" dirty="0" smtClean="0">
                <a:solidFill>
                  <a:srgbClr val="0000FF"/>
                </a:solidFill>
              </a:rPr>
              <a:t>Union</a:t>
            </a:r>
            <a:r>
              <a:rPr lang="en-US" dirty="0" smtClean="0"/>
              <a:t>, leading to independence </a:t>
            </a:r>
            <a:r>
              <a:rPr lang="en-US" dirty="0"/>
              <a:t>movements in the Soviet satellites of Eastern </a:t>
            </a:r>
            <a:r>
              <a:rPr lang="en-US" dirty="0" smtClean="0"/>
              <a:t>Europe. 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An </a:t>
            </a:r>
            <a:r>
              <a:rPr lang="en-US" dirty="0">
                <a:solidFill>
                  <a:srgbClr val="0000FF"/>
                </a:solidFill>
              </a:rPr>
              <a:t>unsuccessful coup </a:t>
            </a:r>
            <a:r>
              <a:rPr lang="en-US" dirty="0"/>
              <a:t>by Communist Party hard-liners in August 1991 </a:t>
            </a:r>
            <a:r>
              <a:rPr lang="en-US" dirty="0" smtClean="0">
                <a:solidFill>
                  <a:srgbClr val="0000FF"/>
                </a:solidFill>
              </a:rPr>
              <a:t>diminished </a:t>
            </a:r>
            <a:r>
              <a:rPr lang="en-US" dirty="0">
                <a:solidFill>
                  <a:srgbClr val="0000FF"/>
                </a:solidFill>
              </a:rPr>
              <a:t>Gorbachev’s power </a:t>
            </a:r>
            <a:r>
              <a:rPr lang="en-US" dirty="0"/>
              <a:t>and </a:t>
            </a:r>
            <a:r>
              <a:rPr lang="en-US" dirty="0" smtClean="0"/>
              <a:t>positioned democratic </a:t>
            </a:r>
            <a:r>
              <a:rPr lang="en-US" dirty="0"/>
              <a:t>forces, led by Boris Yeltsin, </a:t>
            </a:r>
            <a:r>
              <a:rPr lang="en-US" dirty="0" smtClean="0"/>
              <a:t>for a political takeover.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On </a:t>
            </a:r>
            <a:r>
              <a:rPr lang="en-US" dirty="0"/>
              <a:t>December 25, </a:t>
            </a:r>
            <a:r>
              <a:rPr lang="en-US" dirty="0">
                <a:solidFill>
                  <a:srgbClr val="0000FF"/>
                </a:solidFill>
              </a:rPr>
              <a:t>Gorbachev resigned</a:t>
            </a:r>
            <a:r>
              <a:rPr lang="en-US" dirty="0"/>
              <a:t> as leader of the USSR. </a:t>
            </a:r>
            <a:r>
              <a:rPr lang="en-US" dirty="0" smtClean="0"/>
              <a:t>The </a:t>
            </a:r>
            <a:r>
              <a:rPr lang="en-US" dirty="0">
                <a:solidFill>
                  <a:srgbClr val="0000FF"/>
                </a:solidFill>
              </a:rPr>
              <a:t>Soviet Union ceased to exist on December 31, 1991.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7805" y="1058184"/>
            <a:ext cx="3926079" cy="2205281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3918" y="3421119"/>
            <a:ext cx="2057182" cy="205518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9267" y="4083269"/>
            <a:ext cx="2852447" cy="2099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91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Cornell note-taking method</a:t>
            </a:r>
            <a:endParaRPr lang="en-US" dirty="0"/>
          </a:p>
        </p:txBody>
      </p:sp>
      <p:sp>
        <p:nvSpPr>
          <p:cNvPr id="4" name="Content Placeholder 4"/>
          <p:cNvSpPr>
            <a:spLocks noGrp="1"/>
          </p:cNvSpPr>
          <p:nvPr>
            <p:ph sz="half" idx="1"/>
          </p:nvPr>
        </p:nvSpPr>
        <p:spPr>
          <a:xfrm>
            <a:off x="1024128" y="2271602"/>
            <a:ext cx="3079750" cy="4102100"/>
          </a:xfrm>
        </p:spPr>
        <p:txBody>
          <a:bodyPr>
            <a:normAutofit/>
          </a:bodyPr>
          <a:lstStyle/>
          <a:p>
            <a:r>
              <a:rPr lang="en-US" dirty="0" smtClean="0"/>
              <a:t>Notes color-coded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go on this side of the line.</a:t>
            </a:r>
          </a:p>
          <a:p>
            <a:r>
              <a:rPr lang="en-US" dirty="0" smtClean="0"/>
              <a:t>These items will include:</a:t>
            </a:r>
          </a:p>
          <a:p>
            <a:pPr lvl="1"/>
            <a:r>
              <a:rPr lang="en-US" dirty="0" smtClean="0"/>
              <a:t>Main Ideas</a:t>
            </a:r>
          </a:p>
          <a:p>
            <a:pPr lvl="1"/>
            <a:r>
              <a:rPr lang="en-US" dirty="0" smtClean="0"/>
              <a:t>Big Concepts</a:t>
            </a:r>
          </a:p>
          <a:p>
            <a:pPr lvl="1"/>
            <a:r>
              <a:rPr lang="en-US" dirty="0" smtClean="0"/>
              <a:t>Vocabulary Words</a:t>
            </a:r>
            <a:endParaRPr lang="en-US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5290443" y="2173439"/>
            <a:ext cx="4778375" cy="410210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Notes color-coded in </a:t>
            </a:r>
            <a:r>
              <a:rPr lang="en-US" dirty="0" smtClean="0">
                <a:solidFill>
                  <a:srgbClr val="0000FF"/>
                </a:solidFill>
              </a:rPr>
              <a:t>BLUE</a:t>
            </a:r>
            <a:r>
              <a:rPr lang="en-US" dirty="0" smtClean="0"/>
              <a:t> go on this side of the line.</a:t>
            </a:r>
          </a:p>
          <a:p>
            <a:r>
              <a:rPr lang="en-US" dirty="0" smtClean="0"/>
              <a:t>These items will include:</a:t>
            </a:r>
          </a:p>
          <a:p>
            <a:pPr lvl="1"/>
            <a:r>
              <a:rPr lang="en-US" dirty="0" smtClean="0"/>
              <a:t>Supporting details</a:t>
            </a:r>
          </a:p>
          <a:p>
            <a:pPr lvl="1"/>
            <a:r>
              <a:rPr lang="en-US" dirty="0" smtClean="0"/>
              <a:t>Dates, Times, and Biographic details</a:t>
            </a:r>
          </a:p>
          <a:p>
            <a:pPr lvl="1"/>
            <a:r>
              <a:rPr lang="en-US" dirty="0" smtClean="0"/>
              <a:t>Vocabulary Definitions</a:t>
            </a:r>
          </a:p>
          <a:p>
            <a:r>
              <a:rPr lang="en-US" dirty="0" smtClean="0"/>
              <a:t>Any items in BLACK text are optional. Remember: the more thorough your notes, the more prepared you will be for exams.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624945" y="2010718"/>
            <a:ext cx="15875" cy="4102100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63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the Iron Curtain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Problems with Communism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Division of Germany</a:t>
            </a:r>
          </a:p>
        </p:txBody>
      </p:sp>
      <p:pic>
        <p:nvPicPr>
          <p:cNvPr id="4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80754"/>
            <a:ext cx="3232085" cy="221017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699" y="2572267"/>
            <a:ext cx="3542288" cy="1724025"/>
          </a:xfrm>
          <a:prstGeom prst="rect">
            <a:avLst/>
          </a:prstGeo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4667" y="285232"/>
            <a:ext cx="4266333" cy="206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442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Yalta Conference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19" y="1184856"/>
            <a:ext cx="6065305" cy="530609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Cold War (1945-1991)- </a:t>
            </a:r>
            <a:r>
              <a:rPr lang="en-US" dirty="0">
                <a:solidFill>
                  <a:srgbClr val="0000CC"/>
                </a:solidFill>
              </a:rPr>
              <a:t>long period of tension between</a:t>
            </a:r>
            <a:r>
              <a:rPr lang="en-US" dirty="0"/>
              <a:t> USA &amp; Allies (</a:t>
            </a:r>
            <a:r>
              <a:rPr lang="en-US" dirty="0">
                <a:solidFill>
                  <a:srgbClr val="0000CC"/>
                </a:solidFill>
              </a:rPr>
              <a:t>the West, democracies &amp; capitalism</a:t>
            </a:r>
            <a:r>
              <a:rPr lang="en-US" dirty="0"/>
              <a:t>) and Soviet Union (</a:t>
            </a:r>
            <a:r>
              <a:rPr lang="en-US" dirty="0">
                <a:solidFill>
                  <a:srgbClr val="0000CC"/>
                </a:solidFill>
              </a:rPr>
              <a:t>East, communist nations</a:t>
            </a:r>
            <a:r>
              <a:rPr lang="en-US" dirty="0"/>
              <a:t>).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Yalta Conference- </a:t>
            </a:r>
            <a:r>
              <a:rPr lang="en-US" dirty="0" smtClean="0"/>
              <a:t>meeting</a:t>
            </a:r>
            <a:r>
              <a:rPr lang="en-US" dirty="0"/>
              <a:t> to discuss Germany’s unconditional surrender</a:t>
            </a:r>
            <a:r>
              <a:rPr lang="en-US" dirty="0" smtClean="0"/>
              <a:t> in February 1945 </a:t>
            </a:r>
            <a:r>
              <a:rPr lang="en-US" dirty="0" smtClean="0">
                <a:solidFill>
                  <a:srgbClr val="0000FF"/>
                </a:solidFill>
              </a:rPr>
              <a:t>between leaders of the Allied Powers of WWII,</a:t>
            </a:r>
            <a:r>
              <a:rPr lang="en-US" dirty="0" smtClean="0"/>
              <a:t> including: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Winston </a:t>
            </a:r>
            <a:r>
              <a:rPr lang="en-US" dirty="0"/>
              <a:t>Churchill</a:t>
            </a:r>
            <a:r>
              <a:rPr lang="en-US" dirty="0" smtClean="0"/>
              <a:t>, Prime Minister of UK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Joseph </a:t>
            </a:r>
            <a:r>
              <a:rPr lang="en-US" dirty="0"/>
              <a:t>Stalin, </a:t>
            </a:r>
            <a:r>
              <a:rPr lang="en-US" dirty="0" smtClean="0"/>
              <a:t>premier of Soviet Union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Franklin </a:t>
            </a:r>
            <a:r>
              <a:rPr lang="en-US" dirty="0"/>
              <a:t>D. </a:t>
            </a:r>
            <a:r>
              <a:rPr lang="en-US" dirty="0" smtClean="0"/>
              <a:t>Roosevelt, U.S. President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</a:t>
            </a:r>
            <a:r>
              <a:rPr lang="en-US" dirty="0" smtClean="0"/>
              <a:t>greed to </a:t>
            </a:r>
            <a:r>
              <a:rPr lang="en-US" dirty="0" smtClean="0">
                <a:solidFill>
                  <a:srgbClr val="0000FF"/>
                </a:solidFill>
              </a:rPr>
              <a:t>set up four occupation zones </a:t>
            </a:r>
            <a:r>
              <a:rPr lang="en-US" dirty="0"/>
              <a:t>to be run by their </a:t>
            </a:r>
            <a:r>
              <a:rPr lang="en-US" dirty="0" smtClean="0"/>
              <a:t>countries plus </a:t>
            </a:r>
            <a:r>
              <a:rPr lang="en-US" dirty="0"/>
              <a:t>France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Occupation </a:t>
            </a:r>
            <a:r>
              <a:rPr lang="en-US" dirty="0">
                <a:solidFill>
                  <a:srgbClr val="FF0000"/>
                </a:solidFill>
              </a:rPr>
              <a:t>Zone- </a:t>
            </a:r>
            <a:r>
              <a:rPr lang="en-US" dirty="0" smtClean="0"/>
              <a:t>local populations and state/local governments </a:t>
            </a:r>
            <a:r>
              <a:rPr lang="en-US" dirty="0" smtClean="0">
                <a:solidFill>
                  <a:srgbClr val="0000FF"/>
                </a:solidFill>
              </a:rPr>
              <a:t>follow policies carried out by a government that is temporarily in charge of the area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Stalin agreed </a:t>
            </a:r>
            <a:r>
              <a:rPr lang="en-US" dirty="0"/>
              <a:t>to permit </a:t>
            </a:r>
            <a:r>
              <a:rPr lang="en-US" dirty="0">
                <a:solidFill>
                  <a:srgbClr val="0000FF"/>
                </a:solidFill>
              </a:rPr>
              <a:t>free elections in Eastern Europe </a:t>
            </a:r>
            <a:endParaRPr lang="en-US" dirty="0" smtClean="0">
              <a:solidFill>
                <a:srgbClr val="0000FF"/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Scheduled meeting </a:t>
            </a:r>
            <a:r>
              <a:rPr lang="en-US" dirty="0"/>
              <a:t>for April in San Francisco to </a:t>
            </a:r>
            <a:r>
              <a:rPr lang="en-US" dirty="0" smtClean="0"/>
              <a:t>create </a:t>
            </a:r>
            <a:r>
              <a:rPr lang="en-US" dirty="0"/>
              <a:t>United </a:t>
            </a:r>
            <a:r>
              <a:rPr lang="en-US" dirty="0" smtClean="0"/>
              <a:t>Nations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55" y="1975458"/>
            <a:ext cx="3232085" cy="221017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5656" y="2369712"/>
            <a:ext cx="2259990" cy="35030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719" y="4301544"/>
            <a:ext cx="3196264" cy="240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154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742873"/>
            <a:ext cx="9720072" cy="1117460"/>
          </a:xfrm>
        </p:spPr>
        <p:txBody>
          <a:bodyPr/>
          <a:lstStyle/>
          <a:p>
            <a:r>
              <a:rPr lang="en-US" dirty="0" smtClean="0"/>
              <a:t>Problems with Communism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491" y="1860333"/>
            <a:ext cx="4754880" cy="50050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Western Democracies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4855" y="2360835"/>
            <a:ext cx="5164153" cy="394852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Political System: </a:t>
            </a:r>
            <a:r>
              <a:rPr lang="en-US" dirty="0" smtClean="0">
                <a:solidFill>
                  <a:srgbClr val="0000FF"/>
                </a:solidFill>
              </a:rPr>
              <a:t>Citizens elect their representatives and national leaders</a:t>
            </a:r>
            <a:r>
              <a:rPr lang="en-US" dirty="0" smtClean="0"/>
              <a:t>. People have the right to form their own political parties.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Individual Rights: </a:t>
            </a:r>
            <a:r>
              <a:rPr lang="en-US" dirty="0" smtClean="0"/>
              <a:t>Citizens have </a:t>
            </a:r>
            <a:r>
              <a:rPr lang="en-US" dirty="0" smtClean="0">
                <a:solidFill>
                  <a:srgbClr val="0000FF"/>
                </a:solidFill>
              </a:rPr>
              <a:t>basic rights</a:t>
            </a:r>
            <a:r>
              <a:rPr lang="en-US" dirty="0" smtClean="0"/>
              <a:t>, including freedom of speech, freedom of the press, and freedom of religion.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Economic System: </a:t>
            </a:r>
            <a:r>
              <a:rPr lang="en-US" dirty="0" smtClean="0">
                <a:solidFill>
                  <a:srgbClr val="0000FF"/>
                </a:solidFill>
              </a:rPr>
              <a:t>Economic freedoms </a:t>
            </a:r>
            <a:r>
              <a:rPr lang="en-US" dirty="0" smtClean="0"/>
              <a:t>allow people and corporations to own land and businesses. </a:t>
            </a:r>
            <a:r>
              <a:rPr lang="en-US" dirty="0" smtClean="0">
                <a:solidFill>
                  <a:srgbClr val="0000FF"/>
                </a:solidFill>
              </a:rPr>
              <a:t>Businesses provide goods and services in order to make a profit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8753" y="1860333"/>
            <a:ext cx="4754880" cy="50050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Soviet Communism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969" y="2360835"/>
            <a:ext cx="5118448" cy="394852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Political System: </a:t>
            </a:r>
            <a:r>
              <a:rPr lang="en-US" dirty="0" smtClean="0"/>
              <a:t>Dictatorship controlled by Communist Party leaders. </a:t>
            </a:r>
            <a:r>
              <a:rPr lang="en-US" dirty="0" smtClean="0">
                <a:solidFill>
                  <a:srgbClr val="0000FF"/>
                </a:solidFill>
              </a:rPr>
              <a:t>Communist Party is the only political party allowed to operate.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Individual Rights: </a:t>
            </a:r>
            <a:r>
              <a:rPr lang="en-US" dirty="0" smtClean="0"/>
              <a:t>Ordinary citizens had </a:t>
            </a:r>
            <a:r>
              <a:rPr lang="en-US" dirty="0" smtClean="0">
                <a:solidFill>
                  <a:srgbClr val="0000FF"/>
                </a:solidFill>
              </a:rPr>
              <a:t>few rights. Government controlled radio, television and newspapers</a:t>
            </a:r>
            <a:r>
              <a:rPr lang="en-US" dirty="0" smtClean="0"/>
              <a:t>. Secret police arrested critics of government. Religion was discouraged.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Economic System: </a:t>
            </a:r>
            <a:r>
              <a:rPr lang="en-US" dirty="0" smtClean="0"/>
              <a:t>Private property is abolished. </a:t>
            </a:r>
            <a:r>
              <a:rPr lang="en-US" dirty="0" smtClean="0">
                <a:solidFill>
                  <a:srgbClr val="0000FF"/>
                </a:solidFill>
              </a:rPr>
              <a:t>State ownership and central planning allowed government to control all production.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975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iron curtain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4138" y="1923393"/>
            <a:ext cx="7273487" cy="4556235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Distrust and tensions grew between </a:t>
            </a:r>
            <a:r>
              <a:rPr lang="en-US" dirty="0">
                <a:solidFill>
                  <a:srgbClr val="FF0000"/>
                </a:solidFill>
              </a:rPr>
              <a:t>U.S. and Soviet Union </a:t>
            </a:r>
            <a:r>
              <a:rPr lang="en-US" dirty="0" smtClean="0"/>
              <a:t>when </a:t>
            </a:r>
            <a:r>
              <a:rPr lang="en-US" dirty="0">
                <a:solidFill>
                  <a:srgbClr val="0000FF"/>
                </a:solidFill>
              </a:rPr>
              <a:t>Stalin broke his promise of free elections in Eastern Europe</a:t>
            </a:r>
            <a:r>
              <a:rPr lang="en-US" dirty="0"/>
              <a:t> and installed governments dominated by the Soviet Union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Stalin </a:t>
            </a:r>
            <a:r>
              <a:rPr lang="en-US" dirty="0" smtClean="0">
                <a:solidFill>
                  <a:srgbClr val="0000FF"/>
                </a:solidFill>
              </a:rPr>
              <a:t>claimed that Eastern European nations were acting as a buffer zone </a:t>
            </a:r>
            <a:r>
              <a:rPr lang="en-US" dirty="0" smtClean="0"/>
              <a:t>to protect USSR security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Albania, Bulgaria, Czechoslovakia, Hungary, Poland, Romania become Soviet satellites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 Churchill refers to this as the “Iron Curtain” while U.S. begins developing containment policy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Iron </a:t>
            </a:r>
            <a:r>
              <a:rPr lang="en-US" dirty="0">
                <a:solidFill>
                  <a:srgbClr val="FF0000"/>
                </a:solidFill>
              </a:rPr>
              <a:t>Curtain- </a:t>
            </a:r>
            <a:r>
              <a:rPr lang="en-US" dirty="0">
                <a:solidFill>
                  <a:srgbClr val="0000CC"/>
                </a:solidFill>
              </a:rPr>
              <a:t>boundary cutting off contact between Communist countries and the rest of Europe </a:t>
            </a:r>
            <a:r>
              <a:rPr lang="en-US" dirty="0"/>
              <a:t>(capitalist</a:t>
            </a:r>
            <a:r>
              <a:rPr lang="en-US" dirty="0" smtClean="0"/>
              <a:t>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Containment- </a:t>
            </a:r>
            <a:r>
              <a:rPr lang="en-US" dirty="0" smtClean="0">
                <a:solidFill>
                  <a:srgbClr val="0000FF"/>
                </a:solidFill>
              </a:rPr>
              <a:t>U.S. would offer assistance to prevent Communism from spreading to new nations</a:t>
            </a:r>
            <a:r>
              <a:rPr lang="en-US" dirty="0" smtClean="0"/>
              <a:t> (Truman Doctrine) and help </a:t>
            </a:r>
            <a:r>
              <a:rPr lang="en-US" dirty="0" smtClean="0">
                <a:solidFill>
                  <a:srgbClr val="0000FF"/>
                </a:solidFill>
              </a:rPr>
              <a:t>rebuild post-war economies</a:t>
            </a:r>
            <a:r>
              <a:rPr lang="en-US" dirty="0" smtClean="0"/>
              <a:t> for potential trade partners (Marshall Plan)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7625" y="2438928"/>
            <a:ext cx="2581275" cy="17335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5275" y="4414371"/>
            <a:ext cx="3924628" cy="222291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616" y="473011"/>
            <a:ext cx="3542288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52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Berlin Airlift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18" y="1904896"/>
            <a:ext cx="2862399" cy="22922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19" y="867103"/>
            <a:ext cx="5787521" cy="544225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When Germany was divided into four zones after Yalta, </a:t>
            </a:r>
            <a:r>
              <a:rPr lang="en-US" dirty="0" smtClean="0">
                <a:solidFill>
                  <a:srgbClr val="FF0000"/>
                </a:solidFill>
              </a:rPr>
              <a:t>Berlin</a:t>
            </a:r>
            <a:r>
              <a:rPr lang="en-US" dirty="0" smtClean="0"/>
              <a:t> (capital city) was </a:t>
            </a:r>
            <a:r>
              <a:rPr lang="en-US" dirty="0" smtClean="0">
                <a:solidFill>
                  <a:srgbClr val="0000FF"/>
                </a:solidFill>
              </a:rPr>
              <a:t>divided also even though it was entirely in the Soviet Zone</a:t>
            </a:r>
            <a:r>
              <a:rPr lang="en-US" dirty="0" smtClean="0"/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 1948, </a:t>
            </a:r>
            <a:r>
              <a:rPr lang="en-US" dirty="0" smtClean="0">
                <a:solidFill>
                  <a:srgbClr val="FF0000"/>
                </a:solidFill>
              </a:rPr>
              <a:t>Western Allies </a:t>
            </a:r>
            <a:r>
              <a:rPr lang="en-US" dirty="0" smtClean="0">
                <a:solidFill>
                  <a:srgbClr val="0000FF"/>
                </a:solidFill>
              </a:rPr>
              <a:t>(France, U.S. &amp; U.K.) </a:t>
            </a:r>
            <a:r>
              <a:rPr lang="en-US" dirty="0" smtClean="0"/>
              <a:t>began </a:t>
            </a:r>
            <a:r>
              <a:rPr lang="en-US" dirty="0" smtClean="0">
                <a:solidFill>
                  <a:srgbClr val="0000FF"/>
                </a:solidFill>
              </a:rPr>
              <a:t>merging their zones to </a:t>
            </a:r>
            <a:r>
              <a:rPr lang="en-US" dirty="0" smtClean="0"/>
              <a:t>eventually </a:t>
            </a:r>
            <a:r>
              <a:rPr lang="en-US" dirty="0" smtClean="0">
                <a:solidFill>
                  <a:srgbClr val="0000FF"/>
                </a:solidFill>
              </a:rPr>
              <a:t>reunify Germany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00FF"/>
                </a:solidFill>
              </a:rPr>
              <a:t>USSR</a:t>
            </a:r>
            <a:r>
              <a:rPr lang="en-US" dirty="0" smtClean="0"/>
              <a:t>, which had been invaded by Germany during both wars, </a:t>
            </a:r>
            <a:r>
              <a:rPr lang="en-US" dirty="0" smtClean="0">
                <a:solidFill>
                  <a:srgbClr val="0000FF"/>
                </a:solidFill>
              </a:rPr>
              <a:t>retaliated by cutting off all highways </a:t>
            </a:r>
            <a:r>
              <a:rPr lang="en-US" dirty="0" smtClean="0"/>
              <a:t>and railroads leading to Berlin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Meant to force Allied Occupations to leave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Berlin </a:t>
            </a:r>
            <a:r>
              <a:rPr lang="en-US" dirty="0" smtClean="0">
                <a:solidFill>
                  <a:srgbClr val="FF0000"/>
                </a:solidFill>
              </a:rPr>
              <a:t>Airlift- </a:t>
            </a:r>
            <a:r>
              <a:rPr lang="en-US" dirty="0" smtClean="0"/>
              <a:t>Allied </a:t>
            </a:r>
            <a:r>
              <a:rPr lang="en-US" dirty="0">
                <a:solidFill>
                  <a:srgbClr val="0000FF"/>
                </a:solidFill>
              </a:rPr>
              <a:t>cargo planes </a:t>
            </a:r>
            <a:r>
              <a:rPr lang="en-US" dirty="0" smtClean="0">
                <a:solidFill>
                  <a:srgbClr val="0000FF"/>
                </a:solidFill>
              </a:rPr>
              <a:t>flew over </a:t>
            </a:r>
            <a:r>
              <a:rPr lang="en-US" dirty="0">
                <a:solidFill>
                  <a:srgbClr val="0000FF"/>
                </a:solidFill>
              </a:rPr>
              <a:t>the Soviet occupation zone to deliver food, fuel and other goods</a:t>
            </a:r>
            <a:r>
              <a:rPr lang="en-US" dirty="0"/>
              <a:t> to the people who lived in </a:t>
            </a:r>
            <a:r>
              <a:rPr lang="en-US" dirty="0" smtClean="0"/>
              <a:t>western Berlin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A year later, </a:t>
            </a:r>
            <a:r>
              <a:rPr lang="en-US" dirty="0" smtClean="0">
                <a:solidFill>
                  <a:srgbClr val="0000FF"/>
                </a:solidFill>
              </a:rPr>
              <a:t>Stalin lifted the blockade</a:t>
            </a:r>
            <a:r>
              <a:rPr lang="en-US" dirty="0" smtClean="0"/>
              <a:t>; did not force Allies out or prevent future unification of Germany, but amped up tensions with U.S.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68" y="4556655"/>
            <a:ext cx="2764549" cy="19202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167" y="2317531"/>
            <a:ext cx="2667998" cy="3641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8921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 of Germany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7558" y="2084832"/>
            <a:ext cx="5849007" cy="422452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Federal Republic of Germany- </a:t>
            </a:r>
            <a:r>
              <a:rPr lang="en-US" dirty="0" smtClean="0">
                <a:solidFill>
                  <a:srgbClr val="0000FF"/>
                </a:solidFill>
              </a:rPr>
              <a:t>West Germany</a:t>
            </a:r>
            <a:r>
              <a:rPr lang="en-US" dirty="0" smtClean="0"/>
              <a:t>, officially </a:t>
            </a:r>
            <a:r>
              <a:rPr lang="en-US" dirty="0" smtClean="0">
                <a:solidFill>
                  <a:srgbClr val="0000FF"/>
                </a:solidFill>
              </a:rPr>
              <a:t>unified from the Allied Occupation Zones </a:t>
            </a:r>
            <a:r>
              <a:rPr lang="en-US" dirty="0" smtClean="0"/>
              <a:t>in May 1949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FF0000"/>
                </a:solidFill>
              </a:rPr>
              <a:t>German Democratic Republic- </a:t>
            </a:r>
            <a:r>
              <a:rPr lang="en-US" dirty="0" smtClean="0">
                <a:solidFill>
                  <a:srgbClr val="0000FF"/>
                </a:solidFill>
              </a:rPr>
              <a:t>East Germany</a:t>
            </a:r>
            <a:r>
              <a:rPr lang="en-US" dirty="0" smtClean="0"/>
              <a:t>, new country formed out of the Soviet Zone, still </a:t>
            </a:r>
            <a:r>
              <a:rPr lang="en-US" dirty="0" smtClean="0">
                <a:solidFill>
                  <a:srgbClr val="0000FF"/>
                </a:solidFill>
              </a:rPr>
              <a:t>controlled by USSR</a:t>
            </a:r>
            <a:r>
              <a:rPr lang="en-US" dirty="0" smtClean="0"/>
              <a:t>, in October 1949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Over the next decade, nearly </a:t>
            </a:r>
            <a:r>
              <a:rPr lang="en-US" dirty="0" smtClean="0">
                <a:solidFill>
                  <a:srgbClr val="0000FF"/>
                </a:solidFill>
              </a:rPr>
              <a:t>3 million refugees would defect from the East to the West</a:t>
            </a:r>
            <a:r>
              <a:rPr lang="en-US" dirty="0" smtClean="0"/>
              <a:t>, mostly through divided Berlin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Berlin Wall- </a:t>
            </a:r>
            <a:r>
              <a:rPr lang="en-US" dirty="0">
                <a:solidFill>
                  <a:srgbClr val="0000CC"/>
                </a:solidFill>
              </a:rPr>
              <a:t>portion of iron curtain that divided communist Germany from Capitalist </a:t>
            </a:r>
            <a:r>
              <a:rPr lang="en-US" dirty="0" smtClean="0">
                <a:solidFill>
                  <a:srgbClr val="0000CC"/>
                </a:solidFill>
              </a:rPr>
              <a:t>Germany; </a:t>
            </a:r>
            <a:r>
              <a:rPr lang="en-US" dirty="0" smtClean="0"/>
              <a:t>built in 1961, made of concrete surrounding a “death strip” full of barbed wire, attack dogs, and armed soldiers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2625" y="4573897"/>
            <a:ext cx="4266333" cy="206052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179" y="411099"/>
            <a:ext cx="3570889" cy="209561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2191" y="2653493"/>
            <a:ext cx="4112009" cy="1745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65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“Race” to Win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en-US" dirty="0" smtClean="0"/>
              <a:t>Arms Race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Space Race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Proxy Wars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110544"/>
            <a:ext cx="2857500" cy="19267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5506" y="1110544"/>
            <a:ext cx="2566742" cy="2843270"/>
          </a:xfrm>
          <a:prstGeom prst="rect">
            <a:avLst/>
          </a:prstGeom>
        </p:spPr>
      </p:pic>
      <p:pic>
        <p:nvPicPr>
          <p:cNvPr id="6" name="Content Placeholder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9300" y="372417"/>
            <a:ext cx="2913567" cy="2627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677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17289</TotalTime>
  <Words>1847</Words>
  <Application>Microsoft Office PowerPoint</Application>
  <PresentationFormat>Widescreen</PresentationFormat>
  <Paragraphs>121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Tw Cen MT</vt:lpstr>
      <vt:lpstr>Tw Cen MT Condensed</vt:lpstr>
      <vt:lpstr>Wingdings</vt:lpstr>
      <vt:lpstr>Wingdings 3</vt:lpstr>
      <vt:lpstr>Integral</vt:lpstr>
      <vt:lpstr>The Cold War</vt:lpstr>
      <vt:lpstr>Cornell note-taking method</vt:lpstr>
      <vt:lpstr>Building the Iron Curtain</vt:lpstr>
      <vt:lpstr>Yalta Conference</vt:lpstr>
      <vt:lpstr>Problems with Communism</vt:lpstr>
      <vt:lpstr>The iron curtain</vt:lpstr>
      <vt:lpstr>Berlin Airlift</vt:lpstr>
      <vt:lpstr>Division of Germany</vt:lpstr>
      <vt:lpstr>The “Race” to Win</vt:lpstr>
      <vt:lpstr>Arms Race</vt:lpstr>
      <vt:lpstr>Space Race</vt:lpstr>
      <vt:lpstr>Proxy Wars</vt:lpstr>
      <vt:lpstr>Proxy Wars</vt:lpstr>
      <vt:lpstr>Fall of communism</vt:lpstr>
      <vt:lpstr>Back in the U.S.S.R.</vt:lpstr>
      <vt:lpstr>Gorbachev’s New Direction</vt:lpstr>
      <vt:lpstr>Fall of Berlin Wall</vt:lpstr>
      <vt:lpstr>Breakup of the Soviet Union</vt:lpstr>
    </vt:vector>
  </TitlesOfParts>
  <Company>Los Fresnos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</dc:title>
  <dc:creator>Aguilar, Ana</dc:creator>
  <cp:lastModifiedBy>Aguilar, Ana</cp:lastModifiedBy>
  <cp:revision>68</cp:revision>
  <dcterms:created xsi:type="dcterms:W3CDTF">2018-05-02T16:31:48Z</dcterms:created>
  <dcterms:modified xsi:type="dcterms:W3CDTF">2018-05-15T16:22:23Z</dcterms:modified>
</cp:coreProperties>
</file>