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98" r:id="rId4"/>
    <p:sldId id="275" r:id="rId5"/>
    <p:sldId id="274" r:id="rId6"/>
    <p:sldId id="278" r:id="rId7"/>
    <p:sldId id="279" r:id="rId8"/>
    <p:sldId id="269" r:id="rId9"/>
    <p:sldId id="276" r:id="rId10"/>
    <p:sldId id="277" r:id="rId11"/>
    <p:sldId id="270" r:id="rId12"/>
    <p:sldId id="272" r:id="rId13"/>
    <p:sldId id="280" r:id="rId14"/>
    <p:sldId id="283" r:id="rId15"/>
    <p:sldId id="289" r:id="rId16"/>
    <p:sldId id="290" r:id="rId17"/>
    <p:sldId id="291" r:id="rId18"/>
    <p:sldId id="292" r:id="rId19"/>
    <p:sldId id="293" r:id="rId20"/>
    <p:sldId id="294" r:id="rId21"/>
    <p:sldId id="299" r:id="rId22"/>
    <p:sldId id="295" r:id="rId23"/>
    <p:sldId id="297" r:id="rId24"/>
    <p:sldId id="300" r:id="rId25"/>
    <p:sldId id="30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upload.wikimedia.org/wikipedia/commons/1/16/Frankish_Empire_481_to_814-en.sv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Middle 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Holy </a:t>
            </a:r>
            <a:r>
              <a:rPr lang="en-US" dirty="0" smtClean="0"/>
              <a:t>Roman Empire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Early European Nations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The Crusades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450" y="510591"/>
            <a:ext cx="3490300" cy="1832468"/>
          </a:xfrm>
          <a:prstGeom prst="rect">
            <a:avLst/>
          </a:prstGeom>
        </p:spPr>
      </p:pic>
      <p:pic>
        <p:nvPicPr>
          <p:cNvPr id="9" name="Picture 2" descr="http://www.medievalists.net/wp-content/uploads/2010/05/charlemag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5"/>
          <a:stretch>
            <a:fillRect/>
          </a:stretch>
        </p:blipFill>
        <p:spPr bwMode="auto">
          <a:xfrm>
            <a:off x="457200" y="616739"/>
            <a:ext cx="2434107" cy="291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087" y="616739"/>
            <a:ext cx="2691715" cy="35189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301" y="2640169"/>
            <a:ext cx="2703896" cy="167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0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Holy Roman Empire:</a:t>
            </a:r>
            <a:br>
              <a:rPr lang="en-US" dirty="0" smtClean="0"/>
            </a:br>
            <a:r>
              <a:rPr lang="en-US" dirty="0" smtClean="0"/>
              <a:t>Charlemagne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6823" y="2084832"/>
            <a:ext cx="6091707" cy="422452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Charlemagne-</a:t>
            </a:r>
            <a:r>
              <a:rPr lang="en-US" dirty="0" smtClean="0"/>
              <a:t> son </a:t>
            </a:r>
            <a:r>
              <a:rPr lang="en-US" dirty="0"/>
              <a:t>of Pepin the </a:t>
            </a:r>
            <a:r>
              <a:rPr lang="en-US" dirty="0" smtClean="0"/>
              <a:t>Short; ruled </a:t>
            </a:r>
            <a:r>
              <a:rPr lang="en-US" dirty="0"/>
              <a:t>from </a:t>
            </a:r>
            <a:r>
              <a:rPr lang="en-US" dirty="0" smtClean="0"/>
              <a:t>768-814 CE, and was </a:t>
            </a:r>
            <a:r>
              <a:rPr lang="en-US" dirty="0" smtClean="0">
                <a:solidFill>
                  <a:srgbClr val="0000FF"/>
                </a:solidFill>
              </a:rPr>
              <a:t>known for extending </a:t>
            </a:r>
            <a:r>
              <a:rPr lang="en-US" dirty="0">
                <a:solidFill>
                  <a:srgbClr val="0000FF"/>
                </a:solidFill>
              </a:rPr>
              <a:t>Frankish Empire, </a:t>
            </a:r>
            <a:r>
              <a:rPr lang="en-US" dirty="0" smtClean="0">
                <a:solidFill>
                  <a:srgbClr val="0000FF"/>
                </a:solidFill>
              </a:rPr>
              <a:t>spreading </a:t>
            </a:r>
            <a:r>
              <a:rPr lang="en-US" dirty="0">
                <a:solidFill>
                  <a:srgbClr val="0000FF"/>
                </a:solidFill>
              </a:rPr>
              <a:t>Christianity, &amp; </a:t>
            </a:r>
            <a:r>
              <a:rPr lang="en-US" dirty="0" smtClean="0">
                <a:solidFill>
                  <a:srgbClr val="0000FF"/>
                </a:solidFill>
              </a:rPr>
              <a:t>encouraging </a:t>
            </a:r>
            <a:r>
              <a:rPr lang="en-US" dirty="0">
                <a:solidFill>
                  <a:srgbClr val="0000FF"/>
                </a:solidFill>
              </a:rPr>
              <a:t>learning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Holy Roman Emperor- </a:t>
            </a:r>
            <a:r>
              <a:rPr lang="en-US" dirty="0"/>
              <a:t>a </a:t>
            </a:r>
            <a:r>
              <a:rPr lang="en-US" dirty="0">
                <a:solidFill>
                  <a:srgbClr val="0000FF"/>
                </a:solidFill>
              </a:rPr>
              <a:t>reward </a:t>
            </a:r>
            <a:r>
              <a:rPr lang="en-US" dirty="0" smtClean="0">
                <a:solidFill>
                  <a:srgbClr val="0000FF"/>
                </a:solidFill>
              </a:rPr>
              <a:t>for </a:t>
            </a:r>
            <a:r>
              <a:rPr lang="en-US" dirty="0">
                <a:solidFill>
                  <a:srgbClr val="0000FF"/>
                </a:solidFill>
              </a:rPr>
              <a:t>years </a:t>
            </a:r>
            <a:r>
              <a:rPr lang="en-US" dirty="0" smtClean="0">
                <a:solidFill>
                  <a:srgbClr val="0000FF"/>
                </a:solidFill>
              </a:rPr>
              <a:t>of protecting and serving the Catholic Church</a:t>
            </a:r>
            <a:r>
              <a:rPr lang="en-US" dirty="0" smtClean="0"/>
              <a:t>, Charlemagne </a:t>
            </a:r>
            <a:r>
              <a:rPr lang="en-US" dirty="0"/>
              <a:t>was </a:t>
            </a:r>
            <a:r>
              <a:rPr lang="en-US" dirty="0">
                <a:solidFill>
                  <a:srgbClr val="0000FF"/>
                </a:solidFill>
              </a:rPr>
              <a:t>crowned with new title on Christmas Day, 800 CE by Pope Leo </a:t>
            </a:r>
            <a:r>
              <a:rPr lang="en-US" dirty="0" smtClean="0">
                <a:solidFill>
                  <a:srgbClr val="0000FF"/>
                </a:solidFill>
              </a:rPr>
              <a:t>III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Charlemagne’s </a:t>
            </a:r>
            <a:r>
              <a:rPr lang="en-US" dirty="0"/>
              <a:t>grandsons fought for control of the empire after his death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In 843, they signed the </a:t>
            </a:r>
            <a:r>
              <a:rPr lang="en-US" dirty="0">
                <a:solidFill>
                  <a:srgbClr val="FF0000"/>
                </a:solidFill>
              </a:rPr>
              <a:t>Treaty of </a:t>
            </a:r>
            <a:r>
              <a:rPr lang="en-US" dirty="0" smtClean="0">
                <a:solidFill>
                  <a:srgbClr val="FF0000"/>
                </a:solidFill>
              </a:rPr>
              <a:t>Verdun</a:t>
            </a:r>
            <a:r>
              <a:rPr lang="en-US" dirty="0" smtClean="0"/>
              <a:t>, which </a:t>
            </a:r>
            <a:r>
              <a:rPr lang="en-US" dirty="0" smtClean="0">
                <a:solidFill>
                  <a:srgbClr val="0000FF"/>
                </a:solidFill>
              </a:rPr>
              <a:t>divides </a:t>
            </a:r>
            <a:r>
              <a:rPr lang="en-US" dirty="0">
                <a:solidFill>
                  <a:srgbClr val="0000FF"/>
                </a:solidFill>
              </a:rPr>
              <a:t>the empire into 3 kingdoms. </a:t>
            </a:r>
            <a:endParaRPr lang="en-US" dirty="0" smtClean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One kingdom will evolve into France, while the other two will become Germany and the Low Countries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5" name="Picture 2" descr="http://www.medievalists.net/wp-content/uploads/2010/05/charlemagn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5"/>
          <a:stretch>
            <a:fillRect/>
          </a:stretch>
        </p:blipFill>
        <p:spPr bwMode="auto">
          <a:xfrm>
            <a:off x="6748530" y="174039"/>
            <a:ext cx="2434107" cy="291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http://upload.wikimedia.org/wikipedia/commons/3/36/Sacre_de_Charlemag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370" y="435225"/>
            <a:ext cx="2635660" cy="239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" t="4495" r="2438" b="3027"/>
          <a:stretch>
            <a:fillRect/>
          </a:stretch>
        </p:blipFill>
        <p:spPr bwMode="auto">
          <a:xfrm>
            <a:off x="6748530" y="3219718"/>
            <a:ext cx="5138670" cy="343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79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Nations: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England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70490" y="965915"/>
            <a:ext cx="6468414" cy="530725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Alfred </a:t>
            </a:r>
            <a:r>
              <a:rPr lang="en-US" dirty="0">
                <a:solidFill>
                  <a:srgbClr val="0000FF"/>
                </a:solidFill>
              </a:rPr>
              <a:t>the </a:t>
            </a:r>
            <a:r>
              <a:rPr lang="en-US" dirty="0" smtClean="0">
                <a:solidFill>
                  <a:srgbClr val="0000FF"/>
                </a:solidFill>
              </a:rPr>
              <a:t>Great- </a:t>
            </a:r>
            <a:r>
              <a:rPr lang="en-US" dirty="0">
                <a:solidFill>
                  <a:srgbClr val="0000FF"/>
                </a:solidFill>
              </a:rPr>
              <a:t>unites Anglo-Saxon kingdoms </a:t>
            </a:r>
            <a:r>
              <a:rPr lang="en-US" dirty="0"/>
              <a:t>in the </a:t>
            </a:r>
            <a:r>
              <a:rPr lang="en-US" dirty="0" smtClean="0"/>
              <a:t>870 CE, defended </a:t>
            </a:r>
            <a:r>
              <a:rPr lang="en-US" dirty="0"/>
              <a:t>the kingdom against Viking conquest 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rgbClr val="0000FF"/>
                </a:solidFill>
              </a:rPr>
              <a:t>Æthelstan</a:t>
            </a:r>
            <a:r>
              <a:rPr lang="en-US" dirty="0" smtClean="0"/>
              <a:t>- Alfred’s grandson, </a:t>
            </a:r>
            <a:r>
              <a:rPr lang="en-US" dirty="0"/>
              <a:t>became the </a:t>
            </a:r>
            <a:r>
              <a:rPr lang="en-US" dirty="0">
                <a:solidFill>
                  <a:srgbClr val="0000FF"/>
                </a:solidFill>
              </a:rPr>
              <a:t>first King of England</a:t>
            </a:r>
            <a:r>
              <a:rPr lang="en-US" dirty="0"/>
              <a:t>, and established the House of </a:t>
            </a:r>
            <a:r>
              <a:rPr lang="en-US" dirty="0" err="1"/>
              <a:t>Wessex</a:t>
            </a:r>
            <a:r>
              <a:rPr lang="en-US" dirty="0"/>
              <a:t> as the ruling family, in </a:t>
            </a:r>
            <a:r>
              <a:rPr lang="en-US" dirty="0">
                <a:solidFill>
                  <a:srgbClr val="0000FF"/>
                </a:solidFill>
              </a:rPr>
              <a:t>927 CE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Defeated an invasion by the King of Scotland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Descendants would continue to fight foreign kings for control of England throughout their reign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His line continued until </a:t>
            </a:r>
            <a:r>
              <a:rPr lang="en-US" dirty="0">
                <a:solidFill>
                  <a:srgbClr val="0000FF"/>
                </a:solidFill>
              </a:rPr>
              <a:t>Edward the </a:t>
            </a:r>
            <a:r>
              <a:rPr lang="en-US" dirty="0" smtClean="0">
                <a:solidFill>
                  <a:srgbClr val="0000FF"/>
                </a:solidFill>
              </a:rPr>
              <a:t>Confessor </a:t>
            </a:r>
            <a:r>
              <a:rPr lang="en-US" dirty="0">
                <a:solidFill>
                  <a:srgbClr val="0000FF"/>
                </a:solidFill>
              </a:rPr>
              <a:t>died without an heir in </a:t>
            </a:r>
            <a:r>
              <a:rPr lang="en-US" dirty="0" smtClean="0">
                <a:solidFill>
                  <a:srgbClr val="0000FF"/>
                </a:solidFill>
              </a:rPr>
              <a:t>1066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Bayeux Tapestry- </a:t>
            </a:r>
            <a:r>
              <a:rPr lang="en-US" dirty="0" smtClean="0"/>
              <a:t>embroidered cloth that serves as </a:t>
            </a:r>
            <a:r>
              <a:rPr lang="en-US" dirty="0" smtClean="0">
                <a:solidFill>
                  <a:srgbClr val="0000FF"/>
                </a:solidFill>
              </a:rPr>
              <a:t>historical account of William the Conqueror’s invasion of England </a:t>
            </a:r>
            <a:r>
              <a:rPr lang="en-US" dirty="0" smtClean="0"/>
              <a:t>and defeat of Harold of </a:t>
            </a:r>
            <a:r>
              <a:rPr lang="en-US" dirty="0" err="1" smtClean="0"/>
              <a:t>Wessex</a:t>
            </a:r>
            <a:r>
              <a:rPr lang="en-US" dirty="0" smtClean="0">
                <a:solidFill>
                  <a:srgbClr val="0000FF"/>
                </a:solidFill>
              </a:rPr>
              <a:t> to claim the throne </a:t>
            </a:r>
            <a:r>
              <a:rPr lang="en-US" dirty="0" smtClean="0"/>
              <a:t>of England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Common </a:t>
            </a:r>
            <a:r>
              <a:rPr lang="en-US" dirty="0">
                <a:solidFill>
                  <a:srgbClr val="FF0000"/>
                </a:solidFill>
              </a:rPr>
              <a:t>Law- </a:t>
            </a:r>
            <a:r>
              <a:rPr lang="en-US" dirty="0" smtClean="0"/>
              <a:t>development began in 1066 and reformed over many years, mostly during rule of Henry II. </a:t>
            </a:r>
            <a:r>
              <a:rPr lang="en-US" dirty="0" smtClean="0">
                <a:solidFill>
                  <a:srgbClr val="0000FF"/>
                </a:solidFill>
              </a:rPr>
              <a:t>Introduced </a:t>
            </a:r>
            <a:r>
              <a:rPr lang="en-US" dirty="0">
                <a:solidFill>
                  <a:srgbClr val="0000FF"/>
                </a:solidFill>
              </a:rPr>
              <a:t>the use of juries and allowed judges to form a unified body of law based on previous decisions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5" name="Content Placeholder 4" descr="https://upload.wikimedia.org/wikipedia/commons/thumb/b/bf/Athelstan.jpg/800px-Athelsta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94" y="1953274"/>
            <a:ext cx="2992971" cy="227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upload.wikimedia.org/wikipedia/commons/thumb/0/03/Williams_dominions_1087.jpg/800px-Williams_dominions_108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95" y="4365939"/>
            <a:ext cx="2992970" cy="208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Henry II of England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4909" y="1953274"/>
            <a:ext cx="2101754" cy="44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72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Nations:</a:t>
            </a:r>
            <a:br>
              <a:rPr lang="en-US" dirty="0" smtClean="0"/>
            </a:br>
            <a:r>
              <a:rPr lang="en-US" dirty="0" smtClean="0"/>
              <a:t>England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3346"/>
            <a:ext cx="5701451" cy="448184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Plantagenet- French noble family who ruled England beginning with Henry II in 1126-1485; warrior family who expanded territory but would lose central powers of the throne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Magna Carta- </a:t>
            </a:r>
            <a:r>
              <a:rPr lang="en-US" dirty="0" smtClean="0">
                <a:solidFill>
                  <a:srgbClr val="0000FF"/>
                </a:solidFill>
              </a:rPr>
              <a:t>signed in 1215 by King John</a:t>
            </a:r>
            <a:r>
              <a:rPr lang="en-US" dirty="0" smtClean="0"/>
              <a:t>, son of Henry II and brother of Richard the Lionheart, </a:t>
            </a:r>
            <a:r>
              <a:rPr lang="en-US" dirty="0" smtClean="0">
                <a:solidFill>
                  <a:srgbClr val="0000FF"/>
                </a:solidFill>
              </a:rPr>
              <a:t>limited royal power </a:t>
            </a:r>
            <a:r>
              <a:rPr lang="en-US" dirty="0" smtClean="0"/>
              <a:t>for the first time.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G</a:t>
            </a:r>
            <a:r>
              <a:rPr lang="en-US" dirty="0" smtClean="0"/>
              <a:t>uaranteed free </a:t>
            </a:r>
            <a:r>
              <a:rPr lang="en-US" dirty="0" smtClean="0">
                <a:solidFill>
                  <a:srgbClr val="0000FF"/>
                </a:solidFill>
              </a:rPr>
              <a:t>men rights to a trial by jury and property protection </a:t>
            </a:r>
            <a:r>
              <a:rPr lang="en-US" dirty="0" smtClean="0"/>
              <a:t>and promised protections for the Church.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0000FF"/>
                </a:solidFill>
              </a:rPr>
              <a:t>reated a council of nobles the King had to listen to before creating new taxes.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Origins of current Constitution &amp; Parliament in UK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163" y="798490"/>
            <a:ext cx="3547870" cy="330987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976" y="473870"/>
            <a:ext cx="2163231" cy="3453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440" y="4430332"/>
            <a:ext cx="3103593" cy="20348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976" y="4108361"/>
            <a:ext cx="1847850" cy="23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4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Nations:</a:t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France &amp; Spain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2729" y="585217"/>
            <a:ext cx="6227349" cy="602761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France-</a:t>
            </a:r>
            <a:r>
              <a:rPr lang="en-US" dirty="0" smtClean="0"/>
              <a:t> After breaking off from Holy Roman Empire, is a </a:t>
            </a:r>
            <a:r>
              <a:rPr lang="en-US" dirty="0">
                <a:solidFill>
                  <a:srgbClr val="0000FF"/>
                </a:solidFill>
              </a:rPr>
              <a:t>collection of small feudal </a:t>
            </a:r>
            <a:r>
              <a:rPr lang="en-US" dirty="0" smtClean="0">
                <a:solidFill>
                  <a:srgbClr val="0000FF"/>
                </a:solidFill>
              </a:rPr>
              <a:t>lands </a:t>
            </a:r>
            <a:r>
              <a:rPr lang="en-US" dirty="0" smtClean="0"/>
              <a:t>that ar</a:t>
            </a:r>
            <a:r>
              <a:rPr lang="en-US" dirty="0" smtClean="0"/>
              <a:t>e very valuable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Capetians- </a:t>
            </a:r>
            <a:r>
              <a:rPr lang="en-US" dirty="0" smtClean="0">
                <a:solidFill>
                  <a:srgbClr val="0000FF"/>
                </a:solidFill>
              </a:rPr>
              <a:t>dynastic noble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family founded </a:t>
            </a:r>
            <a:r>
              <a:rPr lang="en-US" dirty="0" smtClean="0"/>
              <a:t>by Hugh Capet after he was </a:t>
            </a:r>
            <a:r>
              <a:rPr lang="en-US" dirty="0"/>
              <a:t>elected to throne by nobles </a:t>
            </a:r>
            <a:r>
              <a:rPr lang="en-US" dirty="0">
                <a:solidFill>
                  <a:srgbClr val="0000FF"/>
                </a:solidFill>
              </a:rPr>
              <a:t>in 987 </a:t>
            </a:r>
            <a:r>
              <a:rPr lang="en-US" dirty="0" smtClean="0">
                <a:solidFill>
                  <a:srgbClr val="0000FF"/>
                </a:solidFill>
              </a:rPr>
              <a:t>CE</a:t>
            </a:r>
            <a:endParaRPr lang="en-US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Will eventually </a:t>
            </a:r>
            <a:r>
              <a:rPr lang="en-US" dirty="0">
                <a:solidFill>
                  <a:srgbClr val="0000FF"/>
                </a:solidFill>
              </a:rPr>
              <a:t>expand control, enlarge territory &amp; appoint loyal officials across </a:t>
            </a:r>
            <a:r>
              <a:rPr lang="en-US" dirty="0" smtClean="0">
                <a:solidFill>
                  <a:srgbClr val="0000FF"/>
                </a:solidFill>
              </a:rPr>
              <a:t>France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Spain-</a:t>
            </a:r>
            <a:r>
              <a:rPr lang="en-US" dirty="0" smtClean="0">
                <a:solidFill>
                  <a:srgbClr val="0000FF"/>
                </a:solidFill>
              </a:rPr>
              <a:t> Visigoths</a:t>
            </a:r>
            <a:r>
              <a:rPr lang="en-US" dirty="0" smtClean="0"/>
              <a:t> </a:t>
            </a:r>
            <a:r>
              <a:rPr lang="en-US" dirty="0"/>
              <a:t>on the Iberian peninsula </a:t>
            </a:r>
            <a:r>
              <a:rPr lang="en-US" dirty="0">
                <a:solidFill>
                  <a:srgbClr val="0000FF"/>
                </a:solidFill>
              </a:rPr>
              <a:t>convert to Christianity in 587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Muslims</a:t>
            </a:r>
            <a:r>
              <a:rPr lang="en-US" dirty="0"/>
              <a:t>- controlled territory in Spain, north Africa, Mediterranean islands, Middle </a:t>
            </a:r>
            <a:r>
              <a:rPr lang="en-US" dirty="0" smtClean="0"/>
              <a:t>East and </a:t>
            </a:r>
            <a:r>
              <a:rPr lang="en-US" dirty="0" smtClean="0">
                <a:solidFill>
                  <a:srgbClr val="0000FF"/>
                </a:solidFill>
              </a:rPr>
              <a:t>sought </a:t>
            </a:r>
            <a:r>
              <a:rPr lang="en-US" dirty="0">
                <a:solidFill>
                  <a:srgbClr val="0000FF"/>
                </a:solidFill>
              </a:rPr>
              <a:t>to establish a stronghold in Europe 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Becomes one cause of the </a:t>
            </a:r>
            <a:r>
              <a:rPr lang="en-US" dirty="0" smtClean="0"/>
              <a:t>Crusades</a:t>
            </a:r>
            <a:endParaRPr lang="en-US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Influenced architecture, art, and </a:t>
            </a:r>
            <a:r>
              <a:rPr lang="en-US" dirty="0" smtClean="0">
                <a:solidFill>
                  <a:srgbClr val="0000FF"/>
                </a:solidFill>
              </a:rPr>
              <a:t>city-planning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Reason why many Spanish &amp; Arabic words sound the same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Reconquista</a:t>
            </a:r>
            <a:r>
              <a:rPr lang="en-US" dirty="0"/>
              <a:t>- Spanish wars and battles beginning in 772 CE to </a:t>
            </a:r>
            <a:r>
              <a:rPr lang="en-US" dirty="0">
                <a:solidFill>
                  <a:srgbClr val="0000FF"/>
                </a:solidFill>
              </a:rPr>
              <a:t>reclaim Muslim territory</a:t>
            </a:r>
            <a:r>
              <a:rPr lang="en-US" dirty="0"/>
              <a:t>, lasts </a:t>
            </a:r>
            <a:r>
              <a:rPr lang="en-US" dirty="0">
                <a:solidFill>
                  <a:srgbClr val="0000FF"/>
                </a:solidFill>
              </a:rPr>
              <a:t>over 700 years </a:t>
            </a:r>
            <a:r>
              <a:rPr lang="en-US" dirty="0"/>
              <a:t>(to 1492).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</p:txBody>
      </p:sp>
      <p:pic>
        <p:nvPicPr>
          <p:cNvPr id="5" name="Content Placeholder 4" descr="https://upload.wikimedia.org/wikipedia/commons/e/ec/Edward_III_counting_the_dead_on_the_battlefield_of_Cr%C3%A9c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725" y="2048769"/>
            <a:ext cx="2340639" cy="248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9" y="4532243"/>
            <a:ext cx="2628900" cy="2232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13" y="4696006"/>
            <a:ext cx="2545822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9" y="2048769"/>
            <a:ext cx="2739834" cy="23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5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Feudal Society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Manorialism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Social Classes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Feudal Japan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335" y="270455"/>
            <a:ext cx="2214093" cy="191251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39" y="437881"/>
            <a:ext cx="3510664" cy="2202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62" y="862885"/>
            <a:ext cx="4605338" cy="329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1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Feudal Society: </a:t>
            </a:r>
            <a:br>
              <a:rPr lang="en-US" dirty="0" smtClean="0"/>
            </a:br>
            <a:r>
              <a:rPr lang="en-US" dirty="0" smtClean="0"/>
              <a:t>Social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065" y="2286000"/>
            <a:ext cx="6297769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To </a:t>
            </a:r>
            <a:r>
              <a:rPr lang="en-US" dirty="0" smtClean="0">
                <a:solidFill>
                  <a:srgbClr val="0000FF"/>
                </a:solidFill>
              </a:rPr>
              <a:t>protect themselves from violence and provide for basic economic needs</a:t>
            </a:r>
            <a:r>
              <a:rPr lang="en-US" dirty="0" smtClean="0"/>
              <a:t>, Western Europeans adopted the Franks’ </a:t>
            </a:r>
            <a:r>
              <a:rPr lang="en-US" dirty="0" smtClean="0">
                <a:solidFill>
                  <a:srgbClr val="FF0000"/>
                </a:solidFill>
              </a:rPr>
              <a:t>feudal society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Kings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granted a feud (or fief), </a:t>
            </a:r>
            <a:r>
              <a:rPr lang="en-US" dirty="0" smtClean="0"/>
              <a:t>land ownership, </a:t>
            </a:r>
            <a:r>
              <a:rPr lang="en-US" dirty="0" smtClean="0">
                <a:solidFill>
                  <a:srgbClr val="0000FF"/>
                </a:solidFill>
              </a:rPr>
              <a:t>to a nobleman (vassal</a:t>
            </a:r>
            <a:r>
              <a:rPr lang="en-US" dirty="0" smtClean="0"/>
              <a:t>) in exchange for his loyalty and aid during war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Strict </a:t>
            </a:r>
            <a:r>
              <a:rPr lang="en-US" dirty="0" smtClean="0">
                <a:solidFill>
                  <a:srgbClr val="0000FF"/>
                </a:solidFill>
              </a:rPr>
              <a:t>class structures formed on the basis of land and military power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Mobility between classes was limited, people could not change their social </a:t>
            </a:r>
            <a:r>
              <a:rPr lang="en-US" dirty="0" smtClean="0"/>
              <a:t>positions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ord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had </a:t>
            </a:r>
            <a:r>
              <a:rPr lang="en-US" dirty="0" smtClean="0">
                <a:solidFill>
                  <a:srgbClr val="0000FF"/>
                </a:solidFill>
              </a:rPr>
              <a:t>total authority over his lands</a:t>
            </a:r>
            <a:r>
              <a:rPr lang="en-US" dirty="0" smtClean="0"/>
              <a:t>, collected </a:t>
            </a:r>
            <a:r>
              <a:rPr lang="en-US" dirty="0"/>
              <a:t>rent, </a:t>
            </a:r>
            <a:r>
              <a:rPr lang="en-US" dirty="0" smtClean="0"/>
              <a:t>settled disputes, </a:t>
            </a:r>
            <a:r>
              <a:rPr lang="en-US" dirty="0" smtClean="0">
                <a:solidFill>
                  <a:srgbClr val="0000FF"/>
                </a:solidFill>
              </a:rPr>
              <a:t>provided military defense during war</a:t>
            </a:r>
            <a:endParaRPr lang="en-US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Lady </a:t>
            </a:r>
            <a:r>
              <a:rPr lang="en-US" dirty="0"/>
              <a:t>– </a:t>
            </a:r>
            <a:r>
              <a:rPr lang="en-US" dirty="0" smtClean="0"/>
              <a:t>had an active role but limited; she worked </a:t>
            </a:r>
            <a:r>
              <a:rPr lang="en-US" dirty="0"/>
              <a:t>in lord’s </a:t>
            </a:r>
            <a:r>
              <a:rPr lang="en-US" dirty="0" smtClean="0"/>
              <a:t>absence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34" y="585215"/>
            <a:ext cx="5020868" cy="314965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34" y="3936040"/>
            <a:ext cx="2073498" cy="2486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77" y="4146997"/>
            <a:ext cx="2933700" cy="227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3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Feudal Society: </a:t>
            </a:r>
            <a:br>
              <a:rPr lang="en-US" dirty="0"/>
            </a:br>
            <a:r>
              <a:rPr lang="en-US" dirty="0"/>
              <a:t>Social Characteristics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33" y="2084832"/>
            <a:ext cx="3298655" cy="211368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0649" y="585216"/>
            <a:ext cx="5525036" cy="57241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Knights</a:t>
            </a:r>
            <a:r>
              <a:rPr lang="en-US" dirty="0" smtClean="0"/>
              <a:t> </a:t>
            </a:r>
            <a:r>
              <a:rPr lang="en-US" dirty="0"/>
              <a:t>– mounted </a:t>
            </a:r>
            <a:r>
              <a:rPr lang="en-US" dirty="0" smtClean="0"/>
              <a:t>warriors, began their training </a:t>
            </a:r>
            <a:r>
              <a:rPr lang="en-US" dirty="0"/>
              <a:t>at </a:t>
            </a:r>
            <a:r>
              <a:rPr lang="en-US" dirty="0" smtClean="0"/>
              <a:t>age 7; </a:t>
            </a:r>
            <a:r>
              <a:rPr lang="en-US" dirty="0" smtClean="0">
                <a:solidFill>
                  <a:srgbClr val="0000FF"/>
                </a:solidFill>
              </a:rPr>
              <a:t>their allegiance was declared to the king but their loyalty was to their lord </a:t>
            </a:r>
            <a:endParaRPr lang="en-US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1100s </a:t>
            </a:r>
            <a:r>
              <a:rPr lang="en-US" dirty="0"/>
              <a:t>– warfare decreases, tournaments </a:t>
            </a:r>
            <a:r>
              <a:rPr lang="en-US" dirty="0" smtClean="0"/>
              <a:t>start. Tournaments </a:t>
            </a:r>
            <a:r>
              <a:rPr lang="en-US" dirty="0"/>
              <a:t>mimic battle and carry the same glory for the victor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Chivalry</a:t>
            </a:r>
            <a:r>
              <a:rPr lang="en-US" dirty="0" smtClean="0"/>
              <a:t>- </a:t>
            </a:r>
            <a:r>
              <a:rPr lang="en-US" dirty="0" smtClean="0">
                <a:solidFill>
                  <a:srgbClr val="0000FF"/>
                </a:solidFill>
              </a:rPr>
              <a:t>behavior code all knights followed; combined warrior ethics, rules of loyalty </a:t>
            </a:r>
            <a:r>
              <a:rPr lang="en-US" dirty="0">
                <a:solidFill>
                  <a:srgbClr val="0000FF"/>
                </a:solidFill>
              </a:rPr>
              <a:t>and courtly manners</a:t>
            </a:r>
            <a:r>
              <a:rPr lang="en-US" dirty="0"/>
              <a:t>, </a:t>
            </a:r>
            <a:r>
              <a:rPr lang="en-US" dirty="0" smtClean="0"/>
              <a:t>to </a:t>
            </a:r>
            <a:r>
              <a:rPr lang="en-US" dirty="0"/>
              <a:t>establish a </a:t>
            </a:r>
            <a:r>
              <a:rPr lang="en-US" dirty="0" smtClean="0"/>
              <a:t>code </a:t>
            </a:r>
            <a:r>
              <a:rPr lang="en-US" dirty="0"/>
              <a:t>of </a:t>
            </a:r>
            <a:r>
              <a:rPr lang="en-US" dirty="0" smtClean="0"/>
              <a:t>honor and morals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Knights </a:t>
            </a:r>
            <a:r>
              <a:rPr lang="en-US" dirty="0"/>
              <a:t>had </a:t>
            </a:r>
            <a:r>
              <a:rPr lang="en-US" dirty="0">
                <a:solidFill>
                  <a:srgbClr val="0000FF"/>
                </a:solidFill>
              </a:rPr>
              <a:t>“three masters” </a:t>
            </a:r>
            <a:r>
              <a:rPr lang="en-US" dirty="0"/>
              <a:t>under </a:t>
            </a:r>
            <a:r>
              <a:rPr lang="en-US" dirty="0" smtClean="0"/>
              <a:t>chivalry: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Feudal </a:t>
            </a:r>
            <a:r>
              <a:rPr lang="en-US" dirty="0" smtClean="0">
                <a:solidFill>
                  <a:srgbClr val="0000FF"/>
                </a:solidFill>
              </a:rPr>
              <a:t>Lord</a:t>
            </a:r>
            <a:endParaRPr lang="en-US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Heavenly </a:t>
            </a:r>
            <a:r>
              <a:rPr lang="en-US" dirty="0" smtClean="0">
                <a:solidFill>
                  <a:srgbClr val="0000FF"/>
                </a:solidFill>
              </a:rPr>
              <a:t>Lord</a:t>
            </a:r>
            <a:endParaRPr lang="en-US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Lady- </a:t>
            </a:r>
            <a:r>
              <a:rPr lang="en-US" dirty="0" smtClean="0"/>
              <a:t>Despite </a:t>
            </a:r>
            <a:r>
              <a:rPr lang="en-US" dirty="0"/>
              <a:t>being a “master” women had few rights in society and were thought to be </a:t>
            </a:r>
            <a:r>
              <a:rPr lang="en-US" dirty="0" smtClean="0"/>
              <a:t>inferior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Ideal knight is loyal, </a:t>
            </a:r>
            <a:r>
              <a:rPr lang="en-US" dirty="0" smtClean="0"/>
              <a:t>brave</a:t>
            </a:r>
            <a:r>
              <a:rPr lang="en-US" dirty="0"/>
              <a:t>, and </a:t>
            </a:r>
            <a:r>
              <a:rPr lang="en-US" dirty="0" smtClean="0"/>
              <a:t>courageous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631" y="2084832"/>
            <a:ext cx="2390775" cy="2113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4308841"/>
            <a:ext cx="4217573" cy="234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8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Feudal Society: </a:t>
            </a:r>
            <a:br>
              <a:rPr lang="en-US" dirty="0"/>
            </a:br>
            <a:r>
              <a:rPr lang="en-US" dirty="0" smtClean="0"/>
              <a:t>Economic </a:t>
            </a:r>
            <a:r>
              <a:rPr lang="en-US" dirty="0"/>
              <a:t>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065" y="2084832"/>
            <a:ext cx="7379594" cy="422452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rgbClr val="FF0000"/>
                </a:solidFill>
              </a:rPr>
              <a:t>Manorialism</a:t>
            </a: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dirty="0" smtClean="0">
                <a:solidFill>
                  <a:srgbClr val="0000FF"/>
                </a:solidFill>
              </a:rPr>
              <a:t>economic system that arranged rural society around an estate</a:t>
            </a:r>
            <a:r>
              <a:rPr lang="en-US" dirty="0" smtClean="0"/>
              <a:t>, usually a castle or manor, where administrative, legal, or social gatherings took place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Manor-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self-sufficient </a:t>
            </a:r>
            <a:r>
              <a:rPr lang="en-US" dirty="0">
                <a:solidFill>
                  <a:srgbClr val="0000FF"/>
                </a:solidFill>
              </a:rPr>
              <a:t>estate </a:t>
            </a:r>
            <a:r>
              <a:rPr lang="en-US" dirty="0" smtClean="0"/>
              <a:t>that consisted of the lord’s house, surrounding villages and the people who worked the land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Varied in size</a:t>
            </a:r>
            <a:r>
              <a:rPr lang="en-US" dirty="0" smtClean="0"/>
              <a:t>, depending on lord’s wealth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Manors </a:t>
            </a:r>
            <a:r>
              <a:rPr lang="en-US" dirty="0" smtClean="0">
                <a:solidFill>
                  <a:srgbClr val="0000FF"/>
                </a:solidFill>
              </a:rPr>
              <a:t>produced their own food, clothing, shelter </a:t>
            </a:r>
            <a:r>
              <a:rPr lang="en-US" dirty="0" smtClean="0"/>
              <a:t>and provided their own protection with a trained army of knights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Serfs-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peasants </a:t>
            </a:r>
            <a:r>
              <a:rPr lang="en-US" dirty="0">
                <a:solidFill>
                  <a:srgbClr val="0000FF"/>
                </a:solidFill>
              </a:rPr>
              <a:t>who </a:t>
            </a:r>
            <a:r>
              <a:rPr lang="en-US" dirty="0" smtClean="0">
                <a:solidFill>
                  <a:srgbClr val="0000FF"/>
                </a:solidFill>
              </a:rPr>
              <a:t>lived on the estate gave the lord a portion of their harvest</a:t>
            </a:r>
            <a:r>
              <a:rPr lang="en-US" dirty="0" smtClean="0"/>
              <a:t> or products in exchange for protection and other services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Lord had complete control over serfs, and could pass laws, require labor, and settle disputes. </a:t>
            </a:r>
            <a:r>
              <a:rPr lang="en-US" dirty="0" smtClean="0">
                <a:solidFill>
                  <a:srgbClr val="0000FF"/>
                </a:solidFill>
              </a:rPr>
              <a:t>Serfs were contractually bound to the land and had no voice.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751" y="4197096"/>
            <a:ext cx="3411449" cy="231978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463" y="1210614"/>
            <a:ext cx="3037737" cy="283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0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Feudal Society: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Political</a:t>
            </a:r>
            <a:r>
              <a:rPr lang="en-US" dirty="0" smtClean="0"/>
              <a:t> Characteristics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2286000"/>
            <a:ext cx="5698731" cy="422452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5833486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In a feudal society, the </a:t>
            </a:r>
            <a:r>
              <a:rPr lang="en-US" dirty="0" smtClean="0">
                <a:solidFill>
                  <a:srgbClr val="0000FF"/>
                </a:solidFill>
              </a:rPr>
              <a:t>nobles who had the most land were the most powerful.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Built large castles for protection, maintained armies of knights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King relied on nobles for military aid</a:t>
            </a:r>
            <a:r>
              <a:rPr lang="en-US" dirty="0" smtClean="0"/>
              <a:t>, especially when fighting foreign invaders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This often caused political tension between the nobles, who fought amongst themselves for power or rebelled against the King’s authority.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Many </a:t>
            </a:r>
            <a:r>
              <a:rPr lang="en-US" dirty="0" smtClean="0">
                <a:solidFill>
                  <a:srgbClr val="0000FF"/>
                </a:solidFill>
              </a:rPr>
              <a:t>civil wars resulted from nobles seizing land and power for themselves </a:t>
            </a:r>
            <a:r>
              <a:rPr lang="en-US" dirty="0" smtClean="0"/>
              <a:t>at the cost of the nation.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67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Feudal Society: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Japan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428" y="2286000"/>
            <a:ext cx="6375042" cy="402336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In 1192 CE, Japanese nobles became more powerful than the emperor, due to many years of open warfare between families. </a:t>
            </a:r>
            <a:r>
              <a:rPr lang="en-US" dirty="0" smtClean="0">
                <a:solidFill>
                  <a:srgbClr val="0000FF"/>
                </a:solidFill>
              </a:rPr>
              <a:t>Emperor was not overthrown, but remained as a symbolic figurehead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Shogun</a:t>
            </a:r>
            <a:r>
              <a:rPr lang="en-US" dirty="0" smtClean="0"/>
              <a:t>- </a:t>
            </a:r>
            <a:r>
              <a:rPr lang="en-US" dirty="0" smtClean="0">
                <a:solidFill>
                  <a:srgbClr val="0000FF"/>
                </a:solidFill>
              </a:rPr>
              <a:t>provided military protection, created policy, and collected taxes</a:t>
            </a:r>
            <a:r>
              <a:rPr lang="en-US" dirty="0" smtClean="0"/>
              <a:t>. Even though ranked below the emperor, he was more powerful.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Daimyo</a:t>
            </a:r>
            <a:r>
              <a:rPr lang="en-US" dirty="0" smtClean="0"/>
              <a:t>- </a:t>
            </a:r>
            <a:r>
              <a:rPr lang="en-US" dirty="0" smtClean="0">
                <a:solidFill>
                  <a:srgbClr val="0000FF"/>
                </a:solidFill>
              </a:rPr>
              <a:t>equally as powerful as the Shogun, but did not interfere with politics</a:t>
            </a:r>
            <a:r>
              <a:rPr lang="en-US" dirty="0" smtClean="0"/>
              <a:t>. Divided land between large estates.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Samurai</a:t>
            </a:r>
            <a:r>
              <a:rPr lang="en-US" dirty="0" smtClean="0"/>
              <a:t>- pledged loyalty to Daimyo and Shogun, </a:t>
            </a:r>
            <a:r>
              <a:rPr lang="en-US" dirty="0" smtClean="0">
                <a:solidFill>
                  <a:srgbClr val="0000FF"/>
                </a:solidFill>
              </a:rPr>
              <a:t>followed a strict code of honor, completed military training</a:t>
            </a:r>
            <a:r>
              <a:rPr lang="en-US" dirty="0" smtClean="0"/>
              <a:t> in exchange for social status and wealth.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075" y="2472745"/>
            <a:ext cx="4271638" cy="383661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245" y="373486"/>
            <a:ext cx="2214093" cy="1912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52" y="384048"/>
            <a:ext cx="3567448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9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Cornell note-taking method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1"/>
          </p:nvPr>
        </p:nvSpPr>
        <p:spPr>
          <a:xfrm>
            <a:off x="1024128" y="2271602"/>
            <a:ext cx="3079750" cy="4102100"/>
          </a:xfrm>
        </p:spPr>
        <p:txBody>
          <a:bodyPr>
            <a:normAutofit/>
          </a:bodyPr>
          <a:lstStyle/>
          <a:p>
            <a:r>
              <a:rPr lang="en-US" dirty="0" smtClean="0"/>
              <a:t>Notes color-coded in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go on this side of the line.</a:t>
            </a:r>
          </a:p>
          <a:p>
            <a:r>
              <a:rPr lang="en-US" dirty="0" smtClean="0"/>
              <a:t>These items will include:</a:t>
            </a:r>
          </a:p>
          <a:p>
            <a:pPr lvl="1"/>
            <a:r>
              <a:rPr lang="en-US" dirty="0" smtClean="0"/>
              <a:t>Main Ideas</a:t>
            </a:r>
          </a:p>
          <a:p>
            <a:pPr lvl="1"/>
            <a:r>
              <a:rPr lang="en-US" dirty="0" smtClean="0"/>
              <a:t>Big Concepts</a:t>
            </a:r>
          </a:p>
          <a:p>
            <a:pPr lvl="1"/>
            <a:r>
              <a:rPr lang="en-US" dirty="0" smtClean="0"/>
              <a:t>Vocabulary Words</a:t>
            </a:r>
            <a:endParaRPr lang="en-US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290443" y="2173439"/>
            <a:ext cx="4778375" cy="41021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Notes color-coded in </a:t>
            </a:r>
            <a:r>
              <a:rPr lang="en-US" dirty="0" smtClean="0">
                <a:solidFill>
                  <a:srgbClr val="0000FF"/>
                </a:solidFill>
              </a:rPr>
              <a:t>BLUE</a:t>
            </a:r>
            <a:r>
              <a:rPr lang="en-US" dirty="0" smtClean="0"/>
              <a:t> go on this side of the line.</a:t>
            </a:r>
          </a:p>
          <a:p>
            <a:r>
              <a:rPr lang="en-US" dirty="0" smtClean="0"/>
              <a:t>These items will include:</a:t>
            </a:r>
          </a:p>
          <a:p>
            <a:pPr lvl="1"/>
            <a:r>
              <a:rPr lang="en-US" dirty="0" smtClean="0"/>
              <a:t>Supporting details</a:t>
            </a:r>
          </a:p>
          <a:p>
            <a:pPr lvl="1"/>
            <a:r>
              <a:rPr lang="en-US" dirty="0" smtClean="0"/>
              <a:t>Dates, Times, and Biographic details</a:t>
            </a:r>
          </a:p>
          <a:p>
            <a:pPr lvl="1"/>
            <a:r>
              <a:rPr lang="en-US" dirty="0" smtClean="0"/>
              <a:t>Vocabulary Definitions</a:t>
            </a:r>
          </a:p>
          <a:p>
            <a:r>
              <a:rPr lang="en-US" dirty="0" smtClean="0"/>
              <a:t>Any items in BLACK text are optional. Remember: the more thorough your notes, the more prepared you will be for exams.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24945" y="2010718"/>
            <a:ext cx="15875" cy="410210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06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 of the middle Ages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smtClean="0"/>
              <a:t>The Crusades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Black Death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Hundred Years’ War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6185"/>
            <a:ext cx="1909034" cy="2495698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101" y="1985830"/>
            <a:ext cx="2244692" cy="17121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75" y="393359"/>
            <a:ext cx="2447925" cy="2401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662" y="1985830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5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Effects </a:t>
            </a:r>
            <a:r>
              <a:rPr lang="en-US" dirty="0" smtClean="0">
                <a:solidFill>
                  <a:srgbClr val="FF0000"/>
                </a:solidFill>
              </a:rPr>
              <a:t>of the Crusades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19" y="2286000"/>
            <a:ext cx="5640303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Feudalism breaks down</a:t>
            </a:r>
            <a:r>
              <a:rPr lang="en-US" dirty="0" smtClean="0"/>
              <a:t>, as </a:t>
            </a:r>
            <a:r>
              <a:rPr lang="en-US" dirty="0" smtClean="0">
                <a:solidFill>
                  <a:srgbClr val="0000FF"/>
                </a:solidFill>
              </a:rPr>
              <a:t>nobles will have to sell off their lands</a:t>
            </a:r>
            <a:r>
              <a:rPr lang="en-US" dirty="0" smtClean="0"/>
              <a:t> in order to pay for the Crusades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K</a:t>
            </a:r>
            <a:r>
              <a:rPr lang="en-US" dirty="0" smtClean="0"/>
              <a:t>ings </a:t>
            </a:r>
            <a:r>
              <a:rPr lang="en-US" dirty="0"/>
              <a:t>gain authority over Pope &amp; nobles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Bitterness </a:t>
            </a:r>
            <a:r>
              <a:rPr lang="en-US" dirty="0" smtClean="0">
                <a:solidFill>
                  <a:srgbClr val="0000FF"/>
                </a:solidFill>
              </a:rPr>
              <a:t>remains among </a:t>
            </a:r>
            <a:r>
              <a:rPr lang="en-US" dirty="0">
                <a:solidFill>
                  <a:srgbClr val="0000FF"/>
                </a:solidFill>
              </a:rPr>
              <a:t>Muslims, Christians, and </a:t>
            </a:r>
            <a:r>
              <a:rPr lang="en-US" dirty="0" smtClean="0">
                <a:solidFill>
                  <a:srgbClr val="0000FF"/>
                </a:solidFill>
              </a:rPr>
              <a:t>Jews </a:t>
            </a:r>
            <a:r>
              <a:rPr lang="en-US" dirty="0" smtClean="0"/>
              <a:t>over each other’s actions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Interactions </a:t>
            </a:r>
            <a:r>
              <a:rPr lang="en-US" dirty="0"/>
              <a:t>lead to </a:t>
            </a:r>
            <a:r>
              <a:rPr lang="en-US" dirty="0">
                <a:solidFill>
                  <a:srgbClr val="0000FF"/>
                </a:solidFill>
              </a:rPr>
              <a:t>establishment of trade </a:t>
            </a:r>
            <a:r>
              <a:rPr lang="en-US" dirty="0" smtClean="0">
                <a:solidFill>
                  <a:srgbClr val="0000FF"/>
                </a:solidFill>
              </a:rPr>
              <a:t>networks, </a:t>
            </a:r>
            <a:r>
              <a:rPr lang="en-US" dirty="0" smtClean="0"/>
              <a:t>new ways to </a:t>
            </a:r>
            <a:r>
              <a:rPr lang="en-US" dirty="0" smtClean="0">
                <a:solidFill>
                  <a:srgbClr val="0000FF"/>
                </a:solidFill>
              </a:rPr>
              <a:t>build faster ships, </a:t>
            </a:r>
            <a:r>
              <a:rPr lang="en-US" dirty="0" smtClean="0"/>
              <a:t>use of </a:t>
            </a:r>
            <a:r>
              <a:rPr lang="en-US" dirty="0" smtClean="0">
                <a:solidFill>
                  <a:srgbClr val="0000FF"/>
                </a:solidFill>
              </a:rPr>
              <a:t>magnetic compasses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5" name="Content Placeholder 4" descr="http://upload.wikimedia.org/wikipedia/commons/thumb/9/96/Last_Crusader.jpg/609px-Last_Crusad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4" y="2083529"/>
            <a:ext cx="5177307" cy="442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962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Black Death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433" y="2383622"/>
            <a:ext cx="3084682" cy="419767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818" y="1948070"/>
            <a:ext cx="8052715" cy="4633222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Circa </a:t>
            </a:r>
            <a:r>
              <a:rPr lang="en-US" dirty="0" smtClean="0">
                <a:solidFill>
                  <a:srgbClr val="FF0000"/>
                </a:solidFill>
              </a:rPr>
              <a:t>1347-1352</a:t>
            </a:r>
            <a:r>
              <a:rPr lang="en-US" dirty="0" smtClean="0"/>
              <a:t>, aka Bubonic Plague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12 trade ships arrived in Europe </a:t>
            </a:r>
            <a:r>
              <a:rPr lang="en-US" dirty="0" smtClean="0"/>
              <a:t>after crossing the Black Sea from Asian trade </a:t>
            </a:r>
            <a:r>
              <a:rPr lang="en-US" dirty="0" smtClean="0"/>
              <a:t>routes; disease had </a:t>
            </a:r>
            <a:r>
              <a:rPr lang="en-US" dirty="0" smtClean="0"/>
              <a:t>already made its way through Silk Road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Fleas and rats </a:t>
            </a:r>
            <a:r>
              <a:rPr lang="en-US" dirty="0" smtClean="0"/>
              <a:t>from the ships infested crowded European areas and </a:t>
            </a:r>
            <a:r>
              <a:rPr lang="en-US" dirty="0" smtClean="0">
                <a:solidFill>
                  <a:srgbClr val="0000FF"/>
                </a:solidFill>
              </a:rPr>
              <a:t>transmitted the disease to humans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Humans spread the disease through </a:t>
            </a:r>
            <a:r>
              <a:rPr lang="en-US" dirty="0" smtClean="0">
                <a:solidFill>
                  <a:srgbClr val="0000FF"/>
                </a:solidFill>
              </a:rPr>
              <a:t>bad personal hygiene and through breathing contaminated </a:t>
            </a:r>
            <a:r>
              <a:rPr lang="en-US" dirty="0" smtClean="0">
                <a:solidFill>
                  <a:srgbClr val="0000FF"/>
                </a:solidFill>
              </a:rPr>
              <a:t>air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Most </a:t>
            </a:r>
            <a:r>
              <a:rPr lang="en-US" dirty="0"/>
              <a:t>noticeable symptom of disease included </a:t>
            </a:r>
            <a:r>
              <a:rPr lang="en-US" dirty="0">
                <a:solidFill>
                  <a:srgbClr val="0000FF"/>
                </a:solidFill>
              </a:rPr>
              <a:t>swelling boils in armpits and </a:t>
            </a:r>
            <a:r>
              <a:rPr lang="en-US" dirty="0" smtClean="0">
                <a:solidFill>
                  <a:srgbClr val="0000FF"/>
                </a:solidFill>
              </a:rPr>
              <a:t>groin. </a:t>
            </a:r>
            <a:r>
              <a:rPr lang="en-US" dirty="0" smtClean="0"/>
              <a:t>Symptoms </a:t>
            </a:r>
            <a:r>
              <a:rPr lang="en-US" dirty="0"/>
              <a:t>also included: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Fever/Delirium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Diarrhea/Loss of Bowel function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Vomiting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First major world pandemic</a:t>
            </a:r>
            <a:r>
              <a:rPr lang="en-US" dirty="0"/>
              <a:t>; people avoided the sick, </a:t>
            </a:r>
            <a:r>
              <a:rPr lang="en-US" dirty="0" smtClean="0">
                <a:solidFill>
                  <a:srgbClr val="0000FF"/>
                </a:solidFill>
              </a:rPr>
              <a:t>closed </a:t>
            </a:r>
            <a:r>
              <a:rPr lang="en-US" dirty="0">
                <a:solidFill>
                  <a:srgbClr val="0000FF"/>
                </a:solidFill>
              </a:rPr>
              <a:t>entire towns</a:t>
            </a:r>
            <a:r>
              <a:rPr lang="en-US" dirty="0"/>
              <a:t>, </a:t>
            </a:r>
            <a:r>
              <a:rPr lang="en-US" dirty="0" smtClean="0"/>
              <a:t>abandoned </a:t>
            </a:r>
            <a:r>
              <a:rPr lang="en-US" dirty="0"/>
              <a:t>shops &amp;</a:t>
            </a:r>
            <a:r>
              <a:rPr lang="en-US" dirty="0" smtClean="0"/>
              <a:t> </a:t>
            </a:r>
            <a:r>
              <a:rPr lang="en-US" dirty="0"/>
              <a:t>crowded </a:t>
            </a:r>
            <a:r>
              <a:rPr lang="en-US" dirty="0" smtClean="0"/>
              <a:t>areas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808" y="329699"/>
            <a:ext cx="2446451" cy="1798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642" y="329699"/>
            <a:ext cx="2380191" cy="179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9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Black Death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4" y="4299511"/>
            <a:ext cx="3098516" cy="24013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9376" y="1232452"/>
            <a:ext cx="5247367" cy="507690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Killed estimated 75-200 million people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Religious </a:t>
            </a:r>
            <a:r>
              <a:rPr lang="en-US" dirty="0" smtClean="0">
                <a:solidFill>
                  <a:srgbClr val="0000FF"/>
                </a:solidFill>
              </a:rPr>
              <a:t>zealots interpreted the disease </a:t>
            </a:r>
            <a:r>
              <a:rPr lang="en-US" dirty="0" smtClean="0"/>
              <a:t>as a </a:t>
            </a:r>
            <a:r>
              <a:rPr lang="en-US" dirty="0" smtClean="0">
                <a:solidFill>
                  <a:srgbClr val="0000FF"/>
                </a:solidFill>
              </a:rPr>
              <a:t>sign of God’s displeasure</a:t>
            </a:r>
            <a:r>
              <a:rPr lang="en-US" dirty="0" smtClean="0"/>
              <a:t> with humans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Forced relocations </a:t>
            </a:r>
            <a:r>
              <a:rPr lang="en-US" dirty="0" smtClean="0"/>
              <a:t>of Jews and Muslim settlements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Many </a:t>
            </a:r>
            <a:r>
              <a:rPr lang="en-US" dirty="0" smtClean="0">
                <a:solidFill>
                  <a:srgbClr val="0000FF"/>
                </a:solidFill>
              </a:rPr>
              <a:t>Jews will inhabit Eastern European nations</a:t>
            </a:r>
            <a:r>
              <a:rPr lang="en-US" dirty="0" smtClean="0"/>
              <a:t>, which will be their main base until World War II.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Many people participated in </a:t>
            </a:r>
            <a:r>
              <a:rPr lang="en-US" dirty="0" smtClean="0">
                <a:solidFill>
                  <a:srgbClr val="0000FF"/>
                </a:solidFill>
              </a:rPr>
              <a:t>public acts of penance (prayer) or self-punishment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Feudal system will break down </a:t>
            </a:r>
            <a:r>
              <a:rPr lang="en-US" dirty="0" smtClean="0"/>
              <a:t>due to </a:t>
            </a:r>
            <a:r>
              <a:rPr lang="en-US" dirty="0" smtClean="0">
                <a:solidFill>
                  <a:srgbClr val="0000FF"/>
                </a:solidFill>
              </a:rPr>
              <a:t>labor shortage</a:t>
            </a:r>
            <a:r>
              <a:rPr lang="en-US" dirty="0" smtClean="0"/>
              <a:t> after massive loss of life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Many peasants escaped serfdom when towns and </a:t>
            </a:r>
            <a:r>
              <a:rPr lang="en-US" dirty="0" smtClean="0">
                <a:solidFill>
                  <a:srgbClr val="0000FF"/>
                </a:solidFill>
              </a:rPr>
              <a:t>cities offered freedom in exchange for peasant labor to rebuild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Disease </a:t>
            </a:r>
            <a:r>
              <a:rPr lang="en-US" dirty="0" smtClean="0"/>
              <a:t>reappeared sporadically during 15</a:t>
            </a:r>
            <a:r>
              <a:rPr lang="en-US" baseline="30000" dirty="0" smtClean="0"/>
              <a:t>th</a:t>
            </a:r>
            <a:r>
              <a:rPr lang="en-US" dirty="0" smtClean="0"/>
              <a:t> century, but </a:t>
            </a:r>
            <a:r>
              <a:rPr lang="en-US" dirty="0" smtClean="0">
                <a:solidFill>
                  <a:srgbClr val="0000FF"/>
                </a:solidFill>
              </a:rPr>
              <a:t>mostly died out due to improvements in sanitation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48" y="1951284"/>
            <a:ext cx="4300063" cy="21828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065" y="4299511"/>
            <a:ext cx="2447925" cy="240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Hundred Years’ War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3095" y="1961322"/>
            <a:ext cx="6228521" cy="43480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circa </a:t>
            </a:r>
            <a:r>
              <a:rPr lang="en-US" dirty="0" smtClean="0">
                <a:solidFill>
                  <a:srgbClr val="0000FF"/>
                </a:solidFill>
              </a:rPr>
              <a:t>1337-1453 CE</a:t>
            </a:r>
            <a:r>
              <a:rPr lang="en-US" dirty="0" smtClean="0"/>
              <a:t>; series of </a:t>
            </a:r>
            <a:r>
              <a:rPr lang="en-US" dirty="0" smtClean="0">
                <a:solidFill>
                  <a:srgbClr val="0000FF"/>
                </a:solidFill>
              </a:rPr>
              <a:t>conflicts between France and England over French throne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When French king Charles IV died without an heir, English king Edward III unsuccessfully tried to claim the throne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Kicked off long periods of warfare, mostly over control of significant territories, with England trying (and failing) to conquer France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Joan of Arc- </a:t>
            </a:r>
            <a:r>
              <a:rPr lang="en-US" dirty="0" smtClean="0"/>
              <a:t>young </a:t>
            </a:r>
            <a:r>
              <a:rPr lang="en-US" dirty="0" smtClean="0">
                <a:solidFill>
                  <a:srgbClr val="0000FF"/>
                </a:solidFill>
              </a:rPr>
              <a:t>French maiden who became a soldier, drove the English out of Orleans</a:t>
            </a:r>
            <a:r>
              <a:rPr lang="en-US" dirty="0" smtClean="0"/>
              <a:t>, and crowned the new French king as a reward for her support. 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Was captured by the English and </a:t>
            </a:r>
            <a:r>
              <a:rPr lang="en-US" dirty="0" smtClean="0">
                <a:solidFill>
                  <a:srgbClr val="0000FF"/>
                </a:solidFill>
              </a:rPr>
              <a:t>burned at the stake as a witch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310" y="3564835"/>
            <a:ext cx="2347464" cy="301997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468" y="3843129"/>
            <a:ext cx="2599253" cy="27395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131" y="585216"/>
            <a:ext cx="3825352" cy="27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38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Hundred Years’ War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19" y="1696278"/>
            <a:ext cx="6003897" cy="461308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War </a:t>
            </a:r>
            <a:r>
              <a:rPr lang="en-US" dirty="0" smtClean="0">
                <a:solidFill>
                  <a:srgbClr val="0000FF"/>
                </a:solidFill>
              </a:rPr>
              <a:t>strengthens national unity for each side</a:t>
            </a:r>
            <a:r>
              <a:rPr lang="en-US" dirty="0" smtClean="0"/>
              <a:t>; kings will develop standing armies of foot soldiers that are loyal to the state, NOT a nobleman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New weapons are introduced </a:t>
            </a:r>
            <a:r>
              <a:rPr lang="en-US" dirty="0" smtClean="0"/>
              <a:t>in battle, including: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 cannons and gunpowder from China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>
                <a:solidFill>
                  <a:srgbClr val="0000FF"/>
                </a:solidFill>
              </a:rPr>
              <a:t>English Long Bow</a:t>
            </a:r>
            <a:r>
              <a:rPr lang="en-US" dirty="0" smtClean="0"/>
              <a:t>, reason for many early English victories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Knights become less crucial for victory, another reason feudalism breaks down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Permanently </a:t>
            </a:r>
            <a:r>
              <a:rPr lang="en-US" dirty="0" smtClean="0">
                <a:solidFill>
                  <a:srgbClr val="0000FF"/>
                </a:solidFill>
              </a:rPr>
              <a:t>weakens the Plantagenet’s political power</a:t>
            </a:r>
            <a:r>
              <a:rPr lang="en-US" dirty="0" smtClean="0"/>
              <a:t> in England, leading to rebellions from rival families to take the throne, aka the </a:t>
            </a:r>
            <a:r>
              <a:rPr lang="en-US" dirty="0" smtClean="0">
                <a:solidFill>
                  <a:srgbClr val="0000FF"/>
                </a:solidFill>
              </a:rPr>
              <a:t>War of the Roses (1455-1485)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Results in the Tudor Dynasty, including Henry VIII and Elizabeth I, shaping England during Renaissance &amp; Reformation  </a:t>
            </a:r>
            <a:endParaRPr lang="en-US" dirty="0"/>
          </a:p>
        </p:txBody>
      </p:sp>
      <p:pic>
        <p:nvPicPr>
          <p:cNvPr id="5" name="Content Placeholder 4" descr="https://upload.wikimedia.org/wikipedia/commons/thumb/8/80/Siege_orleans.jpg/1280px-Siege_orlean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617" y="1862131"/>
            <a:ext cx="3101106" cy="242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591" y="1772059"/>
            <a:ext cx="2074860" cy="2648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96" y="4545178"/>
            <a:ext cx="2152650" cy="2124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16" y="4420373"/>
            <a:ext cx="2814661" cy="213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77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Dark Ages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smtClean="0"/>
              <a:t>Germanic Kingdoms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Barbarians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Vikings</a:t>
            </a: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1501"/>
            <a:ext cx="3186127" cy="225534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539" y="887523"/>
            <a:ext cx="3094452" cy="2773585"/>
          </a:xfrm>
          <a:prstGeom prst="rect">
            <a:avLst/>
          </a:prstGeom>
        </p:spPr>
      </p:pic>
      <p:pic>
        <p:nvPicPr>
          <p:cNvPr id="6" name="Picture 5" descr="https://upload.wikimedia.org/wikipedia/commons/c/cb/Wiking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6490" y="700786"/>
            <a:ext cx="2301323" cy="313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229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to 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Medieval</a:t>
            </a:r>
            <a:r>
              <a:rPr lang="en-US" dirty="0" smtClean="0"/>
              <a:t>- </a:t>
            </a:r>
            <a:r>
              <a:rPr lang="en-US" dirty="0"/>
              <a:t>comes from the Latin meaning “middle”; refers to the </a:t>
            </a:r>
            <a:r>
              <a:rPr lang="en-US" dirty="0">
                <a:solidFill>
                  <a:srgbClr val="0000FF"/>
                </a:solidFill>
              </a:rPr>
              <a:t>transition period from ancient to modern </a:t>
            </a:r>
            <a:r>
              <a:rPr lang="en-US" dirty="0" smtClean="0">
                <a:solidFill>
                  <a:srgbClr val="0000FF"/>
                </a:solidFill>
              </a:rPr>
              <a:t>times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Main Ideas: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Theology becomes more important, will become a major factor in relations between Christianity &amp; Islam, resulting in the Crusades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Trade routes open communication between groups, allowing for the diffusion of culture, religion, math, and science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Spread of diseases will wipe out large portions of population, especially the Black Death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Nations begin to take shape, and certain families will be designated as their protectors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58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Ages</a:t>
            </a:r>
            <a:r>
              <a:rPr lang="en-US" dirty="0" smtClean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Turmoil in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065" y="2084832"/>
            <a:ext cx="5147943" cy="422452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Germanic Kingdoms- </a:t>
            </a:r>
            <a:r>
              <a:rPr lang="en-US" dirty="0" smtClean="0"/>
              <a:t>formed </a:t>
            </a:r>
            <a:r>
              <a:rPr lang="en-US" dirty="0"/>
              <a:t>out of </a:t>
            </a:r>
            <a:r>
              <a:rPr lang="en-US" dirty="0">
                <a:solidFill>
                  <a:srgbClr val="0000FF"/>
                </a:solidFill>
              </a:rPr>
              <a:t>early barbarian </a:t>
            </a:r>
            <a:r>
              <a:rPr lang="en-US" dirty="0" smtClean="0">
                <a:solidFill>
                  <a:srgbClr val="0000FF"/>
                </a:solidFill>
              </a:rPr>
              <a:t>tribes; lived </a:t>
            </a:r>
            <a:r>
              <a:rPr lang="en-US" dirty="0">
                <a:solidFill>
                  <a:srgbClr val="0000FF"/>
                </a:solidFill>
              </a:rPr>
              <a:t>in small communities with unwritten </a:t>
            </a:r>
            <a:r>
              <a:rPr lang="en-US" dirty="0" smtClean="0">
                <a:solidFill>
                  <a:srgbClr val="0000FF"/>
                </a:solidFill>
              </a:rPr>
              <a:t>customs,</a:t>
            </a:r>
            <a:r>
              <a:rPr lang="en-US" dirty="0" smtClean="0"/>
              <a:t> led </a:t>
            </a:r>
            <a:r>
              <a:rPr lang="en-US" dirty="0"/>
              <a:t>by kings and warrior nobles based on loyalty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Most successful Germanic Kingdom was established by the </a:t>
            </a:r>
            <a:r>
              <a:rPr lang="en-US" dirty="0" smtClean="0"/>
              <a:t>Franks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As a </a:t>
            </a:r>
            <a:r>
              <a:rPr lang="en-US" dirty="0" smtClean="0">
                <a:solidFill>
                  <a:srgbClr val="FF0000"/>
                </a:solidFill>
              </a:rPr>
              <a:t>result</a:t>
            </a:r>
            <a:r>
              <a:rPr lang="en-US" dirty="0" smtClean="0"/>
              <a:t> of Germanic invasions: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Trade declined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Roads, bridges, and cities fell into disrepair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No </a:t>
            </a:r>
            <a:r>
              <a:rPr lang="en-US" dirty="0" smtClean="0">
                <a:solidFill>
                  <a:srgbClr val="0000FF"/>
                </a:solidFill>
              </a:rPr>
              <a:t>written laws </a:t>
            </a:r>
            <a:r>
              <a:rPr lang="en-US" dirty="0" smtClean="0"/>
              <a:t>or enforcement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No learning except in monasteries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Loss of a common language </a:t>
            </a:r>
            <a:r>
              <a:rPr lang="en-US" dirty="0"/>
              <a:t>due to many </a:t>
            </a:r>
            <a:r>
              <a:rPr lang="en-US" dirty="0" smtClean="0"/>
              <a:t>dialects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Time period is </a:t>
            </a:r>
            <a:r>
              <a:rPr lang="en-US" dirty="0" smtClean="0">
                <a:solidFill>
                  <a:srgbClr val="0000FF"/>
                </a:solidFill>
              </a:rPr>
              <a:t>often referred to as “Dark Ages”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164" y="1711345"/>
            <a:ext cx="3186127" cy="225534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476" y="4301544"/>
            <a:ext cx="4103061" cy="23012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789" y="437883"/>
            <a:ext cx="2497361" cy="306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2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Ages:</a:t>
            </a:r>
            <a:br>
              <a:rPr lang="en-US" dirty="0" smtClean="0"/>
            </a:br>
            <a:r>
              <a:rPr lang="en-US" dirty="0" smtClean="0"/>
              <a:t>Turmoil in Europe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27" y="2116857"/>
            <a:ext cx="2609850" cy="233923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1429555"/>
            <a:ext cx="5756212" cy="487980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Barbarians-</a:t>
            </a:r>
            <a:r>
              <a:rPr lang="en-US" dirty="0" smtClean="0"/>
              <a:t> members of various </a:t>
            </a:r>
            <a:r>
              <a:rPr lang="en-US" dirty="0" smtClean="0">
                <a:solidFill>
                  <a:srgbClr val="0000FF"/>
                </a:solidFill>
              </a:rPr>
              <a:t>Germanic tribes who were not of Roman descent</a:t>
            </a:r>
            <a:r>
              <a:rPr lang="en-US" dirty="0" smtClean="0"/>
              <a:t>; they invaded parts of Europe and </a:t>
            </a:r>
            <a:r>
              <a:rPr lang="en-US" dirty="0" smtClean="0">
                <a:solidFill>
                  <a:srgbClr val="0000FF"/>
                </a:solidFill>
              </a:rPr>
              <a:t>set up their own kingdoms in former provinces of Roman empire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Constant warfare between groups disrupted trade and travel became unsafe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Magyars-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early </a:t>
            </a:r>
            <a:r>
              <a:rPr lang="en-US" dirty="0">
                <a:solidFill>
                  <a:srgbClr val="0000FF"/>
                </a:solidFill>
              </a:rPr>
              <a:t>Hungarian people, once hired as mercenaries by the </a:t>
            </a:r>
            <a:r>
              <a:rPr lang="en-US" dirty="0" smtClean="0">
                <a:solidFill>
                  <a:srgbClr val="0000FF"/>
                </a:solidFill>
              </a:rPr>
              <a:t>Byzantines</a:t>
            </a:r>
            <a:r>
              <a:rPr lang="en-US" dirty="0" smtClean="0"/>
              <a:t>, converted </a:t>
            </a:r>
            <a:r>
              <a:rPr lang="en-US" dirty="0"/>
              <a:t>to Christianity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By the 900s, the Magyars had reached Gaul and southern Italy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Fight and pillage </a:t>
            </a:r>
            <a:r>
              <a:rPr lang="en-US" dirty="0"/>
              <a:t>like Vikings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defeated by Saxons, </a:t>
            </a:r>
            <a:r>
              <a:rPr lang="en-US" dirty="0">
                <a:solidFill>
                  <a:srgbClr val="0000FF"/>
                </a:solidFill>
              </a:rPr>
              <a:t>forced into central Europe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Attacks cease in </a:t>
            </a:r>
            <a:r>
              <a:rPr lang="en-US" dirty="0" smtClean="0"/>
              <a:t>955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48" y="2116856"/>
            <a:ext cx="2857500" cy="2339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84" y="4675031"/>
            <a:ext cx="4857654" cy="191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4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Ages</a:t>
            </a:r>
            <a:r>
              <a:rPr lang="en-US" dirty="0" smtClean="0"/>
              <a:t>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Turmoil in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5308" y="2286000"/>
            <a:ext cx="5550794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England was under Roman control until 410 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Angles </a:t>
            </a:r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dirty="0" smtClean="0">
                <a:solidFill>
                  <a:srgbClr val="FF0000"/>
                </a:solidFill>
              </a:rPr>
              <a:t>Saxons- </a:t>
            </a:r>
            <a:r>
              <a:rPr lang="en-US" dirty="0" smtClean="0">
                <a:solidFill>
                  <a:srgbClr val="0000FF"/>
                </a:solidFill>
              </a:rPr>
              <a:t>migrated </a:t>
            </a:r>
            <a:r>
              <a:rPr lang="en-US" dirty="0">
                <a:solidFill>
                  <a:srgbClr val="0000FF"/>
                </a:solidFill>
              </a:rPr>
              <a:t>from continent to </a:t>
            </a:r>
            <a:r>
              <a:rPr lang="en-US" dirty="0" smtClean="0">
                <a:solidFill>
                  <a:srgbClr val="0000FF"/>
                </a:solidFill>
              </a:rPr>
              <a:t>England</a:t>
            </a:r>
            <a:r>
              <a:rPr lang="en-US" dirty="0" smtClean="0"/>
              <a:t>, </a:t>
            </a:r>
            <a:r>
              <a:rPr lang="en-US" dirty="0"/>
              <a:t>f</a:t>
            </a:r>
            <a:r>
              <a:rPr lang="en-US" dirty="0" smtClean="0"/>
              <a:t>illed </a:t>
            </a:r>
            <a:r>
              <a:rPr lang="en-US" dirty="0"/>
              <a:t>power </a:t>
            </a:r>
            <a:r>
              <a:rPr lang="en-US" dirty="0" smtClean="0"/>
              <a:t>vacuum </a:t>
            </a:r>
            <a:r>
              <a:rPr lang="en-US" dirty="0"/>
              <a:t>after fall of Rome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This is where “Anglo-Saxon” comes from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Vikings-</a:t>
            </a:r>
            <a:r>
              <a:rPr lang="en-US" dirty="0" smtClean="0"/>
              <a:t> originally from </a:t>
            </a:r>
            <a:r>
              <a:rPr lang="en-US" dirty="0" smtClean="0">
                <a:solidFill>
                  <a:srgbClr val="0000FF"/>
                </a:solidFill>
              </a:rPr>
              <a:t>Scandinavia (Modern Denmark, Norway and Sweden</a:t>
            </a:r>
            <a:r>
              <a:rPr lang="en-US" dirty="0" smtClean="0"/>
              <a:t>); dominated Northern Europe from about </a:t>
            </a:r>
            <a:r>
              <a:rPr lang="en-US" dirty="0" smtClean="0">
                <a:solidFill>
                  <a:srgbClr val="0000FF"/>
                </a:solidFill>
              </a:rPr>
              <a:t>700 to 1100 CE</a:t>
            </a:r>
            <a:r>
              <a:rPr lang="en-US" dirty="0" smtClean="0"/>
              <a:t>,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Raided </a:t>
            </a:r>
            <a:r>
              <a:rPr lang="en-US" dirty="0">
                <a:solidFill>
                  <a:srgbClr val="0000FF"/>
                </a:solidFill>
              </a:rPr>
              <a:t>European towns </a:t>
            </a:r>
            <a:r>
              <a:rPr lang="en-US" dirty="0"/>
              <a:t>and settled in other areas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Name 'Viking' means “pirate raid“ in Old </a:t>
            </a:r>
            <a:r>
              <a:rPr lang="en-US" dirty="0" smtClean="0"/>
              <a:t>Norse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042" y="585215"/>
            <a:ext cx="2943360" cy="2261015"/>
          </a:xfrm>
        </p:spPr>
      </p:pic>
      <p:pic>
        <p:nvPicPr>
          <p:cNvPr id="6" name="Picture 5" descr="https://upload.wikimedia.org/wikipedia/commons/c/cb/Wikin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7638" y="585217"/>
            <a:ext cx="2301323" cy="313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Oseberg Ship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02" y="3361386"/>
            <a:ext cx="2949261" cy="294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402" y="3966693"/>
            <a:ext cx="2681321" cy="234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European Nations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Holy Roman Empire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England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France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Spain</a:t>
            </a:r>
            <a:endParaRPr lang="en-US" dirty="0" smtClean="0"/>
          </a:p>
        </p:txBody>
      </p:sp>
      <p:pic>
        <p:nvPicPr>
          <p:cNvPr id="5" name="Picture 4" descr="https://upload.wikimedia.org/wikipedia/commons/c/cb/Wikin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38814"/>
            <a:ext cx="1571225" cy="214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822" y="595644"/>
            <a:ext cx="3837903" cy="3309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597" y="2150829"/>
            <a:ext cx="2060622" cy="2141631"/>
          </a:xfrm>
          <a:prstGeom prst="rect">
            <a:avLst/>
          </a:prstGeom>
        </p:spPr>
      </p:pic>
      <p:pic>
        <p:nvPicPr>
          <p:cNvPr id="9" name="Content Placeholder 4" descr="https://upload.wikimedia.org/wikipedia/commons/thumb/f/f6/Batalla_del_Puig_por_Marzal_de_Sas_%281410-20%29.jpg/800px-Batalla_del_Puig_por_Marzal_de_Sas_%281410-20%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065" y="444831"/>
            <a:ext cx="2858063" cy="380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49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Holy Roman </a:t>
            </a:r>
            <a:r>
              <a:rPr lang="en-US" dirty="0" err="1" smtClean="0"/>
              <a:t>EMpire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The Franks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1339403"/>
            <a:ext cx="5833486" cy="496995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Franks-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Germanic </a:t>
            </a:r>
            <a:r>
              <a:rPr lang="en-US" dirty="0">
                <a:solidFill>
                  <a:srgbClr val="0000FF"/>
                </a:solidFill>
              </a:rPr>
              <a:t>group in </a:t>
            </a:r>
            <a:r>
              <a:rPr lang="en-US" dirty="0" smtClean="0">
                <a:solidFill>
                  <a:srgbClr val="0000FF"/>
                </a:solidFill>
              </a:rPr>
              <a:t>Gaul</a:t>
            </a:r>
            <a:r>
              <a:rPr lang="en-US" dirty="0" smtClean="0"/>
              <a:t>, converted </a:t>
            </a:r>
            <a:r>
              <a:rPr lang="en-US" dirty="0"/>
              <a:t>to Catholicism &amp; </a:t>
            </a:r>
            <a:r>
              <a:rPr lang="en-US" dirty="0">
                <a:solidFill>
                  <a:srgbClr val="0000FF"/>
                </a:solidFill>
              </a:rPr>
              <a:t>align with the </a:t>
            </a:r>
            <a:r>
              <a:rPr lang="en-US" dirty="0" smtClean="0">
                <a:solidFill>
                  <a:srgbClr val="0000FF"/>
                </a:solidFill>
              </a:rPr>
              <a:t>Church</a:t>
            </a:r>
            <a:r>
              <a:rPr lang="en-US" dirty="0" smtClean="0"/>
              <a:t>, founded </a:t>
            </a:r>
            <a:r>
              <a:rPr lang="en-US" dirty="0"/>
              <a:t>the Merovingian dynasty which ruled the Franks for 200 </a:t>
            </a:r>
            <a:r>
              <a:rPr lang="en-US" dirty="0" smtClean="0"/>
              <a:t>years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United by King Clovis I 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Charles Martel- </a:t>
            </a:r>
            <a:r>
              <a:rPr lang="en-US" dirty="0" smtClean="0"/>
              <a:t>known </a:t>
            </a:r>
            <a:r>
              <a:rPr lang="en-US" dirty="0"/>
              <a:t>as “Charles the Hammer</a:t>
            </a:r>
            <a:r>
              <a:rPr lang="en-US" dirty="0" smtClean="0"/>
              <a:t>”, became </a:t>
            </a:r>
            <a:r>
              <a:rPr lang="en-US" dirty="0"/>
              <a:t>“Mayor of the Palace” (</a:t>
            </a:r>
            <a:r>
              <a:rPr lang="en-US" dirty="0">
                <a:solidFill>
                  <a:srgbClr val="0000FF"/>
                </a:solidFill>
              </a:rPr>
              <a:t>majordomo) in 714 </a:t>
            </a:r>
            <a:r>
              <a:rPr lang="en-US" dirty="0" smtClean="0">
                <a:solidFill>
                  <a:srgbClr val="0000FF"/>
                </a:solidFill>
              </a:rPr>
              <a:t>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Battle </a:t>
            </a:r>
            <a:r>
              <a:rPr lang="en-US" dirty="0">
                <a:solidFill>
                  <a:srgbClr val="0000FF"/>
                </a:solidFill>
              </a:rPr>
              <a:t>of </a:t>
            </a:r>
            <a:r>
              <a:rPr lang="en-US" dirty="0" smtClean="0">
                <a:solidFill>
                  <a:srgbClr val="0000FF"/>
                </a:solidFill>
              </a:rPr>
              <a:t>Tours- </a:t>
            </a:r>
            <a:r>
              <a:rPr lang="en-US" dirty="0" smtClean="0"/>
              <a:t>led by Charles Martel in 732 CE, the Franks </a:t>
            </a:r>
            <a:r>
              <a:rPr lang="en-US" dirty="0" smtClean="0">
                <a:solidFill>
                  <a:srgbClr val="0000FF"/>
                </a:solidFill>
              </a:rPr>
              <a:t>stopped the spread of Islam into </a:t>
            </a:r>
            <a:r>
              <a:rPr lang="en-US" dirty="0">
                <a:solidFill>
                  <a:srgbClr val="0000FF"/>
                </a:solidFill>
              </a:rPr>
              <a:t>Europe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Pepin the Short- </a:t>
            </a:r>
            <a:r>
              <a:rPr lang="en-US" dirty="0" smtClean="0"/>
              <a:t>Charles </a:t>
            </a:r>
            <a:r>
              <a:rPr lang="en-US" dirty="0"/>
              <a:t>Martel’s </a:t>
            </a:r>
            <a:r>
              <a:rPr lang="en-US" dirty="0" smtClean="0"/>
              <a:t>son; a </a:t>
            </a:r>
            <a:r>
              <a:rPr lang="en-US" dirty="0"/>
              <a:t>strict </a:t>
            </a:r>
            <a:r>
              <a:rPr lang="en-US" dirty="0" smtClean="0"/>
              <a:t>Catholic, he </a:t>
            </a:r>
            <a:r>
              <a:rPr lang="en-US" dirty="0" smtClean="0">
                <a:solidFill>
                  <a:srgbClr val="0000FF"/>
                </a:solidFill>
              </a:rPr>
              <a:t>protected </a:t>
            </a:r>
            <a:r>
              <a:rPr lang="en-US" dirty="0">
                <a:solidFill>
                  <a:srgbClr val="0000FF"/>
                </a:solidFill>
              </a:rPr>
              <a:t>Catholic Church </a:t>
            </a:r>
            <a:r>
              <a:rPr lang="en-US" dirty="0" smtClean="0">
                <a:solidFill>
                  <a:srgbClr val="0000FF"/>
                </a:solidFill>
              </a:rPr>
              <a:t>against the </a:t>
            </a:r>
            <a:r>
              <a:rPr lang="en-US" dirty="0" err="1" smtClean="0">
                <a:solidFill>
                  <a:srgbClr val="0000FF"/>
                </a:solidFill>
              </a:rPr>
              <a:t>Lombards</a:t>
            </a:r>
            <a:r>
              <a:rPr lang="en-US" dirty="0" smtClean="0">
                <a:solidFill>
                  <a:srgbClr val="0000FF"/>
                </a:solidFill>
              </a:rPr>
              <a:t>, an </a:t>
            </a:r>
            <a:r>
              <a:rPr lang="en-US" dirty="0">
                <a:solidFill>
                  <a:srgbClr val="0000FF"/>
                </a:solidFill>
              </a:rPr>
              <a:t>invading Germanic </a:t>
            </a:r>
            <a:r>
              <a:rPr lang="en-US" dirty="0" smtClean="0">
                <a:solidFill>
                  <a:srgbClr val="0000FF"/>
                </a:solidFill>
              </a:rPr>
              <a:t>tribe</a:t>
            </a:r>
            <a:endParaRPr lang="en-US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The Church anointed him “King by the Grace of God”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Carolingian Dynasty</a:t>
            </a:r>
            <a:r>
              <a:rPr lang="en-US" dirty="0" smtClean="0"/>
              <a:t>– founded by Pepin the Short, the family </a:t>
            </a:r>
            <a:r>
              <a:rPr lang="en-US" dirty="0" smtClean="0">
                <a:solidFill>
                  <a:srgbClr val="0000FF"/>
                </a:solidFill>
              </a:rPr>
              <a:t>ruled over majority of Western Europe from </a:t>
            </a:r>
            <a:r>
              <a:rPr lang="en-US" dirty="0">
                <a:solidFill>
                  <a:srgbClr val="0000FF"/>
                </a:solidFill>
              </a:rPr>
              <a:t>751-987 </a:t>
            </a:r>
            <a:r>
              <a:rPr lang="en-US" dirty="0" smtClean="0">
                <a:solidFill>
                  <a:srgbClr val="0000FF"/>
                </a:solidFill>
              </a:rPr>
              <a:t>CE</a:t>
            </a:r>
            <a:endParaRPr lang="en-US" dirty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6" name="Picture 2" descr="File:Frankish Empire 481 to 814-en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371" y="1983346"/>
            <a:ext cx="3342793" cy="236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24.media.tumblr.com/tumblr_m0tadigZyl1qixjkro1_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7" y="2555576"/>
            <a:ext cx="2264608" cy="328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oronation of Pepin the Short fres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5" r="10448"/>
          <a:stretch>
            <a:fillRect/>
          </a:stretch>
        </p:blipFill>
        <p:spPr bwMode="auto">
          <a:xfrm>
            <a:off x="2541371" y="4572000"/>
            <a:ext cx="3342793" cy="218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33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50479</TotalTime>
  <Words>2144</Words>
  <Application>Microsoft Office PowerPoint</Application>
  <PresentationFormat>Widescreen</PresentationFormat>
  <Paragraphs>175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Tw Cen MT</vt:lpstr>
      <vt:lpstr>Tw Cen MT Condensed</vt:lpstr>
      <vt:lpstr>Wingdings</vt:lpstr>
      <vt:lpstr>Wingdings 3</vt:lpstr>
      <vt:lpstr>Integral</vt:lpstr>
      <vt:lpstr>The Middle Ages</vt:lpstr>
      <vt:lpstr>Cornell note-taking method</vt:lpstr>
      <vt:lpstr>The Dark Ages</vt:lpstr>
      <vt:lpstr>Intro to the Middle Ages</vt:lpstr>
      <vt:lpstr>Dark Ages:  Turmoil in Europe</vt:lpstr>
      <vt:lpstr>Dark Ages: Turmoil in Europe</vt:lpstr>
      <vt:lpstr>Dark Ages:  Turmoil in Europe</vt:lpstr>
      <vt:lpstr>Building European Nations</vt:lpstr>
      <vt:lpstr>Holy Roman EMpire: The Franks</vt:lpstr>
      <vt:lpstr>Holy Roman Empire: Charlemagne</vt:lpstr>
      <vt:lpstr>Building Nations: England </vt:lpstr>
      <vt:lpstr>Building Nations: England</vt:lpstr>
      <vt:lpstr>Building Nations: France &amp; Spain</vt:lpstr>
      <vt:lpstr>Feudal Society</vt:lpstr>
      <vt:lpstr>Feudal Society:  Social Characteristics</vt:lpstr>
      <vt:lpstr>Feudal Society:  Social Characteristics</vt:lpstr>
      <vt:lpstr>Feudal Society:  Economic Characteristics</vt:lpstr>
      <vt:lpstr>Feudal Society: Political Characteristics</vt:lpstr>
      <vt:lpstr>Feudal Society: Japan</vt:lpstr>
      <vt:lpstr>Decline of the middle Ages</vt:lpstr>
      <vt:lpstr>Effects of the Crusades</vt:lpstr>
      <vt:lpstr>The Black Death</vt:lpstr>
      <vt:lpstr>The Black Death</vt:lpstr>
      <vt:lpstr>The Hundred Years’ War</vt:lpstr>
      <vt:lpstr>The Hundred Years’ War</vt:lpstr>
    </vt:vector>
  </TitlesOfParts>
  <Company>Los Fresnos CISD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Middle Ages</dc:title>
  <dc:creator>Aguilar, Ana</dc:creator>
  <cp:lastModifiedBy>Aguilar, Ana</cp:lastModifiedBy>
  <cp:revision>130</cp:revision>
  <dcterms:created xsi:type="dcterms:W3CDTF">2017-02-06T04:44:20Z</dcterms:created>
  <dcterms:modified xsi:type="dcterms:W3CDTF">2019-10-18T13:25:37Z</dcterms:modified>
</cp:coreProperties>
</file>