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&amp; Effects of </a:t>
            </a:r>
            <a:br>
              <a:rPr lang="en-US" dirty="0" smtClean="0"/>
            </a:br>
            <a:r>
              <a:rPr lang="en-US" dirty="0" smtClean="0"/>
              <a:t>uneven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Standard of Living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GDP &amp; GNP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Depressions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Economic Sanctions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" y="288701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81" y="1455313"/>
            <a:ext cx="3000375" cy="2143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212501"/>
            <a:ext cx="2066925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11" y="2536279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217" y="288701"/>
            <a:ext cx="2760638" cy="20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4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living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3486" y="1983345"/>
            <a:ext cx="8546994" cy="446896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Standard of Living- </a:t>
            </a:r>
            <a:r>
              <a:rPr lang="en-US" dirty="0" smtClean="0"/>
              <a:t>refers to the </a:t>
            </a:r>
            <a:r>
              <a:rPr lang="en-US" dirty="0" smtClean="0">
                <a:solidFill>
                  <a:srgbClr val="0000CC"/>
                </a:solidFill>
              </a:rPr>
              <a:t>wealth, comfort, material goods and necessities that are available to people </a:t>
            </a:r>
            <a:r>
              <a:rPr lang="en-US" dirty="0" smtClean="0"/>
              <a:t>living in a certain area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HDI (Human Development Index) </a:t>
            </a:r>
            <a:r>
              <a:rPr lang="en-US" dirty="0" smtClean="0">
                <a:solidFill>
                  <a:srgbClr val="0000CC"/>
                </a:solidFill>
              </a:rPr>
              <a:t>will rank countries based on goods, services, and incomes produced</a:t>
            </a:r>
            <a:r>
              <a:rPr lang="en-US" dirty="0" smtClean="0"/>
              <a:t> in addition to health, education, and political &amp; religious freedoms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HDI uses various political, economic, social, and demographic indicators, commonly including: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Birth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Death Rate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Literacy Rate- </a:t>
            </a:r>
            <a:r>
              <a:rPr lang="en-US" dirty="0" smtClean="0"/>
              <a:t>percentage of </a:t>
            </a:r>
            <a:r>
              <a:rPr lang="en-US" dirty="0" smtClean="0">
                <a:solidFill>
                  <a:srgbClr val="0000CC"/>
                </a:solidFill>
              </a:rPr>
              <a:t>population over the age of 15 that can read and write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Life Expectancy- </a:t>
            </a:r>
            <a:r>
              <a:rPr lang="en-US" dirty="0" smtClean="0">
                <a:solidFill>
                  <a:srgbClr val="0000CC"/>
                </a:solidFill>
              </a:rPr>
              <a:t>the estimated life span</a:t>
            </a:r>
            <a:r>
              <a:rPr lang="en-US" dirty="0" smtClean="0"/>
              <a:t> of an average member of any given group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087" y="288868"/>
            <a:ext cx="2581275" cy="177165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038" y="2290896"/>
            <a:ext cx="2619375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038" y="4494727"/>
            <a:ext cx="2643296" cy="195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1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</a:t>
            </a:r>
            <a:r>
              <a:rPr lang="en-US" smtClean="0"/>
              <a:t>of Development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55" y="1815921"/>
            <a:ext cx="3000375" cy="1524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670" y="1815921"/>
            <a:ext cx="6735651" cy="472680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Uneven Development- </a:t>
            </a:r>
            <a:r>
              <a:rPr lang="en-US" dirty="0">
                <a:solidFill>
                  <a:srgbClr val="0000CC"/>
                </a:solidFill>
              </a:rPr>
              <a:t>inequalities in economic conditions </a:t>
            </a:r>
            <a:r>
              <a:rPr lang="en-US" dirty="0"/>
              <a:t>between countries; </a:t>
            </a:r>
            <a:r>
              <a:rPr lang="en-US" dirty="0">
                <a:solidFill>
                  <a:srgbClr val="0000CC"/>
                </a:solidFill>
              </a:rPr>
              <a:t>based on changes </a:t>
            </a:r>
            <a:r>
              <a:rPr lang="en-US" dirty="0"/>
              <a:t>(or lack of) </a:t>
            </a:r>
            <a:r>
              <a:rPr lang="en-US" dirty="0">
                <a:solidFill>
                  <a:srgbClr val="0000CC"/>
                </a:solidFill>
              </a:rPr>
              <a:t>in economics, demographics, social, and political </a:t>
            </a:r>
            <a:r>
              <a:rPr lang="en-US" dirty="0" smtClean="0">
                <a:solidFill>
                  <a:srgbClr val="0000CC"/>
                </a:solidFill>
              </a:rPr>
              <a:t>factors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Your </a:t>
            </a:r>
            <a:r>
              <a:rPr lang="en-US" dirty="0" smtClean="0"/>
              <a:t>Standard </a:t>
            </a:r>
            <a:r>
              <a:rPr lang="en-US" dirty="0"/>
              <a:t>of Living will determine what type of society you live in: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ore </a:t>
            </a:r>
            <a:r>
              <a:rPr lang="en-US" dirty="0" smtClean="0">
                <a:solidFill>
                  <a:srgbClr val="FF0000"/>
                </a:solidFill>
              </a:rPr>
              <a:t>Developed Country (MDC)- </a:t>
            </a:r>
            <a:r>
              <a:rPr lang="en-US" dirty="0" smtClean="0"/>
              <a:t>countries with </a:t>
            </a:r>
            <a:r>
              <a:rPr lang="en-US" dirty="0" smtClean="0">
                <a:solidFill>
                  <a:srgbClr val="0000CC"/>
                </a:solidFill>
              </a:rPr>
              <a:t>long life expectancy, low birth rates, and high education and income levels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Newly Industrialized Country (NIC)- </a:t>
            </a:r>
            <a:r>
              <a:rPr lang="en-US" dirty="0" smtClean="0"/>
              <a:t>countries with shorter </a:t>
            </a:r>
            <a:r>
              <a:rPr lang="en-US" dirty="0" smtClean="0">
                <a:solidFill>
                  <a:srgbClr val="0000CC"/>
                </a:solidFill>
              </a:rPr>
              <a:t>life expectancies, higher birth rates, and lower education and income levels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These countries have recently become industrialized, or competitive economies.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Less Developed Countries (LDC)</a:t>
            </a:r>
            <a:r>
              <a:rPr lang="en-US" dirty="0" smtClean="0"/>
              <a:t>- </a:t>
            </a:r>
            <a:r>
              <a:rPr lang="en-US" dirty="0" smtClean="0"/>
              <a:t>countries that have the </a:t>
            </a:r>
            <a:r>
              <a:rPr lang="en-US" dirty="0" smtClean="0">
                <a:solidFill>
                  <a:srgbClr val="0000CC"/>
                </a:solidFill>
              </a:rPr>
              <a:t>shortest life expectancies, the highest birth rates, and little to no education or income levels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Most of these nations still rely on </a:t>
            </a:r>
            <a:r>
              <a:rPr lang="en-US" dirty="0" smtClean="0">
                <a:solidFill>
                  <a:srgbClr val="0000CC"/>
                </a:solidFill>
              </a:rPr>
              <a:t>agricultural-based economies</a:t>
            </a:r>
            <a:endParaRPr lang="en-US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45" y="2318196"/>
            <a:ext cx="1878899" cy="18788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045" y="4856799"/>
            <a:ext cx="2714625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15" y="3457392"/>
            <a:ext cx="2582890" cy="128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6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&amp; GNP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494" y="1880316"/>
            <a:ext cx="6578979" cy="44354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Determining a country’s Standard of Living includes looking at economic factors like: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Income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Job Opportunities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Access to Education &amp; Health Care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Political Stability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Gross Domestic Product-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total amount of all goods and services a country produces in a year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MDC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00CC"/>
                </a:solidFill>
              </a:rPr>
              <a:t>HIGH </a:t>
            </a:r>
            <a:r>
              <a:rPr lang="en-US" dirty="0" smtClean="0">
                <a:solidFill>
                  <a:srgbClr val="0000CC"/>
                </a:solidFill>
              </a:rPr>
              <a:t>GDP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LDC</a:t>
            </a:r>
            <a:r>
              <a:rPr lang="en-US" dirty="0"/>
              <a:t>=</a:t>
            </a:r>
            <a:r>
              <a:rPr lang="en-US" dirty="0" smtClean="0">
                <a:solidFill>
                  <a:srgbClr val="0000CC"/>
                </a:solidFill>
              </a:rPr>
              <a:t>LOW </a:t>
            </a:r>
            <a:r>
              <a:rPr lang="en-US" dirty="0" smtClean="0">
                <a:solidFill>
                  <a:srgbClr val="0000CC"/>
                </a:solidFill>
              </a:rPr>
              <a:t>GDP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Gross National Product-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goods and services and income from foreign investments produced in a country in a year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331" y="255376"/>
            <a:ext cx="2417738" cy="258486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967" y="277343"/>
            <a:ext cx="2847975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26" y="3095972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811" y="5056143"/>
            <a:ext cx="2329990" cy="165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7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sanctions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5" y="1893239"/>
            <a:ext cx="2619375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084832"/>
            <a:ext cx="5872122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Competition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between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smtClean="0"/>
              <a:t>developed nations </a:t>
            </a:r>
            <a:r>
              <a:rPr lang="en-US" dirty="0" smtClean="0">
                <a:solidFill>
                  <a:srgbClr val="0000CC"/>
                </a:solidFill>
              </a:rPr>
              <a:t>leaves little room for under-developed or emerging markets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Emerging Markets- </a:t>
            </a:r>
            <a:r>
              <a:rPr lang="en-US" dirty="0">
                <a:solidFill>
                  <a:srgbClr val="0000CC"/>
                </a:solidFill>
              </a:rPr>
              <a:t>not as advanced </a:t>
            </a:r>
            <a:r>
              <a:rPr lang="en-US" dirty="0"/>
              <a:t>as developed nations, but </a:t>
            </a:r>
            <a:r>
              <a:rPr lang="en-US" dirty="0">
                <a:solidFill>
                  <a:srgbClr val="0000CC"/>
                </a:solidFill>
              </a:rPr>
              <a:t>have stronger economies and services </a:t>
            </a:r>
            <a:r>
              <a:rPr lang="en-US" dirty="0"/>
              <a:t>than newly industrialized </a:t>
            </a:r>
            <a:r>
              <a:rPr lang="en-US" dirty="0" smtClean="0"/>
              <a:t>nations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Some nations will </a:t>
            </a:r>
            <a:r>
              <a:rPr lang="en-US" dirty="0" smtClean="0">
                <a:solidFill>
                  <a:srgbClr val="0000CC"/>
                </a:solidFill>
              </a:rPr>
              <a:t>change from capitalist economies to communist or socialist </a:t>
            </a:r>
            <a:r>
              <a:rPr lang="en-US" dirty="0" smtClean="0"/>
              <a:t>in order to </a:t>
            </a:r>
            <a:r>
              <a:rPr lang="en-US" dirty="0" smtClean="0">
                <a:solidFill>
                  <a:srgbClr val="0000CC"/>
                </a:solidFill>
              </a:rPr>
              <a:t>offset the effects of competition </a:t>
            </a:r>
            <a:r>
              <a:rPr lang="en-US" dirty="0" smtClean="0"/>
              <a:t>not only between countries but also between regions (coasts, inland, forests, etc.)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Leads to the creations of trade barriers and economic sanctions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6" y="2756077"/>
            <a:ext cx="2701399" cy="18470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15" y="4752304"/>
            <a:ext cx="3781236" cy="185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7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/>
              <a:t>sanctions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853" y="2084832"/>
            <a:ext cx="6928833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Economic Sanctions- </a:t>
            </a:r>
            <a:r>
              <a:rPr lang="en-US" dirty="0" smtClean="0">
                <a:solidFill>
                  <a:srgbClr val="0000CC"/>
                </a:solidFill>
              </a:rPr>
              <a:t>financial </a:t>
            </a:r>
            <a:r>
              <a:rPr lang="en-US" dirty="0">
                <a:solidFill>
                  <a:srgbClr val="0000CC"/>
                </a:solidFill>
              </a:rPr>
              <a:t>penalties applied by one or more countries against a targeted </a:t>
            </a:r>
            <a:r>
              <a:rPr lang="en-US" dirty="0" smtClean="0">
                <a:solidFill>
                  <a:srgbClr val="0000CC"/>
                </a:solidFill>
              </a:rPr>
              <a:t>country </a:t>
            </a:r>
            <a:r>
              <a:rPr lang="en-US" dirty="0" smtClean="0"/>
              <a:t>in response to policies or behaviors that are not popular or favorable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U.S. enacted economic sanctions against South Africa from 1970-1991, in order to force an end to apartheid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Embargo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prohibition or complete elimination of trade with a particular country</a:t>
            </a:r>
            <a:r>
              <a:rPr lang="en-US" dirty="0" smtClean="0"/>
              <a:t> or group of countries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U.S. has maintained embargo on Cuba since 1962 as punishment for numerous violations of human rights and political freedoms; however, it has had little effect towards changing policies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Embargoes </a:t>
            </a:r>
            <a:r>
              <a:rPr lang="en-US" dirty="0" smtClean="0">
                <a:solidFill>
                  <a:srgbClr val="0000CC"/>
                </a:solidFill>
              </a:rPr>
              <a:t>can delay a country’s development</a:t>
            </a:r>
            <a:r>
              <a:rPr lang="en-US" dirty="0" smtClean="0"/>
              <a:t>, especially in technology and health care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661" y="283459"/>
            <a:ext cx="2686050" cy="170497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176" y="1145471"/>
            <a:ext cx="2705100" cy="1685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151" y="2977441"/>
            <a:ext cx="2686050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176" y="4828461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8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Zones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35" y="1875262"/>
            <a:ext cx="2362200" cy="19335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725769"/>
            <a:ext cx="5781970" cy="4583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Trade Zones- </a:t>
            </a:r>
            <a:r>
              <a:rPr lang="en-US" dirty="0">
                <a:solidFill>
                  <a:srgbClr val="0000CC"/>
                </a:solidFill>
              </a:rPr>
              <a:t>reduced or eliminated taxes between friendly nations in order to prioritize economic relations and investment </a:t>
            </a:r>
            <a:r>
              <a:rPr lang="en-US" dirty="0"/>
              <a:t>with each </a:t>
            </a:r>
            <a:r>
              <a:rPr lang="en-US" dirty="0" smtClean="0"/>
              <a:t>other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NAFTA</a:t>
            </a:r>
            <a:r>
              <a:rPr lang="en-US" dirty="0" smtClean="0"/>
              <a:t>- North American Free Trade Agreement; eliminates </a:t>
            </a:r>
            <a:r>
              <a:rPr lang="en-US" dirty="0"/>
              <a:t>trade taxes and improves job availability </a:t>
            </a:r>
            <a:r>
              <a:rPr lang="en-US" dirty="0">
                <a:solidFill>
                  <a:srgbClr val="0000CC"/>
                </a:solidFill>
              </a:rPr>
              <a:t>between Canada, United States, and </a:t>
            </a:r>
            <a:r>
              <a:rPr lang="en-US" dirty="0" smtClean="0">
                <a:solidFill>
                  <a:srgbClr val="0000CC"/>
                </a:solidFill>
              </a:rPr>
              <a:t>Mexico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European </a:t>
            </a:r>
            <a:r>
              <a:rPr lang="en-US" dirty="0"/>
              <a:t>Union- promotes a single market for trade, commerce, money, and migration between European </a:t>
            </a:r>
            <a:r>
              <a:rPr lang="en-US" dirty="0" smtClean="0"/>
              <a:t>nations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Brexit- vote conducted to determine Great Britain’s continued membership, without whom EU will probably not survive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41" y="2377820"/>
            <a:ext cx="2505075" cy="1819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0" y="4017564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41" y="4627370"/>
            <a:ext cx="2619375" cy="17430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3007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854" y="1931831"/>
            <a:ext cx="5512157" cy="4610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Association of Southeast Asian Nations (</a:t>
            </a:r>
            <a:r>
              <a:rPr lang="en-US" dirty="0" smtClean="0">
                <a:solidFill>
                  <a:srgbClr val="FF0000"/>
                </a:solidFill>
              </a:rPr>
              <a:t>ASEAN</a:t>
            </a:r>
            <a:r>
              <a:rPr lang="en-US" dirty="0" smtClean="0"/>
              <a:t>)- promotes </a:t>
            </a:r>
            <a:r>
              <a:rPr lang="en-US" dirty="0" smtClean="0">
                <a:solidFill>
                  <a:srgbClr val="0000CC"/>
                </a:solidFill>
              </a:rPr>
              <a:t>political and economic cooperation between Philippines, Indonesia, Malaysia, Singapore and Thailand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OPEC</a:t>
            </a:r>
            <a:r>
              <a:rPr lang="en-US" dirty="0" smtClean="0"/>
              <a:t>- Organization of Petroleum Exporting Countries; promotes </a:t>
            </a:r>
            <a:r>
              <a:rPr lang="en-US" dirty="0" smtClean="0">
                <a:solidFill>
                  <a:srgbClr val="0000CC"/>
                </a:solidFill>
              </a:rPr>
              <a:t>stability of oil production and prices among member nations in order to create a steady supply of oil to world consumers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Allows member nations to intervene with pricing, which negatively impacts consumer (price gouging)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376" y="2909742"/>
            <a:ext cx="3611538" cy="1997109"/>
          </a:xfr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53" y="5218100"/>
            <a:ext cx="2416130" cy="1353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425" y="5072303"/>
            <a:ext cx="2526004" cy="1644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737" y="225372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78" y="347730"/>
            <a:ext cx="3266954" cy="22507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2016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economic zones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42" y="3245476"/>
            <a:ext cx="3105731" cy="31682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084832"/>
            <a:ext cx="5859243" cy="4224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 </a:t>
            </a:r>
            <a:r>
              <a:rPr lang="en-US" dirty="0" smtClean="0">
                <a:solidFill>
                  <a:srgbClr val="FF0000"/>
                </a:solidFill>
              </a:rPr>
              <a:t>Special Economic Zones </a:t>
            </a:r>
            <a:r>
              <a:rPr lang="en-US" dirty="0" smtClean="0"/>
              <a:t>(SEZ)- </a:t>
            </a:r>
            <a:r>
              <a:rPr lang="en-US" dirty="0" smtClean="0">
                <a:solidFill>
                  <a:srgbClr val="0000CC"/>
                </a:solidFill>
              </a:rPr>
              <a:t>an area that sells a country’s products located </a:t>
            </a:r>
            <a:r>
              <a:rPr lang="en-US" dirty="0">
                <a:solidFill>
                  <a:srgbClr val="0000CC"/>
                </a:solidFill>
              </a:rPr>
              <a:t>within a </a:t>
            </a:r>
            <a:r>
              <a:rPr lang="en-US" dirty="0" smtClean="0">
                <a:solidFill>
                  <a:srgbClr val="0000CC"/>
                </a:solidFill>
              </a:rPr>
              <a:t>host country's </a:t>
            </a:r>
            <a:r>
              <a:rPr lang="en-US" dirty="0">
                <a:solidFill>
                  <a:srgbClr val="0000CC"/>
                </a:solidFill>
              </a:rPr>
              <a:t>national borders</a:t>
            </a:r>
            <a:r>
              <a:rPr lang="en-US" dirty="0" smtClean="0"/>
              <a:t>, goals </a:t>
            </a:r>
            <a:r>
              <a:rPr lang="en-US" dirty="0"/>
              <a:t>include: </a:t>
            </a:r>
            <a:r>
              <a:rPr lang="en-US" dirty="0">
                <a:solidFill>
                  <a:srgbClr val="0000CC"/>
                </a:solidFill>
              </a:rPr>
              <a:t>increased trade</a:t>
            </a:r>
            <a:r>
              <a:rPr lang="en-US" dirty="0" smtClean="0">
                <a:solidFill>
                  <a:srgbClr val="0000CC"/>
                </a:solidFill>
              </a:rPr>
              <a:t>, </a:t>
            </a:r>
            <a:r>
              <a:rPr lang="en-US" dirty="0">
                <a:solidFill>
                  <a:srgbClr val="0000CC"/>
                </a:solidFill>
              </a:rPr>
              <a:t>investment, job creation and effective </a:t>
            </a:r>
            <a:r>
              <a:rPr lang="en-US" dirty="0" smtClean="0">
                <a:solidFill>
                  <a:srgbClr val="0000CC"/>
                </a:solidFill>
              </a:rPr>
              <a:t>administration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Businesses within SEZ’s </a:t>
            </a:r>
            <a:r>
              <a:rPr lang="en-US" dirty="0" smtClean="0">
                <a:solidFill>
                  <a:srgbClr val="0000CC"/>
                </a:solidFill>
              </a:rPr>
              <a:t>follow the laws that have been setup for that area</a:t>
            </a:r>
            <a:r>
              <a:rPr lang="en-US" dirty="0" smtClean="0"/>
              <a:t>, not the laws of the host country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Items purchased in SEZ’s are often </a:t>
            </a:r>
            <a:r>
              <a:rPr lang="en-US" dirty="0" smtClean="0">
                <a:solidFill>
                  <a:srgbClr val="0000CC"/>
                </a:solidFill>
              </a:rPr>
              <a:t>not taxed</a:t>
            </a:r>
            <a:r>
              <a:rPr lang="en-US" dirty="0" smtClean="0"/>
              <a:t>, and can be </a:t>
            </a:r>
            <a:r>
              <a:rPr lang="en-US" dirty="0" smtClean="0">
                <a:solidFill>
                  <a:srgbClr val="0000CC"/>
                </a:solidFill>
              </a:rPr>
              <a:t>bought for lower prices</a:t>
            </a:r>
            <a:r>
              <a:rPr lang="en-US" dirty="0" smtClean="0"/>
              <a:t> than in stores that are in the host country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“Tax &amp; Duty Free” in Downtown Brownsville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89" y="1779276"/>
            <a:ext cx="2256362" cy="30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04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4835</TotalTime>
  <Words>666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Integral</vt:lpstr>
      <vt:lpstr>Causes &amp; Effects of  uneven development</vt:lpstr>
      <vt:lpstr>Standards of living</vt:lpstr>
      <vt:lpstr>Levels of Development</vt:lpstr>
      <vt:lpstr>GDP &amp; GNP</vt:lpstr>
      <vt:lpstr>economic sanctions</vt:lpstr>
      <vt:lpstr>economic sanctions</vt:lpstr>
      <vt:lpstr>Trade Zones</vt:lpstr>
      <vt:lpstr>trade Zones</vt:lpstr>
      <vt:lpstr>Special economic zones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&amp; Effects of  uneven development</dc:title>
  <dc:creator>Aguilar, Ana</dc:creator>
  <cp:lastModifiedBy>Aguilar, Ana</cp:lastModifiedBy>
  <cp:revision>51</cp:revision>
  <dcterms:created xsi:type="dcterms:W3CDTF">2016-11-27T21:33:24Z</dcterms:created>
  <dcterms:modified xsi:type="dcterms:W3CDTF">2019-12-03T21:32:56Z</dcterms:modified>
</cp:coreProperties>
</file>