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uprisings in </a:t>
            </a:r>
            <a:r>
              <a:rPr lang="en-US" dirty="0" err="1" smtClean="0"/>
              <a:t>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/>
              <a:t>China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Iran &amp; Turkey</a:t>
            </a:r>
            <a:endParaRPr lang="en-US" dirty="0"/>
          </a:p>
        </p:txBody>
      </p:sp>
      <p:pic>
        <p:nvPicPr>
          <p:cNvPr id="8" name="Picture 2" descr="http://en.showchina.org/Features/11/2/200904/W02009043040294998763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89937"/>
            <a:ext cx="3472631" cy="31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biographyonline.net/events/photos/gandhi-Salt_Ma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94" y="344524"/>
            <a:ext cx="2761596" cy="397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53" y="796414"/>
            <a:ext cx="3359175" cy="269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fights for self rule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0425" y="1881599"/>
            <a:ext cx="6636774" cy="432717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Rowlett Acts of 1919- </a:t>
            </a:r>
            <a:r>
              <a:rPr lang="en-US" dirty="0" smtClean="0"/>
              <a:t>enacted to combat nationalist tensions in India; could be </a:t>
            </a:r>
            <a:r>
              <a:rPr lang="en-US" dirty="0" smtClean="0">
                <a:solidFill>
                  <a:srgbClr val="0000FF"/>
                </a:solidFill>
              </a:rPr>
              <a:t>used to imprison any Indian suspected of terrorist activity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Led to </a:t>
            </a:r>
            <a:r>
              <a:rPr lang="en-US" dirty="0" smtClean="0">
                <a:solidFill>
                  <a:srgbClr val="0000FF"/>
                </a:solidFill>
              </a:rPr>
              <a:t>stricter </a:t>
            </a:r>
            <a:r>
              <a:rPr lang="en-US" dirty="0">
                <a:solidFill>
                  <a:srgbClr val="0000FF"/>
                </a:solidFill>
              </a:rPr>
              <a:t>control of the press, arrests without </a:t>
            </a:r>
            <a:r>
              <a:rPr lang="en-US" dirty="0" smtClean="0">
                <a:solidFill>
                  <a:srgbClr val="0000FF"/>
                </a:solidFill>
              </a:rPr>
              <a:t>warrants, and indefinite </a:t>
            </a:r>
            <a:r>
              <a:rPr lang="en-US" dirty="0">
                <a:solidFill>
                  <a:srgbClr val="0000FF"/>
                </a:solidFill>
              </a:rPr>
              <a:t>detention without </a:t>
            </a:r>
            <a:r>
              <a:rPr lang="en-US" dirty="0" smtClean="0">
                <a:solidFill>
                  <a:srgbClr val="0000FF"/>
                </a:solidFill>
              </a:rPr>
              <a:t>trial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If released, suspects were prohibited from participation in education, political, or religious practices.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Amritsar Massacre- </a:t>
            </a:r>
            <a:r>
              <a:rPr lang="en-US" dirty="0" smtClean="0">
                <a:solidFill>
                  <a:srgbClr val="0000FF"/>
                </a:solidFill>
              </a:rPr>
              <a:t>British Indian forces fired into crowds</a:t>
            </a:r>
            <a:r>
              <a:rPr lang="en-US" dirty="0" smtClean="0"/>
              <a:t> who they believed were gathering to rebel against the government; the crowds were actually Indian Sikhs </a:t>
            </a:r>
            <a:r>
              <a:rPr lang="en-US" dirty="0" smtClean="0">
                <a:solidFill>
                  <a:srgbClr val="0000FF"/>
                </a:solidFill>
              </a:rPr>
              <a:t>celebrating a religious festival and peacefully protesting Rowlett Acts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400 Indians killed, 1500 more wounded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Permanently eroded any goodwill left between Indian Nationalist groups and British government</a:t>
            </a:r>
          </a:p>
        </p:txBody>
      </p:sp>
      <p:pic>
        <p:nvPicPr>
          <p:cNvPr id="5" name="Picture 2" descr="http://rena.wao.com/gandhi/jpg/G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7" y="2124348"/>
            <a:ext cx="2473121" cy="18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7" y="4306529"/>
            <a:ext cx="2324100" cy="227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38" y="4189144"/>
            <a:ext cx="2577587" cy="2388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930" y="1881599"/>
            <a:ext cx="2138516" cy="20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Mahatma </a:t>
            </a:r>
            <a:r>
              <a:rPr lang="en-US" dirty="0" err="1" smtClean="0"/>
              <a:t>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186" y="1970468"/>
            <a:ext cx="6078828" cy="44893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Mohandas K. Gandhi- </a:t>
            </a:r>
            <a:r>
              <a:rPr lang="en-US" dirty="0" smtClean="0"/>
              <a:t>Indian lawyer turned activist for Indian Home Rule; </a:t>
            </a:r>
            <a:r>
              <a:rPr lang="en-US" dirty="0" smtClean="0">
                <a:solidFill>
                  <a:srgbClr val="0000FF"/>
                </a:solidFill>
              </a:rPr>
              <a:t>practiced non-violent passive resistance and civil disobedience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Known as Mahatma, “The Great Soul”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Went on hunger strikes to </a:t>
            </a:r>
            <a:r>
              <a:rPr lang="en-US" dirty="0" smtClean="0">
                <a:solidFill>
                  <a:srgbClr val="0000FF"/>
                </a:solidFill>
              </a:rPr>
              <a:t>protest treatment of “untouchables” </a:t>
            </a:r>
            <a:r>
              <a:rPr lang="en-US" dirty="0" smtClean="0"/>
              <a:t>of caste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Worked for </a:t>
            </a:r>
            <a:r>
              <a:rPr lang="en-US" dirty="0" smtClean="0">
                <a:solidFill>
                  <a:srgbClr val="0000FF"/>
                </a:solidFill>
              </a:rPr>
              <a:t>peace between Hindus &amp; Muslims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</a:t>
            </a:r>
            <a:r>
              <a:rPr lang="en-US" dirty="0" smtClean="0"/>
              <a:t>tressed </a:t>
            </a: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importance of economic independence </a:t>
            </a:r>
            <a:r>
              <a:rPr lang="en-US" dirty="0"/>
              <a:t>for </a:t>
            </a:r>
            <a:r>
              <a:rPr lang="en-US" dirty="0" smtClean="0"/>
              <a:t>India,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manufacture of </a:t>
            </a:r>
            <a:r>
              <a:rPr lang="en-US" dirty="0" smtClean="0"/>
              <a:t>khaddar in </a:t>
            </a:r>
            <a:r>
              <a:rPr lang="en-US" dirty="0"/>
              <a:t>order to replace imported textiles from </a:t>
            </a:r>
            <a:r>
              <a:rPr lang="en-US" dirty="0" smtClean="0"/>
              <a:t>Britain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boycotts </a:t>
            </a:r>
            <a:r>
              <a:rPr lang="en-US" dirty="0">
                <a:solidFill>
                  <a:srgbClr val="0000FF"/>
                </a:solidFill>
              </a:rPr>
              <a:t>of British </a:t>
            </a:r>
            <a:r>
              <a:rPr lang="en-US" dirty="0" smtClean="0">
                <a:solidFill>
                  <a:srgbClr val="0000FF"/>
                </a:solidFill>
              </a:rPr>
              <a:t>manufacturers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Protests against institutions </a:t>
            </a:r>
            <a:r>
              <a:rPr lang="en-US" dirty="0"/>
              <a:t>representing British influence in India, including legislatures and schools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 descr="http://jegans.files.wordpress.com/2009/10/gandhi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013" y="373013"/>
            <a:ext cx="2782442" cy="322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8" y="3765993"/>
            <a:ext cx="4935708" cy="2693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726" y="799947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Civil disobedience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19" y="1578076"/>
            <a:ext cx="5573415" cy="4731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Salt Acts- trade prohibitions outlawed Indians from collecting or selling salt and forced them to purchase it from British traders, creating a monopoly for British economy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Gandhi encouraged followers to </a:t>
            </a:r>
            <a:r>
              <a:rPr lang="en-US" dirty="0" smtClean="0"/>
              <a:t>collect salt anyway, </a:t>
            </a:r>
            <a:r>
              <a:rPr lang="en-US" dirty="0" smtClean="0">
                <a:solidFill>
                  <a:srgbClr val="0000FF"/>
                </a:solidFill>
              </a:rPr>
              <a:t>defying the law without inciting violence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Salt March- Indians collected salt crystals across the country in a </a:t>
            </a:r>
            <a:r>
              <a:rPr lang="en-US" dirty="0" smtClean="0">
                <a:solidFill>
                  <a:srgbClr val="0000FF"/>
                </a:solidFill>
              </a:rPr>
              <a:t>mass protest from March 12- May 21, 1930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Hundreds, including Gandhi, were arrested by British forces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After release in 1931, Gandhi met with British representatives to discuss Indian independence.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Indian Independence </a:t>
            </a:r>
            <a:r>
              <a:rPr lang="en-US" dirty="0" smtClean="0"/>
              <a:t>granted in </a:t>
            </a:r>
            <a:r>
              <a:rPr lang="en-US" dirty="0" smtClean="0">
                <a:solidFill>
                  <a:srgbClr val="0000FF"/>
                </a:solidFill>
              </a:rPr>
              <a:t>August 1947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biographyonline.net/events/photos/gandhi-Salt_Marc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68" y="2084833"/>
            <a:ext cx="2761596" cy="41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3" y="2084832"/>
            <a:ext cx="2811819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2" y="4312983"/>
            <a:ext cx="2811819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61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&amp; Turkey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3741"/>
            <a:ext cx="2396920" cy="277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58" y="1375676"/>
            <a:ext cx="3289045" cy="222293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524" y="583741"/>
            <a:ext cx="2605390" cy="301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86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Constitution of 1906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431" y="2084832"/>
            <a:ext cx="6105833" cy="42245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Tobacco Concession of 1890- </a:t>
            </a:r>
            <a:r>
              <a:rPr lang="en-US" dirty="0" smtClean="0">
                <a:solidFill>
                  <a:srgbClr val="0000FF"/>
                </a:solidFill>
              </a:rPr>
              <a:t>Persian government sold tobacco fields to British </a:t>
            </a:r>
            <a:r>
              <a:rPr lang="en-US" dirty="0" smtClean="0"/>
              <a:t>companies to fund his extravagant lifestyle, often for much less than what the land or tobacco was worth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Majority of Persians were employed in tobacco industry; many </a:t>
            </a:r>
            <a:r>
              <a:rPr lang="en-US" dirty="0" smtClean="0">
                <a:solidFill>
                  <a:srgbClr val="0000FF"/>
                </a:solidFill>
              </a:rPr>
              <a:t>forced to work for lower wages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Persian </a:t>
            </a:r>
            <a:r>
              <a:rPr lang="en-US" dirty="0" smtClean="0">
                <a:solidFill>
                  <a:srgbClr val="0000FF"/>
                </a:solidFill>
              </a:rPr>
              <a:t>Shah continues to raise taxes</a:t>
            </a:r>
            <a:r>
              <a:rPr lang="en-US" dirty="0" smtClean="0"/>
              <a:t>, sell more resources to Europeans, and spend extravagantly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Leads to protests against the Shah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Persian Constitution of 1906- </a:t>
            </a:r>
            <a:r>
              <a:rPr lang="en-US" dirty="0" smtClean="0"/>
              <a:t>government is transformed to constitutional monarchy, with a </a:t>
            </a:r>
            <a:r>
              <a:rPr lang="en-US" dirty="0" smtClean="0">
                <a:solidFill>
                  <a:srgbClr val="0000FF"/>
                </a:solidFill>
              </a:rPr>
              <a:t>written constitution granting powers to representative Parliament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94" y="4144297"/>
            <a:ext cx="2514600" cy="23190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39" y="3452557"/>
            <a:ext cx="2590800" cy="244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94" y="1814052"/>
            <a:ext cx="2505741" cy="2030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39" y="392012"/>
            <a:ext cx="2396920" cy="277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3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Iranian Constitutional Revolution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13" y="4188541"/>
            <a:ext cx="1685925" cy="220080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911" y="1725561"/>
            <a:ext cx="6400799" cy="45837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Triumph of Tehran- Muhammad Ali Shah Qajar, the next Shah, dissolves Parliament and tries to reinstate his power without a constitution; protesters march on Tehran and demand his removal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 is deposed and exiled; the next Shah, his son Ahmad Shah Qajar, is removed from power in a “bloodless coup”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Reza Shah Pahlavi- </a:t>
            </a:r>
            <a:r>
              <a:rPr lang="en-US" dirty="0" smtClean="0"/>
              <a:t>deposed the Qajar family and was </a:t>
            </a:r>
            <a:r>
              <a:rPr lang="en-US" dirty="0" smtClean="0">
                <a:solidFill>
                  <a:srgbClr val="0000FF"/>
                </a:solidFill>
              </a:rPr>
              <a:t>appointed the new ruler of Persia in 1925</a:t>
            </a:r>
            <a:r>
              <a:rPr lang="en-US" dirty="0" smtClean="0"/>
              <a:t>; instituted </a:t>
            </a:r>
            <a:r>
              <a:rPr lang="en-US" dirty="0" smtClean="0">
                <a:solidFill>
                  <a:srgbClr val="0000FF"/>
                </a:solidFill>
              </a:rPr>
              <a:t>many social, political, and economic reforms for state modernization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In 1935, Shah Pahlavi </a:t>
            </a:r>
            <a:r>
              <a:rPr lang="en-US" dirty="0" smtClean="0">
                <a:solidFill>
                  <a:srgbClr val="0000FF"/>
                </a:solidFill>
              </a:rPr>
              <a:t>changed the name of Persia to Iran</a:t>
            </a:r>
            <a:r>
              <a:rPr lang="en-US" dirty="0" smtClean="0"/>
              <a:t> to reflect how citizens referred to their country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Persia had been a name given by the Ancient Greeks who referred to the whole empire by the name of an ancient city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2" y="4629375"/>
            <a:ext cx="26003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832" y="1725561"/>
            <a:ext cx="2797202" cy="25697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3" y="1864974"/>
            <a:ext cx="2059471" cy="21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 of the Ottoman Empire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5187" y="1946787"/>
            <a:ext cx="6164826" cy="43625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Paris Peace Conference- ends hostilities of WWI</a:t>
            </a:r>
            <a:r>
              <a:rPr lang="en-US" dirty="0" smtClean="0"/>
              <a:t>; the </a:t>
            </a:r>
            <a:r>
              <a:rPr lang="en-US" dirty="0" smtClean="0">
                <a:solidFill>
                  <a:srgbClr val="0000FF"/>
                </a:solidFill>
              </a:rPr>
              <a:t>Ottoman Empire</a:t>
            </a:r>
            <a:r>
              <a:rPr lang="en-US" dirty="0" smtClean="0"/>
              <a:t>, a Central Power, is occupied and </a:t>
            </a:r>
            <a:r>
              <a:rPr lang="en-US" dirty="0" smtClean="0">
                <a:solidFill>
                  <a:srgbClr val="0000FF"/>
                </a:solidFill>
              </a:rPr>
              <a:t>partitioned by several European nations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British forces occupied Turkey, established martial law and began arresting members of nationalist groups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Mustafa Kemal Ataturk- </a:t>
            </a:r>
            <a:r>
              <a:rPr lang="en-US" dirty="0" smtClean="0"/>
              <a:t>commander of Ottoman forces in WWI, begins </a:t>
            </a:r>
            <a:r>
              <a:rPr lang="en-US" dirty="0" smtClean="0">
                <a:solidFill>
                  <a:srgbClr val="0000FF"/>
                </a:solidFill>
              </a:rPr>
              <a:t>organizing remaining troops to protest</a:t>
            </a:r>
            <a:r>
              <a:rPr lang="en-US" dirty="0" smtClean="0"/>
              <a:t> against what he sees as </a:t>
            </a:r>
            <a:r>
              <a:rPr lang="en-US" dirty="0" smtClean="0">
                <a:solidFill>
                  <a:srgbClr val="0000FF"/>
                </a:solidFill>
              </a:rPr>
              <a:t>threats to independence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Helps establish </a:t>
            </a:r>
            <a:r>
              <a:rPr lang="en-US" dirty="0" smtClean="0">
                <a:solidFill>
                  <a:srgbClr val="0000FF"/>
                </a:solidFill>
              </a:rPr>
              <a:t>Turkish Nationalist Movement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Forms the Grand National Turkish Assembly </a:t>
            </a:r>
            <a:r>
              <a:rPr lang="en-US" dirty="0" smtClean="0">
                <a:solidFill>
                  <a:srgbClr val="0000FF"/>
                </a:solidFill>
              </a:rPr>
              <a:t>to maintain Turkish independence amid treaty negotiations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Turkish War of Independence begins in May 1919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071" y="2893047"/>
            <a:ext cx="2143125" cy="26735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29" y="409716"/>
            <a:ext cx="4246101" cy="2259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503" y="4128073"/>
            <a:ext cx="2889966" cy="24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24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 of the Republic of Turkey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2" y="1885080"/>
            <a:ext cx="2448233" cy="20288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356" y="1666568"/>
            <a:ext cx="6135328" cy="48079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Britain uses proxy forces from other countries to fight the Turkish Army, including: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France (minor fighting)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Greece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Armenia- at least 98,000 killed; weakened government will be taken over by USSR in mid-1920s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Treaty of Lausanne- </a:t>
            </a:r>
            <a:r>
              <a:rPr lang="en-US" dirty="0" smtClean="0"/>
              <a:t>signed on </a:t>
            </a:r>
            <a:r>
              <a:rPr lang="en-US" dirty="0" smtClean="0">
                <a:solidFill>
                  <a:srgbClr val="0000FF"/>
                </a:solidFill>
              </a:rPr>
              <a:t>July 24, 1923; Allied Powers recognize the Grand National Turkish Assembly as the government of Turkey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Results in the overthrow of the powerless Sultan, Mehmed IV, </a:t>
            </a:r>
            <a:r>
              <a:rPr lang="en-US" dirty="0" smtClean="0">
                <a:solidFill>
                  <a:srgbClr val="0000FF"/>
                </a:solidFill>
              </a:rPr>
              <a:t>and ends over 600 years of Ottoman monarchy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Turkey is officially recognized as an independent nation in October 1923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Mustafa Kemal Ataturk is elected President; institutes social, economic, and political reforms to modernize the nation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39" y="1885080"/>
            <a:ext cx="2879626" cy="2028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4" y="4179017"/>
            <a:ext cx="2270023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5" y="4070555"/>
            <a:ext cx="2935700" cy="24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3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Cornell note-taking method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1"/>
          </p:nvPr>
        </p:nvSpPr>
        <p:spPr>
          <a:xfrm>
            <a:off x="1024128" y="2271602"/>
            <a:ext cx="3079750" cy="4102100"/>
          </a:xfrm>
        </p:spPr>
        <p:txBody>
          <a:bodyPr>
            <a:normAutofit/>
          </a:bodyPr>
          <a:lstStyle/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Main Ideas</a:t>
            </a:r>
          </a:p>
          <a:p>
            <a:pPr lvl="1"/>
            <a:r>
              <a:rPr lang="en-US" dirty="0" smtClean="0"/>
              <a:t>Big Concepts</a:t>
            </a:r>
          </a:p>
          <a:p>
            <a:pPr lvl="1"/>
            <a:r>
              <a:rPr lang="en-US" dirty="0" smtClean="0"/>
              <a:t>Vocabulary Words</a:t>
            </a: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5290443" y="2173439"/>
            <a:ext cx="4778375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Notes color-coded in </a:t>
            </a:r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go on this side of the line.</a:t>
            </a:r>
          </a:p>
          <a:p>
            <a:r>
              <a:rPr lang="en-US" dirty="0" smtClean="0"/>
              <a:t>These items will include:</a:t>
            </a:r>
          </a:p>
          <a:p>
            <a:pPr lvl="1"/>
            <a:r>
              <a:rPr lang="en-US" dirty="0" smtClean="0"/>
              <a:t>Supporting details</a:t>
            </a:r>
          </a:p>
          <a:p>
            <a:pPr lvl="1"/>
            <a:r>
              <a:rPr lang="en-US" dirty="0" smtClean="0"/>
              <a:t>Dates, Times, and Biographic details</a:t>
            </a:r>
          </a:p>
          <a:p>
            <a:pPr lvl="1"/>
            <a:r>
              <a:rPr lang="en-US" dirty="0" smtClean="0"/>
              <a:t>Vocabulary Definitions</a:t>
            </a:r>
          </a:p>
          <a:p>
            <a:r>
              <a:rPr lang="en-US" dirty="0" smtClean="0"/>
              <a:t>Any items in BLACK text are optional. Remember: the more thorough your notes, the more prepared you will be for exams.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24945" y="2010718"/>
            <a:ext cx="15875" cy="41021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2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Interwar Period in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684" y="2286000"/>
            <a:ext cx="5174324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otalitarian regimes</a:t>
            </a:r>
            <a:r>
              <a:rPr lang="en-US" dirty="0" smtClean="0"/>
              <a:t>, usually based on </a:t>
            </a:r>
            <a:r>
              <a:rPr lang="en-US" dirty="0" smtClean="0">
                <a:solidFill>
                  <a:srgbClr val="0000FF"/>
                </a:solidFill>
              </a:rPr>
              <a:t>communist and socialist ideals, replaced empires </a:t>
            </a:r>
            <a:r>
              <a:rPr lang="en-US" dirty="0" smtClean="0"/>
              <a:t>in Europe and Asia at the end of WWI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Italy, Germany, Russia (USSR), Japan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Economic depressions </a:t>
            </a:r>
            <a:r>
              <a:rPr lang="en-US" dirty="0" smtClean="0"/>
              <a:t>in Europe </a:t>
            </a:r>
            <a:r>
              <a:rPr lang="en-US" dirty="0" smtClean="0">
                <a:solidFill>
                  <a:srgbClr val="0000FF"/>
                </a:solidFill>
              </a:rPr>
              <a:t>affect trade relations</a:t>
            </a:r>
            <a:r>
              <a:rPr lang="en-US" dirty="0" smtClean="0"/>
              <a:t> with Asia, </a:t>
            </a:r>
            <a:r>
              <a:rPr lang="en-US" dirty="0" smtClean="0">
                <a:solidFill>
                  <a:srgbClr val="0000FF"/>
                </a:solidFill>
              </a:rPr>
              <a:t>which inspires protests and uprisings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Imperial China collapses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India gains self-rule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Uprisings in Iran &amp; Turkey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72" y="304997"/>
            <a:ext cx="5337123" cy="29590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73" y="3480617"/>
            <a:ext cx="5337123" cy="31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0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brian.hoffert.faculty.noctrl.edu/HST165/MaoZedong.Trim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007"/>
            <a:ext cx="3377381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45" y="226325"/>
            <a:ext cx="2547477" cy="3711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92" y="705770"/>
            <a:ext cx="3845704" cy="286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Collapse of Imperial </a:t>
            </a:r>
            <a:r>
              <a:rPr lang="en-US" dirty="0" err="1" smtClean="0"/>
              <a:t>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582413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Kuomintang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National People’s Party of China</a:t>
            </a:r>
            <a:r>
              <a:rPr lang="en-US" dirty="0" smtClean="0"/>
              <a:t>, organized by Sun </a:t>
            </a:r>
            <a:r>
              <a:rPr lang="en-US" dirty="0" err="1" smtClean="0"/>
              <a:t>Yat-sen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overthrows </a:t>
            </a:r>
            <a:r>
              <a:rPr lang="en-US" dirty="0">
                <a:solidFill>
                  <a:srgbClr val="0000FF"/>
                </a:solidFill>
              </a:rPr>
              <a:t>the Qing </a:t>
            </a:r>
            <a:r>
              <a:rPr lang="en-US" dirty="0" smtClean="0">
                <a:solidFill>
                  <a:srgbClr val="0000FF"/>
                </a:solidFill>
              </a:rPr>
              <a:t>Dynasty</a:t>
            </a:r>
            <a:r>
              <a:rPr lang="en-US" dirty="0" smtClean="0"/>
              <a:t> in 1911 and </a:t>
            </a:r>
            <a:r>
              <a:rPr lang="en-US" dirty="0" smtClean="0">
                <a:solidFill>
                  <a:srgbClr val="0000FF"/>
                </a:solidFill>
              </a:rPr>
              <a:t>forms the Republic of China</a:t>
            </a:r>
            <a:endParaRPr lang="en-US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Party theory based on </a:t>
            </a:r>
            <a:r>
              <a:rPr lang="en-US" dirty="0" smtClean="0">
                <a:solidFill>
                  <a:srgbClr val="FF0000"/>
                </a:solidFill>
              </a:rPr>
              <a:t>Three Principles of the People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00FF"/>
                </a:solidFill>
              </a:rPr>
              <a:t>Nationalism, Democracy, and People’s Livelihood </a:t>
            </a:r>
            <a:r>
              <a:rPr lang="en-US" dirty="0" smtClean="0"/>
              <a:t>(jobs, food, money, etc.)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Sun </a:t>
            </a:r>
            <a:r>
              <a:rPr lang="en-US" dirty="0" err="1" smtClean="0"/>
              <a:t>Yat-sen</a:t>
            </a:r>
            <a:r>
              <a:rPr lang="en-US" dirty="0" smtClean="0"/>
              <a:t> </a:t>
            </a:r>
            <a:r>
              <a:rPr lang="en-US" dirty="0"/>
              <a:t>becomes </a:t>
            </a:r>
            <a:r>
              <a:rPr lang="en-US" dirty="0" smtClean="0"/>
              <a:t>President, but </a:t>
            </a:r>
            <a:r>
              <a:rPr lang="en-US" dirty="0"/>
              <a:t>turns over </a:t>
            </a:r>
            <a:r>
              <a:rPr lang="en-US" dirty="0" smtClean="0"/>
              <a:t>position in order to work on strengthening his party (returns </a:t>
            </a:r>
            <a:r>
              <a:rPr lang="en-US" dirty="0"/>
              <a:t>later </a:t>
            </a:r>
            <a:r>
              <a:rPr lang="en-US" dirty="0" smtClean="0"/>
              <a:t>in the 1920’s)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Republic doesn’t last and </a:t>
            </a:r>
            <a:r>
              <a:rPr lang="en-US" dirty="0" smtClean="0">
                <a:solidFill>
                  <a:srgbClr val="0000FF"/>
                </a:solidFill>
              </a:rPr>
              <a:t>local </a:t>
            </a:r>
            <a:r>
              <a:rPr lang="en-US" dirty="0">
                <a:solidFill>
                  <a:srgbClr val="0000FF"/>
                </a:solidFill>
              </a:rPr>
              <a:t>warlords take </a:t>
            </a:r>
            <a:r>
              <a:rPr lang="en-US" dirty="0" smtClean="0">
                <a:solidFill>
                  <a:srgbClr val="0000FF"/>
                </a:solidFill>
              </a:rPr>
              <a:t>over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2" descr="http://www.chinatownconnection.com/images/qingdynastymap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8" y="2084832"/>
            <a:ext cx="2647716" cy="35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56" y="1746209"/>
            <a:ext cx="2506782" cy="2551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8" y="4527755"/>
            <a:ext cx="2745388" cy="205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Fourth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696" y="2286000"/>
            <a:ext cx="6297561" cy="42032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China enters World War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; declares </a:t>
            </a:r>
            <a:r>
              <a:rPr lang="en-US" dirty="0"/>
              <a:t>war against </a:t>
            </a:r>
            <a:r>
              <a:rPr lang="en-US" dirty="0" smtClean="0"/>
              <a:t>Germany with the Allies in 1917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Requests all </a:t>
            </a:r>
            <a:r>
              <a:rPr lang="en-US" dirty="0" smtClean="0">
                <a:solidFill>
                  <a:srgbClr val="0000FF"/>
                </a:solidFill>
              </a:rPr>
              <a:t>German spheres-of-influence</a:t>
            </a:r>
            <a:r>
              <a:rPr lang="en-US" dirty="0" smtClean="0"/>
              <a:t>, specifically Port of Shandong, </a:t>
            </a:r>
            <a:r>
              <a:rPr lang="en-US" dirty="0" smtClean="0">
                <a:solidFill>
                  <a:srgbClr val="0000FF"/>
                </a:solidFill>
              </a:rPr>
              <a:t>be returned to China </a:t>
            </a:r>
            <a:r>
              <a:rPr lang="en-US" dirty="0" smtClean="0"/>
              <a:t>after their defeat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FF"/>
                </a:solidFill>
              </a:rPr>
              <a:t>Treaty of </a:t>
            </a:r>
            <a:r>
              <a:rPr lang="en-US" dirty="0" smtClean="0">
                <a:solidFill>
                  <a:srgbClr val="0000FF"/>
                </a:solidFill>
              </a:rPr>
              <a:t>Versailles- </a:t>
            </a:r>
            <a:r>
              <a:rPr lang="en-US" dirty="0"/>
              <a:t>Germany </a:t>
            </a:r>
            <a:r>
              <a:rPr lang="en-US" dirty="0">
                <a:solidFill>
                  <a:srgbClr val="0000FF"/>
                </a:solidFill>
              </a:rPr>
              <a:t>territories in China turned over to </a:t>
            </a:r>
            <a:r>
              <a:rPr lang="en-US" dirty="0" smtClean="0">
                <a:solidFill>
                  <a:srgbClr val="0000FF"/>
                </a:solidFill>
              </a:rPr>
              <a:t>Japanese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May Fourth Movement- </a:t>
            </a:r>
            <a:r>
              <a:rPr lang="en-US" dirty="0" smtClean="0"/>
              <a:t>uprisings, protests, and demonstrations </a:t>
            </a:r>
            <a:r>
              <a:rPr lang="en-US" dirty="0"/>
              <a:t>throughout </a:t>
            </a:r>
            <a:r>
              <a:rPr lang="en-US" dirty="0" smtClean="0"/>
              <a:t>China in </a:t>
            </a:r>
            <a:r>
              <a:rPr lang="en-US" dirty="0" smtClean="0">
                <a:solidFill>
                  <a:srgbClr val="0000FF"/>
                </a:solidFill>
              </a:rPr>
              <a:t>response to Treaty of Versailles and rejection of Western ideals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Resurgence in Chinese nationalism</a:t>
            </a:r>
            <a:r>
              <a:rPr lang="en-US" dirty="0" smtClean="0"/>
              <a:t>, political mobilization, and populism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Chinese </a:t>
            </a:r>
            <a:r>
              <a:rPr lang="en-US" dirty="0"/>
              <a:t>intellectuals </a:t>
            </a:r>
            <a:r>
              <a:rPr lang="en-US" dirty="0">
                <a:solidFill>
                  <a:srgbClr val="0000FF"/>
                </a:solidFill>
              </a:rPr>
              <a:t>turned to Lenin Soviet communism </a:t>
            </a:r>
            <a:r>
              <a:rPr lang="en-US" dirty="0"/>
              <a:t>instead of Western democracy</a:t>
            </a:r>
          </a:p>
          <a:p>
            <a:endParaRPr lang="en-US" dirty="0"/>
          </a:p>
        </p:txBody>
      </p:sp>
      <p:pic>
        <p:nvPicPr>
          <p:cNvPr id="5" name="Picture 2" descr="http://en.showchina.org/Features/11/2/200904/W020090430402949987635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819" y="884904"/>
            <a:ext cx="3472631" cy="310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81" y="303657"/>
            <a:ext cx="2262648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20" y="4189169"/>
            <a:ext cx="2451766" cy="1771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4850069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6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Mao Zedong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949" y="412955"/>
            <a:ext cx="6916994" cy="60615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Mao </a:t>
            </a:r>
            <a:r>
              <a:rPr lang="en-US" dirty="0" smtClean="0">
                <a:solidFill>
                  <a:srgbClr val="FF0000"/>
                </a:solidFill>
              </a:rPr>
              <a:t>Zedong- </a:t>
            </a:r>
            <a:r>
              <a:rPr lang="en-US" dirty="0" smtClean="0"/>
              <a:t>Beijing </a:t>
            </a:r>
            <a:r>
              <a:rPr lang="en-US" dirty="0"/>
              <a:t>University assistant </a:t>
            </a:r>
            <a:r>
              <a:rPr lang="en-US" dirty="0" smtClean="0"/>
              <a:t>librarian, follower of Karl Marx, </a:t>
            </a:r>
            <a:r>
              <a:rPr lang="en-US" dirty="0" smtClean="0">
                <a:solidFill>
                  <a:srgbClr val="0000FF"/>
                </a:solidFill>
              </a:rPr>
              <a:t>believed the peasants could be the true revolutionaries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Organizes </a:t>
            </a:r>
            <a:r>
              <a:rPr lang="en-US" dirty="0">
                <a:solidFill>
                  <a:srgbClr val="0000FF"/>
                </a:solidFill>
              </a:rPr>
              <a:t>the Chinese Communist Party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 1923, Kuomintang Nationalists and Chinese Communists form </a:t>
            </a:r>
            <a:r>
              <a:rPr lang="en-US" dirty="0" smtClean="0">
                <a:solidFill>
                  <a:srgbClr val="FF0000"/>
                </a:solidFill>
              </a:rPr>
              <a:t>First United Front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</a:rPr>
              <a:t>disband warlord control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1927- </a:t>
            </a:r>
            <a:r>
              <a:rPr lang="en-US" dirty="0" smtClean="0">
                <a:solidFill>
                  <a:srgbClr val="0000FF"/>
                </a:solidFill>
              </a:rPr>
              <a:t>Chinese Communists are exiled to SE China</a:t>
            </a:r>
            <a:r>
              <a:rPr lang="en-US" dirty="0" smtClean="0"/>
              <a:t>, but launch an uprising in Nanchang to seize political power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Chinese Civil War- </a:t>
            </a:r>
            <a:r>
              <a:rPr lang="en-US" dirty="0" smtClean="0">
                <a:solidFill>
                  <a:srgbClr val="0000FF"/>
                </a:solidFill>
              </a:rPr>
              <a:t>fought between Nationalists and Communists in two stages</a:t>
            </a:r>
            <a:r>
              <a:rPr lang="en-US" dirty="0" smtClean="0"/>
              <a:t>; Nationalists win the first stage (1927-1937) and set up a new Republic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Nationalists</a:t>
            </a:r>
            <a:r>
              <a:rPr lang="en-US" dirty="0" smtClean="0"/>
              <a:t>- led by Chiang Kai-shek, </a:t>
            </a:r>
            <a:r>
              <a:rPr lang="en-US" dirty="0" smtClean="0">
                <a:solidFill>
                  <a:srgbClr val="0000FF"/>
                </a:solidFill>
              </a:rPr>
              <a:t>supported by China’s middle classes</a:t>
            </a:r>
            <a:r>
              <a:rPr lang="en-US" dirty="0" smtClean="0"/>
              <a:t>, recognized by the United States &amp; Great Britain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FF"/>
                </a:solidFill>
              </a:rPr>
              <a:t>Communists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0000FF"/>
                </a:solidFill>
              </a:rPr>
              <a:t>supported by peasants, </a:t>
            </a:r>
            <a:r>
              <a:rPr lang="en-US" dirty="0" smtClean="0"/>
              <a:t>recognized by Lenin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Mao &amp; 100,000 Communists will flee throughout China after their defeat, recruiting followers along the way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Nationalists &amp; Communists form </a:t>
            </a:r>
            <a:r>
              <a:rPr lang="en-US" dirty="0" smtClean="0">
                <a:solidFill>
                  <a:srgbClr val="FF0000"/>
                </a:solidFill>
              </a:rPr>
              <a:t>Second United Front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</a:rPr>
              <a:t>combat Imperial Japanese aggression </a:t>
            </a:r>
            <a:r>
              <a:rPr lang="en-US" dirty="0" smtClean="0"/>
              <a:t>in Manchuria and other Chinese regions before WWII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http://unimaps.com/chinaLongMarch/mainmap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78" y="1946787"/>
            <a:ext cx="2649566" cy="26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99" y="1860337"/>
            <a:ext cx="1895475" cy="2419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36" y="4803058"/>
            <a:ext cx="393305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6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7" y="985837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09" y="796413"/>
            <a:ext cx="3232122" cy="2728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398" y="501445"/>
            <a:ext cx="3928602" cy="33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9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fights for self-rule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683" y="2084832"/>
            <a:ext cx="6223819" cy="4224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Indian National Congress- </a:t>
            </a:r>
            <a:r>
              <a:rPr lang="en-US" dirty="0" smtClean="0"/>
              <a:t>first nationalist movement in India; formed to protest British imperialism, </a:t>
            </a:r>
            <a:r>
              <a:rPr lang="en-US" dirty="0" smtClean="0">
                <a:solidFill>
                  <a:srgbClr val="0000FF"/>
                </a:solidFill>
              </a:rPr>
              <a:t>earliest group to push for united, self-ruling India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Made up of mostly intellectual elites who were slow to make radical changes in government; also </a:t>
            </a:r>
            <a:r>
              <a:rPr lang="en-US" dirty="0" smtClean="0">
                <a:solidFill>
                  <a:srgbClr val="0000FF"/>
                </a:solidFill>
              </a:rPr>
              <a:t>did not work to include lower classes and Muslims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All-India Muslim League- </a:t>
            </a:r>
            <a:r>
              <a:rPr lang="en-US" dirty="0" smtClean="0"/>
              <a:t>nationalist movement that </a:t>
            </a:r>
            <a:r>
              <a:rPr lang="en-US" dirty="0" smtClean="0">
                <a:solidFill>
                  <a:srgbClr val="0000FF"/>
                </a:solidFill>
              </a:rPr>
              <a:t>served the needs of the Muslim population in India</a:t>
            </a:r>
            <a:r>
              <a:rPr lang="en-US" dirty="0" smtClean="0"/>
              <a:t>, will become a </a:t>
            </a:r>
            <a:r>
              <a:rPr lang="en-US" dirty="0" smtClean="0">
                <a:solidFill>
                  <a:srgbClr val="0000FF"/>
                </a:solidFill>
              </a:rPr>
              <a:t>major power player behind the creation of Pakistan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During WWI</a:t>
            </a:r>
            <a:r>
              <a:rPr lang="en-US" dirty="0"/>
              <a:t>, high casualty rates, soaring inflation compounded by heavy taxation, a widespread influenza epidemic and the disruption of trade during the war escalated </a:t>
            </a:r>
            <a:r>
              <a:rPr lang="en-US" dirty="0" smtClean="0"/>
              <a:t>tensions </a:t>
            </a:r>
            <a:r>
              <a:rPr lang="en-US" dirty="0"/>
              <a:t>in </a:t>
            </a:r>
            <a:r>
              <a:rPr lang="en-US" dirty="0" smtClean="0"/>
              <a:t>India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52" y="209189"/>
            <a:ext cx="1772110" cy="177211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385" y="2120552"/>
            <a:ext cx="4306529" cy="220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650" y="4572001"/>
            <a:ext cx="2705100" cy="2148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02" y="4572001"/>
            <a:ext cx="2381250" cy="19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25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4871</TotalTime>
  <Words>1331</Words>
  <Application>Microsoft Office PowerPoint</Application>
  <PresentationFormat>Widescreen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Tw Cen MT</vt:lpstr>
      <vt:lpstr>Tw Cen MT Condensed</vt:lpstr>
      <vt:lpstr>Wingdings</vt:lpstr>
      <vt:lpstr>Wingdings 3</vt:lpstr>
      <vt:lpstr>Integral</vt:lpstr>
      <vt:lpstr>uprisings in asia</vt:lpstr>
      <vt:lpstr>Cornell note-taking method</vt:lpstr>
      <vt:lpstr>Interwar Period in Asia</vt:lpstr>
      <vt:lpstr>China</vt:lpstr>
      <vt:lpstr>Collapse of Imperial CHina</vt:lpstr>
      <vt:lpstr>May Fourth Movement</vt:lpstr>
      <vt:lpstr>Mao Zedong</vt:lpstr>
      <vt:lpstr>India</vt:lpstr>
      <vt:lpstr>India fights for self-rule</vt:lpstr>
      <vt:lpstr>India fights for self rule</vt:lpstr>
      <vt:lpstr>Mahatma GandHi</vt:lpstr>
      <vt:lpstr>Civil disobedience</vt:lpstr>
      <vt:lpstr>Iran &amp; Turkey</vt:lpstr>
      <vt:lpstr>Persian Constitution of 1906</vt:lpstr>
      <vt:lpstr>Iranian Constitutional Revolution</vt:lpstr>
      <vt:lpstr>End of the Ottoman Empire</vt:lpstr>
      <vt:lpstr>Birth of the Republic of Turkey</vt:lpstr>
    </vt:vector>
  </TitlesOfParts>
  <Company>Los Fresnos 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Communist uprisings in asia</dc:title>
  <dc:creator>Aguilar, Ana</dc:creator>
  <cp:lastModifiedBy>Aguilar, Ana</cp:lastModifiedBy>
  <cp:revision>67</cp:revision>
  <dcterms:created xsi:type="dcterms:W3CDTF">2018-02-27T15:46:06Z</dcterms:created>
  <dcterms:modified xsi:type="dcterms:W3CDTF">2018-04-24T18:00:03Z</dcterms:modified>
</cp:coreProperties>
</file>